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26"/>
  </p:notesMasterIdLst>
  <p:handoutMasterIdLst>
    <p:handoutMasterId r:id="rId27"/>
  </p:handoutMasterIdLst>
  <p:sldIdLst>
    <p:sldId id="2147468702" r:id="rId9"/>
    <p:sldId id="2147468703" r:id="rId10"/>
    <p:sldId id="2147468704" r:id="rId11"/>
    <p:sldId id="2147468705" r:id="rId12"/>
    <p:sldId id="2147468706" r:id="rId13"/>
    <p:sldId id="2147468707" r:id="rId14"/>
    <p:sldId id="2147468708" r:id="rId15"/>
    <p:sldId id="2147472963" r:id="rId16"/>
    <p:sldId id="2147472978" r:id="rId17"/>
    <p:sldId id="2147472964" r:id="rId18"/>
    <p:sldId id="2147472966" r:id="rId19"/>
    <p:sldId id="2147472969" r:id="rId20"/>
    <p:sldId id="2147472981" r:id="rId21"/>
    <p:sldId id="2147472973" r:id="rId22"/>
    <p:sldId id="2147472988" r:id="rId23"/>
    <p:sldId id="2147472976" r:id="rId24"/>
    <p:sldId id="2147472977" r:id="rId25"/>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008F9C"/>
    <a:srgbClr val="606060"/>
    <a:srgbClr val="BA0C2F"/>
    <a:srgbClr val="CACACA"/>
    <a:srgbClr val="00A651"/>
    <a:srgbClr val="330072"/>
    <a:srgbClr val="FFB81C"/>
    <a:srgbClr val="008C95"/>
    <a:srgbClr val="A2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09B63-EE69-8811-507E-363CDA20F80B}" v="17" dt="2025-03-18T12:37:02.28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98" y="56"/>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9/4/2025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9/4/2025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02E55-85D7-C947-5472-63A343A7B3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551E74-F294-068B-FBF0-5AABA75FCA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5B3215-62BD-67F3-86E8-73F2AE05FD5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1B178F1-B78E-3D25-8E2B-B74C6BAD6639}"/>
              </a:ext>
            </a:extLst>
          </p:cNvPr>
          <p:cNvSpPr>
            <a:spLocks noGrp="1"/>
          </p:cNvSpPr>
          <p:nvPr>
            <p:ph type="sldNum" sz="quarter" idx="5"/>
          </p:nvPr>
        </p:nvSpPr>
        <p:spPr/>
        <p:txBody>
          <a:bodyPr/>
          <a:lstStyle/>
          <a:p>
            <a:fld id="{2B9240D4-6F14-3449-8FA2-7400E50A5229}" type="slidenum">
              <a:rPr lang="en-US" smtClean="0"/>
              <a:t>12</a:t>
            </a:fld>
            <a:endParaRPr lang="en-US"/>
          </a:p>
        </p:txBody>
      </p:sp>
    </p:spTree>
    <p:extLst>
      <p:ext uri="{BB962C8B-B14F-4D97-AF65-F5344CB8AC3E}">
        <p14:creationId xmlns:p14="http://schemas.microsoft.com/office/powerpoint/2010/main" val="877689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A95B-3455-FB68-E420-8CECAC997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B5DAC0-77A5-8C5F-F08D-1A17B39366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10C621-9637-8268-33F5-0E8AB3C9EC4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E6EAD1-621A-3C32-E367-FD8024AA0E98}"/>
              </a:ext>
            </a:extLst>
          </p:cNvPr>
          <p:cNvSpPr>
            <a:spLocks noGrp="1"/>
          </p:cNvSpPr>
          <p:nvPr>
            <p:ph type="sldNum" sz="quarter" idx="5"/>
          </p:nvPr>
        </p:nvSpPr>
        <p:spPr/>
        <p:txBody>
          <a:bodyPr/>
          <a:lstStyle/>
          <a:p>
            <a:fld id="{2B9240D4-6F14-3449-8FA2-7400E50A5229}" type="slidenum">
              <a:rPr lang="en-US" smtClean="0"/>
              <a:t>13</a:t>
            </a:fld>
            <a:endParaRPr lang="en-US"/>
          </a:p>
        </p:txBody>
      </p:sp>
    </p:spTree>
    <p:extLst>
      <p:ext uri="{BB962C8B-B14F-4D97-AF65-F5344CB8AC3E}">
        <p14:creationId xmlns:p14="http://schemas.microsoft.com/office/powerpoint/2010/main" val="132251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8E0B9-74BF-F29F-2924-C821D9A878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5CA5C-4293-DC68-58EA-AD7DDD56F9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E1F6B9-BE73-C4D6-4B5A-AF462B8CEC9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F0385BA-0472-595C-E2F7-A15BAC13DBE7}"/>
              </a:ext>
            </a:extLst>
          </p:cNvPr>
          <p:cNvSpPr>
            <a:spLocks noGrp="1"/>
          </p:cNvSpPr>
          <p:nvPr>
            <p:ph type="sldNum" sz="quarter" idx="5"/>
          </p:nvPr>
        </p:nvSpPr>
        <p:spPr/>
        <p:txBody>
          <a:bodyPr/>
          <a:lstStyle/>
          <a:p>
            <a:fld id="{2B9240D4-6F14-3449-8FA2-7400E50A5229}" type="slidenum">
              <a:rPr lang="en-US" smtClean="0"/>
              <a:t>14</a:t>
            </a:fld>
            <a:endParaRPr lang="en-US"/>
          </a:p>
        </p:txBody>
      </p:sp>
    </p:spTree>
    <p:extLst>
      <p:ext uri="{BB962C8B-B14F-4D97-AF65-F5344CB8AC3E}">
        <p14:creationId xmlns:p14="http://schemas.microsoft.com/office/powerpoint/2010/main" val="279474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1BC09-11C2-67E8-8D58-B73066428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E1AAF-1BC6-BD91-4822-6E34775AB9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DE6AF0-1170-7E4C-5D49-643A94CAB78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2F8F175-5495-7C4A-1A9E-D921F3C1BAFC}"/>
              </a:ext>
            </a:extLst>
          </p:cNvPr>
          <p:cNvSpPr>
            <a:spLocks noGrp="1"/>
          </p:cNvSpPr>
          <p:nvPr>
            <p:ph type="sldNum" sz="quarter" idx="5"/>
          </p:nvPr>
        </p:nvSpPr>
        <p:spPr/>
        <p:txBody>
          <a:bodyPr/>
          <a:lstStyle/>
          <a:p>
            <a:fld id="{2B9240D4-6F14-3449-8FA2-7400E50A5229}" type="slidenum">
              <a:rPr lang="en-US" smtClean="0"/>
              <a:t>15</a:t>
            </a:fld>
            <a:endParaRPr lang="en-US"/>
          </a:p>
        </p:txBody>
      </p:sp>
    </p:spTree>
    <p:extLst>
      <p:ext uri="{BB962C8B-B14F-4D97-AF65-F5344CB8AC3E}">
        <p14:creationId xmlns:p14="http://schemas.microsoft.com/office/powerpoint/2010/main" val="2458774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DF6E-4A79-DC24-C43F-DB3BEAC01D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D4B71-2ACF-1620-E73F-16D7849ACD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1ADD0-1C5F-E59C-1899-298F3276B0E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9E5B002-4059-4671-C5B9-C1DCA72D9F88}"/>
              </a:ext>
            </a:extLst>
          </p:cNvPr>
          <p:cNvSpPr>
            <a:spLocks noGrp="1"/>
          </p:cNvSpPr>
          <p:nvPr>
            <p:ph type="sldNum" sz="quarter" idx="5"/>
          </p:nvPr>
        </p:nvSpPr>
        <p:spPr/>
        <p:txBody>
          <a:bodyPr/>
          <a:lstStyle/>
          <a:p>
            <a:fld id="{2B9240D4-6F14-3449-8FA2-7400E50A5229}" type="slidenum">
              <a:rPr lang="en-US" smtClean="0"/>
              <a:t>16</a:t>
            </a:fld>
            <a:endParaRPr lang="en-US"/>
          </a:p>
        </p:txBody>
      </p:sp>
    </p:spTree>
    <p:extLst>
      <p:ext uri="{BB962C8B-B14F-4D97-AF65-F5344CB8AC3E}">
        <p14:creationId xmlns:p14="http://schemas.microsoft.com/office/powerpoint/2010/main" val="30355135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674" r:id="rId3"/>
    <p:sldLayoutId id="214748370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31.svg"/><Relationship Id="rId2" Type="http://schemas.openxmlformats.org/officeDocument/2006/relationships/slide" Target="slide17.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slide" Target="slide14.xml"/><Relationship Id="rId4" Type="http://schemas.openxmlformats.org/officeDocument/2006/relationships/slide" Target="slide12.xml"/></Relationships>
</file>

<file path=ppt/slides/_rels/slide1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7.xml"/><Relationship Id="rId1" Type="http://schemas.openxmlformats.org/officeDocument/2006/relationships/slideLayout" Target="../slideLayouts/slideLayout20.xml"/><Relationship Id="rId5" Type="http://schemas.openxmlformats.org/officeDocument/2006/relationships/slide" Target="slide14.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slide" Target="slide16.xml"/><Relationship Id="rId4" Type="http://schemas.openxmlformats.org/officeDocument/2006/relationships/slide" Target="slide12.xml"/></Relationships>
</file>

<file path=ppt/slides/_rels/slide1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s>
</file>

<file path=ppt/slides/_rels/slide1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7" Type="http://schemas.openxmlformats.org/officeDocument/2006/relationships/hyperlink" Target="https://www.e-lfh.org.uk/programmes/the-oliver-mcgowan-mandatory-training-on-learning-disability-and-autism/"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14.xml"/><Relationship Id="rId5" Type="http://schemas.openxmlformats.org/officeDocument/2006/relationships/slide" Target="slide12.xml"/><Relationship Id="rId4" Type="http://schemas.openxmlformats.org/officeDocument/2006/relationships/slide" Target="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p:txBody>
          <a:bodyPr/>
          <a:lstStyle/>
          <a:p>
            <a:r>
              <a:rPr lang="en-GB" sz="4400" dirty="0"/>
              <a:t>Skills assessment</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58946" y="2743204"/>
            <a:ext cx="8377237" cy="626647"/>
          </a:xfrm>
        </p:spPr>
        <p:txBody>
          <a:bodyPr/>
          <a:lstStyle/>
          <a:p>
            <a:r>
              <a:rPr lang="en-GB" sz="2400" dirty="0"/>
              <a:t>For Supervisor or Leader role</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C5730F0-1448-3864-6C00-9990AA0621D6}"/>
              </a:ext>
            </a:extLst>
          </p:cNvPr>
          <p:cNvSpPr/>
          <p:nvPr/>
        </p:nvSpPr>
        <p:spPr>
          <a:xfrm>
            <a:off x="8364835" y="6382215"/>
            <a:ext cx="180000" cy="180000"/>
          </a:xfrm>
          <a:prstGeom prst="ellipse">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 name="TextBox 3">
            <a:extLst>
              <a:ext uri="{FF2B5EF4-FFF2-40B4-BE49-F238E27FC236}">
                <a16:creationId xmlns:a16="http://schemas.microsoft.com/office/drawing/2014/main" id="{FE0B4782-5B79-0E29-E1CD-AF274506709F}"/>
              </a:ext>
            </a:extLst>
          </p:cNvPr>
          <p:cNvSpPr txBox="1"/>
          <p:nvPr/>
        </p:nvSpPr>
        <p:spPr>
          <a:xfrm>
            <a:off x="8493955" y="6341411"/>
            <a:ext cx="3049248" cy="261610"/>
          </a:xfrm>
          <a:prstGeom prst="rect">
            <a:avLst/>
          </a:prstGeom>
          <a:noFill/>
        </p:spPr>
        <p:txBody>
          <a:bodyPr wrap="square" rtlCol="0">
            <a:spAutoFit/>
          </a:bodyPr>
          <a:lstStyle/>
          <a:p>
            <a:r>
              <a:rPr lang="en-GB" sz="1100" dirty="0"/>
              <a:t>Your assessment</a:t>
            </a:r>
          </a:p>
        </p:txBody>
      </p:sp>
      <p:sp>
        <p:nvSpPr>
          <p:cNvPr id="5" name="Oval 4">
            <a:extLst>
              <a:ext uri="{FF2B5EF4-FFF2-40B4-BE49-F238E27FC236}">
                <a16:creationId xmlns:a16="http://schemas.microsoft.com/office/drawing/2014/main" id="{75CA00BE-284C-7E25-A876-05F24F60E972}"/>
              </a:ext>
            </a:extLst>
          </p:cNvPr>
          <p:cNvSpPr/>
          <p:nvPr/>
        </p:nvSpPr>
        <p:spPr>
          <a:xfrm>
            <a:off x="9765950" y="6369699"/>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6" name="TextBox 5">
            <a:extLst>
              <a:ext uri="{FF2B5EF4-FFF2-40B4-BE49-F238E27FC236}">
                <a16:creationId xmlns:a16="http://schemas.microsoft.com/office/drawing/2014/main" id="{8ACDE4E6-7F86-BBED-850E-FED08DBCACF2}"/>
              </a:ext>
            </a:extLst>
          </p:cNvPr>
          <p:cNvSpPr txBox="1"/>
          <p:nvPr/>
        </p:nvSpPr>
        <p:spPr>
          <a:xfrm>
            <a:off x="9925945" y="6336368"/>
            <a:ext cx="2113888" cy="261610"/>
          </a:xfrm>
          <a:prstGeom prst="rect">
            <a:avLst/>
          </a:prstGeom>
          <a:noFill/>
        </p:spPr>
        <p:txBody>
          <a:bodyPr wrap="square" rtlCol="0">
            <a:spAutoFit/>
          </a:bodyPr>
          <a:lstStyle/>
          <a:p>
            <a:r>
              <a:rPr lang="en-GB" sz="1100" dirty="0"/>
              <a:t>Your manager’s assessment</a:t>
            </a:r>
          </a:p>
        </p:txBody>
      </p:sp>
      <p:sp>
        <p:nvSpPr>
          <p:cNvPr id="7" name="TextBox 6">
            <a:extLst>
              <a:ext uri="{FF2B5EF4-FFF2-40B4-BE49-F238E27FC236}">
                <a16:creationId xmlns:a16="http://schemas.microsoft.com/office/drawing/2014/main" id="{C3D9D12F-6155-E170-0932-9F26B5C3E84F}"/>
              </a:ext>
            </a:extLst>
          </p:cNvPr>
          <p:cNvSpPr txBox="1"/>
          <p:nvPr/>
        </p:nvSpPr>
        <p:spPr>
          <a:xfrm>
            <a:off x="7751695" y="6327175"/>
            <a:ext cx="613140" cy="307777"/>
          </a:xfrm>
          <a:prstGeom prst="rect">
            <a:avLst/>
          </a:prstGeom>
          <a:noFill/>
        </p:spPr>
        <p:txBody>
          <a:bodyPr wrap="square" rtlCol="0">
            <a:spAutoFit/>
          </a:bodyPr>
          <a:lstStyle/>
          <a:p>
            <a:r>
              <a:rPr lang="en-GB" sz="1400" b="1" dirty="0"/>
              <a:t>Key:</a:t>
            </a:r>
          </a:p>
        </p:txBody>
      </p:sp>
      <p:sp>
        <p:nvSpPr>
          <p:cNvPr id="8" name="Slide Number Placeholder 1">
            <a:extLst>
              <a:ext uri="{FF2B5EF4-FFF2-40B4-BE49-F238E27FC236}">
                <a16:creationId xmlns:a16="http://schemas.microsoft.com/office/drawing/2014/main" id="{A325E9A8-C550-CD4D-0CFD-145C8485919E}"/>
              </a:ext>
            </a:extLst>
          </p:cNvPr>
          <p:cNvSpPr txBox="1">
            <a:spLocks/>
          </p:cNvSpPr>
          <p:nvPr/>
        </p:nvSpPr>
        <p:spPr>
          <a:xfrm>
            <a:off x="0" y="0"/>
            <a:ext cx="0" cy="0"/>
          </a:xfrm>
        </p:spPr>
        <p:txBody>
          <a:bodyPr/>
          <a:lstStyle>
            <a:defPPr>
              <a:defRPr kern="0"/>
            </a:defPPr>
          </a:lstStyle>
          <a:p>
            <a:fld id="{06A44ADC-FBC0-4698-B0EC-1AD4A4060383}" type="slidenum">
              <a:rPr lang="en-GB" smtClean="0"/>
              <a:pPr/>
              <a:t>10</a:t>
            </a:fld>
            <a:endParaRPr lang="en-GB"/>
          </a:p>
        </p:txBody>
      </p:sp>
      <p:sp>
        <p:nvSpPr>
          <p:cNvPr id="9" name="Rectangle: Rounded Corners 8">
            <a:extLst>
              <a:ext uri="{FF2B5EF4-FFF2-40B4-BE49-F238E27FC236}">
                <a16:creationId xmlns:a16="http://schemas.microsoft.com/office/drawing/2014/main" id="{A82BE3EA-AE47-A5E8-859F-AC5AB9B6CE11}"/>
              </a:ext>
            </a:extLst>
          </p:cNvPr>
          <p:cNvSpPr/>
          <p:nvPr/>
        </p:nvSpPr>
        <p:spPr>
          <a:xfrm rot="10800000" flipV="1">
            <a:off x="0" y="-1"/>
            <a:ext cx="1658983" cy="360000"/>
          </a:xfrm>
          <a:prstGeom prst="roundRect">
            <a:avLst/>
          </a:prstGeom>
          <a:solidFill>
            <a:srgbClr val="FFB81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BD2B41A6-4A9A-16A0-F483-576964611372}"/>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27A6B687-D13F-D464-0121-3883A859495C}"/>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7EC644A9-AC60-7414-CEB1-665E319A87FA}"/>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BFCB157D-4E06-0342-F1A7-C3D64302385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4" action="ppaction://hlinksldjump"/>
            <a:extLst>
              <a:ext uri="{FF2B5EF4-FFF2-40B4-BE49-F238E27FC236}">
                <a16:creationId xmlns:a16="http://schemas.microsoft.com/office/drawing/2014/main" id="{70C60E4E-377B-8F77-FB37-1E3E113450C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E51D1CE6-8219-B42A-BD8B-A2301B69935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FFB81C"/>
                </a:solidFill>
                <a:effectLst/>
                <a:uLnTx/>
                <a:uFillTx/>
                <a:latin typeface="Arial"/>
                <a:cs typeface="Arial"/>
                <a:sym typeface="Arial"/>
              </a:rPr>
              <a:t>Behaviours</a:t>
            </a:r>
          </a:p>
        </p:txBody>
      </p:sp>
      <p:graphicFrame>
        <p:nvGraphicFramePr>
          <p:cNvPr id="89" name="Table 88">
            <a:extLst>
              <a:ext uri="{FF2B5EF4-FFF2-40B4-BE49-F238E27FC236}">
                <a16:creationId xmlns:a16="http://schemas.microsoft.com/office/drawing/2014/main" id="{EB463064-A476-2BD7-868F-14E5C744551B}"/>
              </a:ext>
            </a:extLst>
          </p:cNvPr>
          <p:cNvGraphicFramePr/>
          <p:nvPr>
            <p:extLst>
              <p:ext uri="{D42A27DB-BD31-4B8C-83A1-F6EECF244321}">
                <p14:modId xmlns:p14="http://schemas.microsoft.com/office/powerpoint/2010/main" val="1900540461"/>
              </p:ext>
            </p:extLst>
          </p:nvPr>
        </p:nvGraphicFramePr>
        <p:xfrm>
          <a:off x="619601" y="1817976"/>
          <a:ext cx="11184473" cy="3562181"/>
        </p:xfrm>
        <a:graphic>
          <a:graphicData uri="http://schemas.openxmlformats.org/drawingml/2006/table">
            <a:tbl>
              <a:tblPr firstRow="1" bandRow="1"/>
              <a:tblGrid>
                <a:gridCol w="6016656">
                  <a:extLst>
                    <a:ext uri="{9D8B030D-6E8A-4147-A177-3AD203B41FA5}">
                      <a16:colId xmlns:a16="http://schemas.microsoft.com/office/drawing/2014/main" val="2582755497"/>
                    </a:ext>
                  </a:extLst>
                </a:gridCol>
                <a:gridCol w="5167817">
                  <a:extLst>
                    <a:ext uri="{9D8B030D-6E8A-4147-A177-3AD203B41FA5}">
                      <a16:colId xmlns:a16="http://schemas.microsoft.com/office/drawing/2014/main" val="697235041"/>
                    </a:ext>
                  </a:extLst>
                </a:gridCol>
              </a:tblGrid>
              <a:tr h="301783">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a:r>
                        <a:rPr lang="en-GB" sz="1200" b="1" dirty="0">
                          <a:solidFill>
                            <a:schemeClr val="bg1"/>
                          </a:solidFill>
                        </a:rPr>
                        <a:t>Behaviour</a:t>
                      </a: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600" dirty="0">
                        <a:solidFill>
                          <a:schemeClr val="bg1"/>
                        </a:solidFill>
                      </a:endParaRPr>
                    </a:p>
                  </a:txBody>
                  <a:tcPr marL="100558" marR="100558" marT="45708" marB="45708">
                    <a:lnL>
                      <a:noFill/>
                    </a:lnL>
                    <a:lnR>
                      <a:noFill/>
                    </a:lnR>
                    <a:lnT>
                      <a:noFill/>
                    </a:lnT>
                    <a:lnB>
                      <a:no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71994065"/>
                  </a:ext>
                </a:extLst>
              </a:tr>
              <a:tr h="364895">
                <a:tc>
                  <a:txBody>
                    <a:bodyPr/>
                    <a:lstStyle/>
                    <a:p>
                      <a:r>
                        <a:rPr lang="en-GB" sz="1200" dirty="0">
                          <a:solidFill>
                            <a:schemeClr val="tx1"/>
                          </a:solidFill>
                          <a:latin typeface="Arial" panose="020B0604020202020204" pitchFamily="34" charset="0"/>
                          <a:cs typeface="Arial" panose="020B0604020202020204" pitchFamily="34" charset="0"/>
                        </a:rPr>
                        <a:t>Treat all individuals equitably and with a professional manner in the workplace.</a:t>
                      </a: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a:no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7806090"/>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Take responsibility for your own actions, demonstrating resilience, determination and impartiality when managing difficult situations.</a:t>
                      </a:r>
                      <a:endParaRPr lang="en-GB" sz="1200" dirty="0">
                        <a:latin typeface="Arial" panose="020B0604020202020204" pitchFamily="34" charset="0"/>
                        <a:cs typeface="Arial" panose="020B0604020202020204" pitchFamily="34" charset="0"/>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178680"/>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Build and maintain positive relationships with others and seek their views when needed.</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1091905"/>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Take an organised approach to time-sensitive tasks, and act in an open and approachable manner when completing tasks with others.</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5591927"/>
                  </a:ext>
                </a:extLst>
              </a:tr>
              <a:tr h="364895">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 open to new digital knowledge and skills that may enhance performance in the care sector.</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411529">
                <a:tc>
                  <a:txBody>
                    <a:body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Arial" panose="020B0604020202020204" pitchFamily="34" charset="0"/>
                          <a:cs typeface="Arial" panose="020B0604020202020204" pitchFamily="34" charset="0"/>
                        </a:rPr>
                        <a:t>Act in a flexible, creative, innovative and proactive way when problem solving, taking account of best practice.</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576150">
                <a:tc>
                  <a:txBody>
                    <a:bodyPr/>
                    <a:lstStyle/>
                    <a:p>
                      <a:r>
                        <a:rPr lang="en-GB" sz="1200" dirty="0">
                          <a:latin typeface="Arial" panose="020B0604020202020204" pitchFamily="34" charset="0"/>
                          <a:cs typeface="Arial" panose="020B0604020202020204" pitchFamily="34" charset="0"/>
                        </a:rPr>
                        <a:t>Be adaptable and act in an open and responsive way to feedback.</a:t>
                      </a: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endParaRPr lang="en-GB" sz="1000" dirty="0">
                        <a:solidFill>
                          <a:schemeClr val="tx1"/>
                        </a:solidFill>
                      </a:endParaRPr>
                    </a:p>
                  </a:txBody>
                  <a:tcPr marL="100558" marR="100558" marT="45708" marB="45708">
                    <a:lnL>
                      <a:noFill/>
                    </a:lnL>
                    <a:lnR>
                      <a:noFill/>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bl>
          </a:graphicData>
        </a:graphic>
      </p:graphicFrame>
      <p:pic>
        <p:nvPicPr>
          <p:cNvPr id="90" name="Graphic 89" descr="Group brainstorm outline">
            <a:extLst>
              <a:ext uri="{FF2B5EF4-FFF2-40B4-BE49-F238E27FC236}">
                <a16:creationId xmlns:a16="http://schemas.microsoft.com/office/drawing/2014/main" id="{21700333-B165-79EB-9000-9057322CF7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84363" y="3571419"/>
            <a:ext cx="540000" cy="540000"/>
          </a:xfrm>
          <a:prstGeom prst="rect">
            <a:avLst/>
          </a:prstGeom>
        </p:spPr>
      </p:pic>
      <p:sp>
        <p:nvSpPr>
          <p:cNvPr id="91" name="Oval 90">
            <a:extLst>
              <a:ext uri="{FF2B5EF4-FFF2-40B4-BE49-F238E27FC236}">
                <a16:creationId xmlns:a16="http://schemas.microsoft.com/office/drawing/2014/main" id="{A39A5F52-403C-777B-50AB-717973F49A11}"/>
              </a:ext>
            </a:extLst>
          </p:cNvPr>
          <p:cNvSpPr/>
          <p:nvPr/>
        </p:nvSpPr>
        <p:spPr>
          <a:xfrm>
            <a:off x="7359944" y="2251821"/>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2" name="Oval 91">
            <a:extLst>
              <a:ext uri="{FF2B5EF4-FFF2-40B4-BE49-F238E27FC236}">
                <a16:creationId xmlns:a16="http://schemas.microsoft.com/office/drawing/2014/main" id="{209BEE61-21F7-70E6-CA11-360D25BD7599}"/>
              </a:ext>
            </a:extLst>
          </p:cNvPr>
          <p:cNvSpPr/>
          <p:nvPr/>
        </p:nvSpPr>
        <p:spPr>
          <a:xfrm>
            <a:off x="7695683" y="2253081"/>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3" name="Oval 92">
            <a:extLst>
              <a:ext uri="{FF2B5EF4-FFF2-40B4-BE49-F238E27FC236}">
                <a16:creationId xmlns:a16="http://schemas.microsoft.com/office/drawing/2014/main" id="{EB3CD975-ACCA-D6A6-291D-CF15A1E9E7F1}"/>
              </a:ext>
            </a:extLst>
          </p:cNvPr>
          <p:cNvSpPr/>
          <p:nvPr/>
        </p:nvSpPr>
        <p:spPr>
          <a:xfrm>
            <a:off x="7359944" y="4991490"/>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4" name="Oval 93">
            <a:extLst>
              <a:ext uri="{FF2B5EF4-FFF2-40B4-BE49-F238E27FC236}">
                <a16:creationId xmlns:a16="http://schemas.microsoft.com/office/drawing/2014/main" id="{B545056D-29B5-78E6-09DF-7CFC01EF9D02}"/>
              </a:ext>
            </a:extLst>
          </p:cNvPr>
          <p:cNvSpPr/>
          <p:nvPr/>
        </p:nvSpPr>
        <p:spPr>
          <a:xfrm>
            <a:off x="7695683" y="4992750"/>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5" name="Oval 94">
            <a:extLst>
              <a:ext uri="{FF2B5EF4-FFF2-40B4-BE49-F238E27FC236}">
                <a16:creationId xmlns:a16="http://schemas.microsoft.com/office/drawing/2014/main" id="{024B57CA-7844-E7C7-20DA-4DC6E2938243}"/>
              </a:ext>
            </a:extLst>
          </p:cNvPr>
          <p:cNvSpPr/>
          <p:nvPr/>
        </p:nvSpPr>
        <p:spPr>
          <a:xfrm>
            <a:off x="7359944" y="2701273"/>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6" name="Oval 95">
            <a:extLst>
              <a:ext uri="{FF2B5EF4-FFF2-40B4-BE49-F238E27FC236}">
                <a16:creationId xmlns:a16="http://schemas.microsoft.com/office/drawing/2014/main" id="{94EDE742-B5A8-36D1-A96F-795D7F60C625}"/>
              </a:ext>
            </a:extLst>
          </p:cNvPr>
          <p:cNvSpPr/>
          <p:nvPr/>
        </p:nvSpPr>
        <p:spPr>
          <a:xfrm>
            <a:off x="7695683" y="2702533"/>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7" name="Oval 96">
            <a:extLst>
              <a:ext uri="{FF2B5EF4-FFF2-40B4-BE49-F238E27FC236}">
                <a16:creationId xmlns:a16="http://schemas.microsoft.com/office/drawing/2014/main" id="{06CDACFB-E816-9A92-4230-17EA2F422A84}"/>
              </a:ext>
            </a:extLst>
          </p:cNvPr>
          <p:cNvSpPr/>
          <p:nvPr/>
        </p:nvSpPr>
        <p:spPr>
          <a:xfrm>
            <a:off x="7359944" y="3101944"/>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8" name="Oval 97">
            <a:extLst>
              <a:ext uri="{FF2B5EF4-FFF2-40B4-BE49-F238E27FC236}">
                <a16:creationId xmlns:a16="http://schemas.microsoft.com/office/drawing/2014/main" id="{FD99F340-45AD-CC2C-6EF1-9B626C6B403E}"/>
              </a:ext>
            </a:extLst>
          </p:cNvPr>
          <p:cNvSpPr/>
          <p:nvPr/>
        </p:nvSpPr>
        <p:spPr>
          <a:xfrm>
            <a:off x="7695683" y="3103204"/>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9" name="Oval 98">
            <a:extLst>
              <a:ext uri="{FF2B5EF4-FFF2-40B4-BE49-F238E27FC236}">
                <a16:creationId xmlns:a16="http://schemas.microsoft.com/office/drawing/2014/main" id="{94F0A4BA-84F6-1E4D-A6F4-66CB7D24BB9B}"/>
              </a:ext>
            </a:extLst>
          </p:cNvPr>
          <p:cNvSpPr/>
          <p:nvPr/>
        </p:nvSpPr>
        <p:spPr>
          <a:xfrm>
            <a:off x="7359944" y="3551396"/>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0" name="Oval 99">
            <a:extLst>
              <a:ext uri="{FF2B5EF4-FFF2-40B4-BE49-F238E27FC236}">
                <a16:creationId xmlns:a16="http://schemas.microsoft.com/office/drawing/2014/main" id="{3428745D-251F-A1DD-2E50-4727E900FD56}"/>
              </a:ext>
            </a:extLst>
          </p:cNvPr>
          <p:cNvSpPr/>
          <p:nvPr/>
        </p:nvSpPr>
        <p:spPr>
          <a:xfrm>
            <a:off x="7695683" y="3552656"/>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5" name="Oval 174">
            <a:extLst>
              <a:ext uri="{FF2B5EF4-FFF2-40B4-BE49-F238E27FC236}">
                <a16:creationId xmlns:a16="http://schemas.microsoft.com/office/drawing/2014/main" id="{4503D121-A8DE-F2B2-F7FE-EBA3796BE13F}"/>
              </a:ext>
            </a:extLst>
          </p:cNvPr>
          <p:cNvSpPr/>
          <p:nvPr/>
        </p:nvSpPr>
        <p:spPr>
          <a:xfrm>
            <a:off x="7359944" y="4065596"/>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6" name="Oval 175">
            <a:extLst>
              <a:ext uri="{FF2B5EF4-FFF2-40B4-BE49-F238E27FC236}">
                <a16:creationId xmlns:a16="http://schemas.microsoft.com/office/drawing/2014/main" id="{B7491539-F3E5-A5B1-EF77-6B2AC469DC38}"/>
              </a:ext>
            </a:extLst>
          </p:cNvPr>
          <p:cNvSpPr/>
          <p:nvPr/>
        </p:nvSpPr>
        <p:spPr>
          <a:xfrm>
            <a:off x="7695683" y="4066856"/>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7" name="Oval 176">
            <a:extLst>
              <a:ext uri="{FF2B5EF4-FFF2-40B4-BE49-F238E27FC236}">
                <a16:creationId xmlns:a16="http://schemas.microsoft.com/office/drawing/2014/main" id="{8577611E-619B-6935-41B8-80C77C35DFB4}"/>
              </a:ext>
            </a:extLst>
          </p:cNvPr>
          <p:cNvSpPr/>
          <p:nvPr/>
        </p:nvSpPr>
        <p:spPr>
          <a:xfrm>
            <a:off x="7359944" y="4515050"/>
            <a:ext cx="180000" cy="180000"/>
          </a:xfrm>
          <a:prstGeom prst="ellipse">
            <a:avLst/>
          </a:prstGeom>
          <a:solidFill>
            <a:srgbClr val="0068B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8" name="Oval 177">
            <a:extLst>
              <a:ext uri="{FF2B5EF4-FFF2-40B4-BE49-F238E27FC236}">
                <a16:creationId xmlns:a16="http://schemas.microsoft.com/office/drawing/2014/main" id="{88F4E272-1348-4F5F-A6E7-32944C486765}"/>
              </a:ext>
            </a:extLst>
          </p:cNvPr>
          <p:cNvSpPr/>
          <p:nvPr/>
        </p:nvSpPr>
        <p:spPr>
          <a:xfrm>
            <a:off x="7695683" y="4516310"/>
            <a:ext cx="180000" cy="180000"/>
          </a:xfrm>
          <a:prstGeom prst="ellipse">
            <a:avLst/>
          </a:prstGeom>
          <a:solidFill>
            <a:srgbClr val="008F9C"/>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179" name="Group 178">
            <a:extLst>
              <a:ext uri="{FF2B5EF4-FFF2-40B4-BE49-F238E27FC236}">
                <a16:creationId xmlns:a16="http://schemas.microsoft.com/office/drawing/2014/main" id="{4D553C35-2C09-3C92-C2EF-0EE070DF8803}"/>
              </a:ext>
            </a:extLst>
          </p:cNvPr>
          <p:cNvGrpSpPr/>
          <p:nvPr/>
        </p:nvGrpSpPr>
        <p:grpSpPr>
          <a:xfrm>
            <a:off x="8399142" y="2190095"/>
            <a:ext cx="2817319" cy="293202"/>
            <a:chOff x="7998846" y="1867220"/>
            <a:chExt cx="3448967" cy="253573"/>
          </a:xfrm>
        </p:grpSpPr>
        <p:cxnSp>
          <p:nvCxnSpPr>
            <p:cNvPr id="180" name="Straight Connector 179">
              <a:extLst>
                <a:ext uri="{FF2B5EF4-FFF2-40B4-BE49-F238E27FC236}">
                  <a16:creationId xmlns:a16="http://schemas.microsoft.com/office/drawing/2014/main" id="{AF0F7659-4219-0D1F-B398-F5CB6858DDD4}"/>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181" name="Straight Connector 180">
              <a:extLst>
                <a:ext uri="{FF2B5EF4-FFF2-40B4-BE49-F238E27FC236}">
                  <a16:creationId xmlns:a16="http://schemas.microsoft.com/office/drawing/2014/main" id="{9ACBACDA-61AE-ECC5-9CE5-054D749727E6}"/>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182" name="Straight Connector 181">
              <a:extLst>
                <a:ext uri="{FF2B5EF4-FFF2-40B4-BE49-F238E27FC236}">
                  <a16:creationId xmlns:a16="http://schemas.microsoft.com/office/drawing/2014/main" id="{2E66FE66-A759-8B50-F296-4058DA633237}"/>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183" name="Straight Connector 182">
              <a:extLst>
                <a:ext uri="{FF2B5EF4-FFF2-40B4-BE49-F238E27FC236}">
                  <a16:creationId xmlns:a16="http://schemas.microsoft.com/office/drawing/2014/main" id="{B938AEBD-BF1E-F217-B72C-EE134132A581}"/>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184" name="Straight Connector 183">
              <a:extLst>
                <a:ext uri="{FF2B5EF4-FFF2-40B4-BE49-F238E27FC236}">
                  <a16:creationId xmlns:a16="http://schemas.microsoft.com/office/drawing/2014/main" id="{F062DABF-A3FC-68D8-E6DD-FA6BE2D51DD4}"/>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185" name="Straight Connector 184">
              <a:extLst>
                <a:ext uri="{FF2B5EF4-FFF2-40B4-BE49-F238E27FC236}">
                  <a16:creationId xmlns:a16="http://schemas.microsoft.com/office/drawing/2014/main" id="{53F07C1C-A64F-6DFC-C28E-E138F4363870}"/>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sp>
        <p:nvSpPr>
          <p:cNvPr id="186" name="TextBox 185">
            <a:extLst>
              <a:ext uri="{FF2B5EF4-FFF2-40B4-BE49-F238E27FC236}">
                <a16:creationId xmlns:a16="http://schemas.microsoft.com/office/drawing/2014/main" id="{5486A56D-BA9C-1E70-B4E1-82DC831B01C9}"/>
              </a:ext>
            </a:extLst>
          </p:cNvPr>
          <p:cNvSpPr txBox="1"/>
          <p:nvPr/>
        </p:nvSpPr>
        <p:spPr>
          <a:xfrm>
            <a:off x="8704565" y="1836629"/>
            <a:ext cx="792000" cy="230832"/>
          </a:xfrm>
          <a:prstGeom prst="rect">
            <a:avLst/>
          </a:prstGeom>
          <a:noFill/>
        </p:spPr>
        <p:txBody>
          <a:bodyPr wrap="square" rtlCol="0">
            <a:spAutoFit/>
          </a:bodyPr>
          <a:lstStyle/>
          <a:p>
            <a:pPr algn="l" rtl="0"/>
            <a:r>
              <a:rPr lang="en-GB" sz="900" kern="1200">
                <a:solidFill>
                  <a:prstClr val="white"/>
                </a:solidFill>
                <a:latin typeface="Arial" panose="020B0604020202020204"/>
                <a:ea typeface="+mn-ea"/>
                <a:cs typeface="+mn-cs"/>
              </a:rPr>
              <a:t>Awareness</a:t>
            </a:r>
          </a:p>
        </p:txBody>
      </p:sp>
      <p:sp>
        <p:nvSpPr>
          <p:cNvPr id="187" name="TextBox 186">
            <a:extLst>
              <a:ext uri="{FF2B5EF4-FFF2-40B4-BE49-F238E27FC236}">
                <a16:creationId xmlns:a16="http://schemas.microsoft.com/office/drawing/2014/main" id="{52B4023F-1FBC-44D9-098E-D62775BF708C}"/>
              </a:ext>
            </a:extLst>
          </p:cNvPr>
          <p:cNvSpPr txBox="1"/>
          <p:nvPr/>
        </p:nvSpPr>
        <p:spPr>
          <a:xfrm>
            <a:off x="10831633" y="1836629"/>
            <a:ext cx="792000" cy="230832"/>
          </a:xfrm>
          <a:prstGeom prst="rect">
            <a:avLst/>
          </a:prstGeom>
          <a:noFill/>
        </p:spPr>
        <p:txBody>
          <a:bodyPr wrap="square" rtlCol="0">
            <a:spAutoFit/>
          </a:bodyPr>
          <a:lstStyle/>
          <a:p>
            <a:pPr algn="ctr" rtl="0"/>
            <a:r>
              <a:rPr lang="en-GB" sz="900" kern="1200" dirty="0">
                <a:solidFill>
                  <a:prstClr val="white"/>
                </a:solidFill>
                <a:latin typeface="Arial" panose="020B0604020202020204"/>
                <a:ea typeface="+mn-ea"/>
                <a:cs typeface="+mn-cs"/>
              </a:rPr>
              <a:t>Expert</a:t>
            </a:r>
          </a:p>
        </p:txBody>
      </p:sp>
      <p:sp>
        <p:nvSpPr>
          <p:cNvPr id="188" name="TextBox 187">
            <a:extLst>
              <a:ext uri="{FF2B5EF4-FFF2-40B4-BE49-F238E27FC236}">
                <a16:creationId xmlns:a16="http://schemas.microsoft.com/office/drawing/2014/main" id="{1CBDFFCE-7EDE-AC0D-9B08-D4434DEFDEAC}"/>
              </a:ext>
            </a:extLst>
          </p:cNvPr>
          <p:cNvSpPr txBox="1"/>
          <p:nvPr/>
        </p:nvSpPr>
        <p:spPr>
          <a:xfrm>
            <a:off x="9413588" y="1836629"/>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Working</a:t>
            </a:r>
          </a:p>
        </p:txBody>
      </p:sp>
      <p:sp>
        <p:nvSpPr>
          <p:cNvPr id="189" name="TextBox 188">
            <a:extLst>
              <a:ext uri="{FF2B5EF4-FFF2-40B4-BE49-F238E27FC236}">
                <a16:creationId xmlns:a16="http://schemas.microsoft.com/office/drawing/2014/main" id="{D2993F80-DE68-7C2B-1E5C-54C27D626D55}"/>
              </a:ext>
            </a:extLst>
          </p:cNvPr>
          <p:cNvSpPr txBox="1"/>
          <p:nvPr/>
        </p:nvSpPr>
        <p:spPr>
          <a:xfrm>
            <a:off x="10122611" y="1836629"/>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Practitioner</a:t>
            </a:r>
          </a:p>
        </p:txBody>
      </p:sp>
      <p:sp>
        <p:nvSpPr>
          <p:cNvPr id="190" name="TextBox 189">
            <a:extLst>
              <a:ext uri="{FF2B5EF4-FFF2-40B4-BE49-F238E27FC236}">
                <a16:creationId xmlns:a16="http://schemas.microsoft.com/office/drawing/2014/main" id="{0D63CB7E-4A6B-C602-A642-21691D4479A4}"/>
              </a:ext>
            </a:extLst>
          </p:cNvPr>
          <p:cNvSpPr txBox="1"/>
          <p:nvPr/>
        </p:nvSpPr>
        <p:spPr>
          <a:xfrm>
            <a:off x="8003142" y="1839694"/>
            <a:ext cx="792000" cy="230832"/>
          </a:xfrm>
          <a:prstGeom prst="rect">
            <a:avLst/>
          </a:prstGeom>
          <a:noFill/>
        </p:spPr>
        <p:txBody>
          <a:bodyPr wrap="square" rtlCol="0">
            <a:spAutoFit/>
          </a:bodyPr>
          <a:lstStyle/>
          <a:p>
            <a:pPr algn="ctr" rtl="0"/>
            <a:r>
              <a:rPr lang="en-GB" sz="900" kern="1200">
                <a:solidFill>
                  <a:prstClr val="white"/>
                </a:solidFill>
                <a:latin typeface="Arial" panose="020B0604020202020204"/>
                <a:ea typeface="+mn-ea"/>
                <a:cs typeface="+mn-cs"/>
              </a:rPr>
              <a:t>N/A</a:t>
            </a:r>
          </a:p>
        </p:txBody>
      </p:sp>
      <p:grpSp>
        <p:nvGrpSpPr>
          <p:cNvPr id="191" name="Group 190">
            <a:extLst>
              <a:ext uri="{FF2B5EF4-FFF2-40B4-BE49-F238E27FC236}">
                <a16:creationId xmlns:a16="http://schemas.microsoft.com/office/drawing/2014/main" id="{9128F4BF-330A-5990-572E-58B510402A6B}"/>
              </a:ext>
            </a:extLst>
          </p:cNvPr>
          <p:cNvGrpSpPr/>
          <p:nvPr/>
        </p:nvGrpSpPr>
        <p:grpSpPr>
          <a:xfrm>
            <a:off x="8399142" y="2644672"/>
            <a:ext cx="2817319" cy="293202"/>
            <a:chOff x="7998846" y="1867220"/>
            <a:chExt cx="3448967" cy="253573"/>
          </a:xfrm>
        </p:grpSpPr>
        <p:cxnSp>
          <p:nvCxnSpPr>
            <p:cNvPr id="192" name="Straight Connector 191">
              <a:extLst>
                <a:ext uri="{FF2B5EF4-FFF2-40B4-BE49-F238E27FC236}">
                  <a16:creationId xmlns:a16="http://schemas.microsoft.com/office/drawing/2014/main" id="{672612E3-9786-3B57-02A5-CF3E29245501}"/>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193" name="Straight Connector 192">
              <a:extLst>
                <a:ext uri="{FF2B5EF4-FFF2-40B4-BE49-F238E27FC236}">
                  <a16:creationId xmlns:a16="http://schemas.microsoft.com/office/drawing/2014/main" id="{964E6B8A-E3D3-6964-DB6E-6CCD0710EA20}"/>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194" name="Straight Connector 193">
              <a:extLst>
                <a:ext uri="{FF2B5EF4-FFF2-40B4-BE49-F238E27FC236}">
                  <a16:creationId xmlns:a16="http://schemas.microsoft.com/office/drawing/2014/main" id="{1A646DF6-8FFE-9F43-AA68-6693E62B9D33}"/>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195" name="Straight Connector 194">
              <a:extLst>
                <a:ext uri="{FF2B5EF4-FFF2-40B4-BE49-F238E27FC236}">
                  <a16:creationId xmlns:a16="http://schemas.microsoft.com/office/drawing/2014/main" id="{DC251612-909C-5E2F-3A1B-FA59970649C5}"/>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196" name="Straight Connector 195">
              <a:extLst>
                <a:ext uri="{FF2B5EF4-FFF2-40B4-BE49-F238E27FC236}">
                  <a16:creationId xmlns:a16="http://schemas.microsoft.com/office/drawing/2014/main" id="{41080944-E455-F829-48FC-1C4A2EBC8691}"/>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197" name="Straight Connector 196">
              <a:extLst>
                <a:ext uri="{FF2B5EF4-FFF2-40B4-BE49-F238E27FC236}">
                  <a16:creationId xmlns:a16="http://schemas.microsoft.com/office/drawing/2014/main" id="{2FC5205C-CE9C-5113-BDA6-F0783B6B57E5}"/>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198" name="Group 197">
            <a:extLst>
              <a:ext uri="{FF2B5EF4-FFF2-40B4-BE49-F238E27FC236}">
                <a16:creationId xmlns:a16="http://schemas.microsoft.com/office/drawing/2014/main" id="{3F57E6BE-6438-A9A8-D411-711B25864615}"/>
              </a:ext>
            </a:extLst>
          </p:cNvPr>
          <p:cNvGrpSpPr/>
          <p:nvPr/>
        </p:nvGrpSpPr>
        <p:grpSpPr>
          <a:xfrm>
            <a:off x="8399142" y="3066399"/>
            <a:ext cx="2817319" cy="293202"/>
            <a:chOff x="7998846" y="1867220"/>
            <a:chExt cx="3448967" cy="253573"/>
          </a:xfrm>
        </p:grpSpPr>
        <p:cxnSp>
          <p:nvCxnSpPr>
            <p:cNvPr id="199" name="Straight Connector 198">
              <a:extLst>
                <a:ext uri="{FF2B5EF4-FFF2-40B4-BE49-F238E27FC236}">
                  <a16:creationId xmlns:a16="http://schemas.microsoft.com/office/drawing/2014/main" id="{53233BB7-6E9C-BAAE-1841-41595F92193A}"/>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00" name="Straight Connector 199">
              <a:extLst>
                <a:ext uri="{FF2B5EF4-FFF2-40B4-BE49-F238E27FC236}">
                  <a16:creationId xmlns:a16="http://schemas.microsoft.com/office/drawing/2014/main" id="{D3180884-08AF-5F7E-6C86-00114109E684}"/>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01" name="Straight Connector 200">
              <a:extLst>
                <a:ext uri="{FF2B5EF4-FFF2-40B4-BE49-F238E27FC236}">
                  <a16:creationId xmlns:a16="http://schemas.microsoft.com/office/drawing/2014/main" id="{167C63C0-5CD6-F0D8-8117-9937B6C0B6BF}"/>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02" name="Straight Connector 201">
              <a:extLst>
                <a:ext uri="{FF2B5EF4-FFF2-40B4-BE49-F238E27FC236}">
                  <a16:creationId xmlns:a16="http://schemas.microsoft.com/office/drawing/2014/main" id="{C92CA468-6AB1-AA30-8655-44CCC95EF87E}"/>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03" name="Straight Connector 202">
              <a:extLst>
                <a:ext uri="{FF2B5EF4-FFF2-40B4-BE49-F238E27FC236}">
                  <a16:creationId xmlns:a16="http://schemas.microsoft.com/office/drawing/2014/main" id="{857AA953-4764-F27E-2B7C-736AF54C9EBD}"/>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04" name="Straight Connector 203">
              <a:extLst>
                <a:ext uri="{FF2B5EF4-FFF2-40B4-BE49-F238E27FC236}">
                  <a16:creationId xmlns:a16="http://schemas.microsoft.com/office/drawing/2014/main" id="{08187B35-AA20-8D36-B055-B99948432908}"/>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05" name="Group 204">
            <a:extLst>
              <a:ext uri="{FF2B5EF4-FFF2-40B4-BE49-F238E27FC236}">
                <a16:creationId xmlns:a16="http://schemas.microsoft.com/office/drawing/2014/main" id="{C99505D7-DF32-DD01-E576-BDC1CFC0DDE3}"/>
              </a:ext>
            </a:extLst>
          </p:cNvPr>
          <p:cNvGrpSpPr/>
          <p:nvPr/>
        </p:nvGrpSpPr>
        <p:grpSpPr>
          <a:xfrm>
            <a:off x="8399142" y="3525400"/>
            <a:ext cx="2817319" cy="293202"/>
            <a:chOff x="7998846" y="1867220"/>
            <a:chExt cx="3448967" cy="253573"/>
          </a:xfrm>
        </p:grpSpPr>
        <p:cxnSp>
          <p:nvCxnSpPr>
            <p:cNvPr id="206" name="Straight Connector 205">
              <a:extLst>
                <a:ext uri="{FF2B5EF4-FFF2-40B4-BE49-F238E27FC236}">
                  <a16:creationId xmlns:a16="http://schemas.microsoft.com/office/drawing/2014/main" id="{A93CB512-8F81-A068-32B1-0F65AFE4521B}"/>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07" name="Straight Connector 206">
              <a:extLst>
                <a:ext uri="{FF2B5EF4-FFF2-40B4-BE49-F238E27FC236}">
                  <a16:creationId xmlns:a16="http://schemas.microsoft.com/office/drawing/2014/main" id="{8F6B61EE-62CA-C01C-24FA-52C1762854C5}"/>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08" name="Straight Connector 207">
              <a:extLst>
                <a:ext uri="{FF2B5EF4-FFF2-40B4-BE49-F238E27FC236}">
                  <a16:creationId xmlns:a16="http://schemas.microsoft.com/office/drawing/2014/main" id="{071FD4FD-4166-B4F1-6262-D4920A6B6B8D}"/>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09" name="Straight Connector 208">
              <a:extLst>
                <a:ext uri="{FF2B5EF4-FFF2-40B4-BE49-F238E27FC236}">
                  <a16:creationId xmlns:a16="http://schemas.microsoft.com/office/drawing/2014/main" id="{F9730DDF-974A-80A1-2D5D-D5B9349908D4}"/>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10" name="Straight Connector 209">
              <a:extLst>
                <a:ext uri="{FF2B5EF4-FFF2-40B4-BE49-F238E27FC236}">
                  <a16:creationId xmlns:a16="http://schemas.microsoft.com/office/drawing/2014/main" id="{AB02EFAC-6097-3AFD-87F3-9F4FF1EA0E32}"/>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11" name="Straight Connector 210">
              <a:extLst>
                <a:ext uri="{FF2B5EF4-FFF2-40B4-BE49-F238E27FC236}">
                  <a16:creationId xmlns:a16="http://schemas.microsoft.com/office/drawing/2014/main" id="{3A3EE896-41AA-1F9A-94FD-5D27BE3053DE}"/>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12" name="Group 211">
            <a:extLst>
              <a:ext uri="{FF2B5EF4-FFF2-40B4-BE49-F238E27FC236}">
                <a16:creationId xmlns:a16="http://schemas.microsoft.com/office/drawing/2014/main" id="{204C2E35-1041-D75D-D567-1AECD7C43D44}"/>
              </a:ext>
            </a:extLst>
          </p:cNvPr>
          <p:cNvGrpSpPr/>
          <p:nvPr/>
        </p:nvGrpSpPr>
        <p:grpSpPr>
          <a:xfrm>
            <a:off x="8399142" y="4011737"/>
            <a:ext cx="2817319" cy="293202"/>
            <a:chOff x="7998846" y="1867220"/>
            <a:chExt cx="3448967" cy="253573"/>
          </a:xfrm>
        </p:grpSpPr>
        <p:cxnSp>
          <p:nvCxnSpPr>
            <p:cNvPr id="213" name="Straight Connector 212">
              <a:extLst>
                <a:ext uri="{FF2B5EF4-FFF2-40B4-BE49-F238E27FC236}">
                  <a16:creationId xmlns:a16="http://schemas.microsoft.com/office/drawing/2014/main" id="{91D303AA-F7BF-CFD9-B22B-A8BF090D90D5}"/>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14" name="Straight Connector 213">
              <a:extLst>
                <a:ext uri="{FF2B5EF4-FFF2-40B4-BE49-F238E27FC236}">
                  <a16:creationId xmlns:a16="http://schemas.microsoft.com/office/drawing/2014/main" id="{DB4BB0A4-ADD5-61DD-2B77-499E18A08B2C}"/>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15" name="Straight Connector 214">
              <a:extLst>
                <a:ext uri="{FF2B5EF4-FFF2-40B4-BE49-F238E27FC236}">
                  <a16:creationId xmlns:a16="http://schemas.microsoft.com/office/drawing/2014/main" id="{41608421-E564-8826-0D44-E47140B56691}"/>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16" name="Straight Connector 215">
              <a:extLst>
                <a:ext uri="{FF2B5EF4-FFF2-40B4-BE49-F238E27FC236}">
                  <a16:creationId xmlns:a16="http://schemas.microsoft.com/office/drawing/2014/main" id="{282F11D7-C434-CFEB-7CB1-66D67F495DBB}"/>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17" name="Straight Connector 216">
              <a:extLst>
                <a:ext uri="{FF2B5EF4-FFF2-40B4-BE49-F238E27FC236}">
                  <a16:creationId xmlns:a16="http://schemas.microsoft.com/office/drawing/2014/main" id="{C2B5B9B7-E02B-5828-E679-98D045877CB2}"/>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18" name="Straight Connector 217">
              <a:extLst>
                <a:ext uri="{FF2B5EF4-FFF2-40B4-BE49-F238E27FC236}">
                  <a16:creationId xmlns:a16="http://schemas.microsoft.com/office/drawing/2014/main" id="{599A761C-0665-EE79-60C9-5158D02C1B24}"/>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19" name="Group 218">
            <a:extLst>
              <a:ext uri="{FF2B5EF4-FFF2-40B4-BE49-F238E27FC236}">
                <a16:creationId xmlns:a16="http://schemas.microsoft.com/office/drawing/2014/main" id="{B2AF20A9-4C4C-ECE9-9AB3-DCF410623F4F}"/>
              </a:ext>
            </a:extLst>
          </p:cNvPr>
          <p:cNvGrpSpPr/>
          <p:nvPr/>
        </p:nvGrpSpPr>
        <p:grpSpPr>
          <a:xfrm>
            <a:off x="8408145" y="4462372"/>
            <a:ext cx="2817319" cy="293202"/>
            <a:chOff x="7998846" y="1867220"/>
            <a:chExt cx="3448967" cy="253573"/>
          </a:xfrm>
        </p:grpSpPr>
        <p:cxnSp>
          <p:nvCxnSpPr>
            <p:cNvPr id="220" name="Straight Connector 219">
              <a:extLst>
                <a:ext uri="{FF2B5EF4-FFF2-40B4-BE49-F238E27FC236}">
                  <a16:creationId xmlns:a16="http://schemas.microsoft.com/office/drawing/2014/main" id="{38760E13-E7B5-A4A9-ABE9-7A1420019AD6}"/>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21" name="Straight Connector 220">
              <a:extLst>
                <a:ext uri="{FF2B5EF4-FFF2-40B4-BE49-F238E27FC236}">
                  <a16:creationId xmlns:a16="http://schemas.microsoft.com/office/drawing/2014/main" id="{00A26312-CD48-E743-9CB0-4AC1BE5E2028}"/>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22" name="Straight Connector 221">
              <a:extLst>
                <a:ext uri="{FF2B5EF4-FFF2-40B4-BE49-F238E27FC236}">
                  <a16:creationId xmlns:a16="http://schemas.microsoft.com/office/drawing/2014/main" id="{A3E9E0C5-496B-BB48-4AC8-C24D38B61A93}"/>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23" name="Straight Connector 222">
              <a:extLst>
                <a:ext uri="{FF2B5EF4-FFF2-40B4-BE49-F238E27FC236}">
                  <a16:creationId xmlns:a16="http://schemas.microsoft.com/office/drawing/2014/main" id="{4AF252C2-2209-543F-EC36-C28F5FE34DCF}"/>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24" name="Straight Connector 223">
              <a:extLst>
                <a:ext uri="{FF2B5EF4-FFF2-40B4-BE49-F238E27FC236}">
                  <a16:creationId xmlns:a16="http://schemas.microsoft.com/office/drawing/2014/main" id="{F188E231-7725-D8BF-DE1F-30534C39B485}"/>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25" name="Straight Connector 224">
              <a:extLst>
                <a:ext uri="{FF2B5EF4-FFF2-40B4-BE49-F238E27FC236}">
                  <a16:creationId xmlns:a16="http://schemas.microsoft.com/office/drawing/2014/main" id="{A369EB27-976C-8C35-5013-8CDCF6E5AF26}"/>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grpSp>
        <p:nvGrpSpPr>
          <p:cNvPr id="226" name="Group 225">
            <a:extLst>
              <a:ext uri="{FF2B5EF4-FFF2-40B4-BE49-F238E27FC236}">
                <a16:creationId xmlns:a16="http://schemas.microsoft.com/office/drawing/2014/main" id="{FF8D6285-E050-92D1-C60B-6833507C5FA6}"/>
              </a:ext>
            </a:extLst>
          </p:cNvPr>
          <p:cNvGrpSpPr/>
          <p:nvPr/>
        </p:nvGrpSpPr>
        <p:grpSpPr>
          <a:xfrm>
            <a:off x="8399142" y="4975857"/>
            <a:ext cx="2817319" cy="293202"/>
            <a:chOff x="7998846" y="1867220"/>
            <a:chExt cx="3448967" cy="253573"/>
          </a:xfrm>
        </p:grpSpPr>
        <p:cxnSp>
          <p:nvCxnSpPr>
            <p:cNvPr id="227" name="Straight Connector 226">
              <a:extLst>
                <a:ext uri="{FF2B5EF4-FFF2-40B4-BE49-F238E27FC236}">
                  <a16:creationId xmlns:a16="http://schemas.microsoft.com/office/drawing/2014/main" id="{23782A01-A8DE-E03D-3B5A-82627E061D12}"/>
                </a:ext>
              </a:extLst>
            </p:cNvPr>
            <p:cNvCxnSpPr/>
            <p:nvPr/>
          </p:nvCxnSpPr>
          <p:spPr>
            <a:xfrm>
              <a:off x="7998846" y="2002709"/>
              <a:ext cx="3448967" cy="0"/>
            </a:xfrm>
            <a:prstGeom prst="line">
              <a:avLst/>
            </a:prstGeom>
            <a:noFill/>
            <a:ln w="19050" cap="flat" cmpd="sng" algn="ctr">
              <a:solidFill>
                <a:sysClr val="windowText" lastClr="000000"/>
              </a:solidFill>
              <a:prstDash val="solid"/>
              <a:miter lim="800000"/>
            </a:ln>
            <a:effectLst/>
          </p:spPr>
        </p:cxnSp>
        <p:cxnSp>
          <p:nvCxnSpPr>
            <p:cNvPr id="228" name="Straight Connector 227">
              <a:extLst>
                <a:ext uri="{FF2B5EF4-FFF2-40B4-BE49-F238E27FC236}">
                  <a16:creationId xmlns:a16="http://schemas.microsoft.com/office/drawing/2014/main" id="{18D4AA54-AA4B-84F3-08BF-525EF73A86D1}"/>
                </a:ext>
              </a:extLst>
            </p:cNvPr>
            <p:cNvCxnSpPr/>
            <p:nvPr/>
          </p:nvCxnSpPr>
          <p:spPr>
            <a:xfrm>
              <a:off x="7998846" y="1867220"/>
              <a:ext cx="0" cy="253573"/>
            </a:xfrm>
            <a:prstGeom prst="line">
              <a:avLst/>
            </a:prstGeom>
            <a:noFill/>
            <a:ln w="19050" cap="flat" cmpd="sng" algn="ctr">
              <a:solidFill>
                <a:sysClr val="windowText" lastClr="000000"/>
              </a:solidFill>
              <a:prstDash val="solid"/>
              <a:miter lim="800000"/>
            </a:ln>
            <a:effectLst/>
          </p:spPr>
        </p:cxnSp>
        <p:cxnSp>
          <p:nvCxnSpPr>
            <p:cNvPr id="229" name="Straight Connector 228">
              <a:extLst>
                <a:ext uri="{FF2B5EF4-FFF2-40B4-BE49-F238E27FC236}">
                  <a16:creationId xmlns:a16="http://schemas.microsoft.com/office/drawing/2014/main" id="{990DF657-7683-3D5C-C7ED-ED19732998F2}"/>
                </a:ext>
              </a:extLst>
            </p:cNvPr>
            <p:cNvCxnSpPr/>
            <p:nvPr/>
          </p:nvCxnSpPr>
          <p:spPr>
            <a:xfrm>
              <a:off x="11447813" y="1867220"/>
              <a:ext cx="0" cy="253573"/>
            </a:xfrm>
            <a:prstGeom prst="line">
              <a:avLst/>
            </a:prstGeom>
            <a:noFill/>
            <a:ln w="19050" cap="flat" cmpd="sng" algn="ctr">
              <a:solidFill>
                <a:sysClr val="windowText" lastClr="000000"/>
              </a:solidFill>
              <a:prstDash val="solid"/>
              <a:miter lim="800000"/>
            </a:ln>
            <a:effectLst/>
          </p:spPr>
        </p:cxnSp>
        <p:cxnSp>
          <p:nvCxnSpPr>
            <p:cNvPr id="230" name="Straight Connector 229">
              <a:extLst>
                <a:ext uri="{FF2B5EF4-FFF2-40B4-BE49-F238E27FC236}">
                  <a16:creationId xmlns:a16="http://schemas.microsoft.com/office/drawing/2014/main" id="{B74983A0-ADC9-E26B-2FC6-95A2268ED272}"/>
                </a:ext>
              </a:extLst>
            </p:cNvPr>
            <p:cNvCxnSpPr/>
            <p:nvPr/>
          </p:nvCxnSpPr>
          <p:spPr>
            <a:xfrm flipV="1">
              <a:off x="9734351" y="1934911"/>
              <a:ext cx="0" cy="135595"/>
            </a:xfrm>
            <a:prstGeom prst="line">
              <a:avLst/>
            </a:prstGeom>
            <a:noFill/>
            <a:ln w="19050" cap="flat" cmpd="sng" algn="ctr">
              <a:solidFill>
                <a:sysClr val="windowText" lastClr="000000"/>
              </a:solidFill>
              <a:prstDash val="solid"/>
              <a:miter lim="800000"/>
            </a:ln>
            <a:effectLst/>
          </p:spPr>
        </p:cxnSp>
        <p:cxnSp>
          <p:nvCxnSpPr>
            <p:cNvPr id="231" name="Straight Connector 230">
              <a:extLst>
                <a:ext uri="{FF2B5EF4-FFF2-40B4-BE49-F238E27FC236}">
                  <a16:creationId xmlns:a16="http://schemas.microsoft.com/office/drawing/2014/main" id="{471BD412-6DAD-7249-F8C4-66E34636CEBF}"/>
                </a:ext>
              </a:extLst>
            </p:cNvPr>
            <p:cNvCxnSpPr/>
            <p:nvPr/>
          </p:nvCxnSpPr>
          <p:spPr>
            <a:xfrm flipV="1">
              <a:off x="10544225" y="1934911"/>
              <a:ext cx="0" cy="135595"/>
            </a:xfrm>
            <a:prstGeom prst="line">
              <a:avLst/>
            </a:prstGeom>
            <a:noFill/>
            <a:ln w="19050" cap="flat" cmpd="sng" algn="ctr">
              <a:solidFill>
                <a:sysClr val="windowText" lastClr="000000"/>
              </a:solidFill>
              <a:prstDash val="solid"/>
              <a:miter lim="800000"/>
            </a:ln>
            <a:effectLst/>
          </p:spPr>
        </p:cxnSp>
        <p:cxnSp>
          <p:nvCxnSpPr>
            <p:cNvPr id="232" name="Straight Connector 231">
              <a:extLst>
                <a:ext uri="{FF2B5EF4-FFF2-40B4-BE49-F238E27FC236}">
                  <a16:creationId xmlns:a16="http://schemas.microsoft.com/office/drawing/2014/main" id="{2C53FA14-47C6-76E2-7EF1-01D81B2DD837}"/>
                </a:ext>
              </a:extLst>
            </p:cNvPr>
            <p:cNvCxnSpPr/>
            <p:nvPr/>
          </p:nvCxnSpPr>
          <p:spPr>
            <a:xfrm flipV="1">
              <a:off x="8869089" y="1934911"/>
              <a:ext cx="0" cy="135595"/>
            </a:xfrm>
            <a:prstGeom prst="line">
              <a:avLst/>
            </a:prstGeom>
            <a:noFill/>
            <a:ln w="19050" cap="flat" cmpd="sng" algn="ctr">
              <a:solidFill>
                <a:sysClr val="windowText" lastClr="000000"/>
              </a:solidFill>
              <a:prstDash val="solid"/>
              <a:miter lim="800000"/>
            </a:ln>
            <a:effectLst/>
          </p:spPr>
        </p:cxnSp>
      </p:grpSp>
    </p:spTree>
    <p:extLst>
      <p:ext uri="{BB962C8B-B14F-4D97-AF65-F5344CB8AC3E}">
        <p14:creationId xmlns:p14="http://schemas.microsoft.com/office/powerpoint/2010/main" val="566905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508D-A5F3-D4A7-1F1E-8A3B834456C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A98304A-516B-438C-D91E-2408F71F10D0}"/>
              </a:ext>
            </a:extLst>
          </p:cNvPr>
          <p:cNvGraphicFramePr>
            <a:graphicFrameLocks/>
          </p:cNvGraphicFramePr>
          <p:nvPr>
            <p:extLst>
              <p:ext uri="{D42A27DB-BD31-4B8C-83A1-F6EECF244321}">
                <p14:modId xmlns:p14="http://schemas.microsoft.com/office/powerpoint/2010/main" val="1458073740"/>
              </p:ext>
            </p:extLst>
          </p:nvPr>
        </p:nvGraphicFramePr>
        <p:xfrm>
          <a:off x="373988" y="1410804"/>
          <a:ext cx="11430086" cy="509791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00343">
                  <a:extLst>
                    <a:ext uri="{9D8B030D-6E8A-4147-A177-3AD203B41FA5}">
                      <a16:colId xmlns:a16="http://schemas.microsoft.com/office/drawing/2014/main" val="3537765484"/>
                    </a:ext>
                  </a:extLst>
                </a:gridCol>
                <a:gridCol w="53421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45431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1716261">
                <a:tc>
                  <a:txBody>
                    <a:bodyPr/>
                    <a:lstStyle/>
                    <a:p>
                      <a:r>
                        <a:rPr lang="en-GB" sz="1200" b="1" dirty="0">
                          <a:latin typeface="Arial" panose="020B0604020202020204" pitchFamily="34" charset="0"/>
                          <a:cs typeface="Arial" panose="020B0604020202020204" pitchFamily="34" charset="0"/>
                        </a:rPr>
                        <a:t>Lead communication in adult care settings</a:t>
                      </a:r>
                    </a:p>
                    <a:p>
                      <a:r>
                        <a:rPr lang="en-GB" sz="1200" b="1" dirty="0">
                          <a:latin typeface="Arial" panose="020B0604020202020204" pitchFamily="34" charset="0"/>
                          <a:cs typeface="Arial" panose="020B0604020202020204" pitchFamily="34" charset="0"/>
                        </a:rPr>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communication needs and the factors affecting them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support the use of assistive technology to enhance communication</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interact with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convey information to individuals and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confidentiality in interactions with individuals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manage conflict in the workplace through effective communication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606174">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supervision in adult care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importance of individuals’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Know how to monitor individuals’ health</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assess and respond to changes in an individual’s health and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Promote individuals’ health and wellbeing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your own responsibilities and the responsibilities of others relating to health and safety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procedures for responding to accidents and sudden illness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Carry out your own responsibilities for health and safety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Move and handle equipment and other objects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Handle hazardous substances and materials safely</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Promote fire safety in the work setting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Implement security measures in the work setting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A06F635D-0CA4-273C-C8AB-8E4EEE910F04}"/>
              </a:ext>
            </a:extLst>
          </p:cNvPr>
          <p:cNvSpPr txBox="1">
            <a:spLocks/>
          </p:cNvSpPr>
          <p:nvPr/>
        </p:nvSpPr>
        <p:spPr>
          <a:xfrm>
            <a:off x="0" y="0"/>
            <a:ext cx="0" cy="0"/>
          </a:xfrm>
        </p:spPr>
        <p:txBody>
          <a:bodyPr/>
          <a:lstStyle>
            <a:defPPr>
              <a:defRPr kern="0"/>
            </a:defPPr>
          </a:lstStyle>
          <a:p>
            <a:fld id="{06A44ADC-FBC0-4698-B0EC-1AD4A4060383}" type="slidenum">
              <a:rPr lang="en-GB" smtClean="0"/>
              <a:pPr/>
              <a:t>11</a:t>
            </a:fld>
            <a:endParaRPr lang="en-GB"/>
          </a:p>
        </p:txBody>
      </p:sp>
      <p:sp>
        <p:nvSpPr>
          <p:cNvPr id="9" name="Rectangle: Rounded Corners 8">
            <a:extLst>
              <a:ext uri="{FF2B5EF4-FFF2-40B4-BE49-F238E27FC236}">
                <a16:creationId xmlns:a16="http://schemas.microsoft.com/office/drawing/2014/main" id="{1B691B78-5C2F-F9AB-E5F9-41BB5CB0219E}"/>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2" action="ppaction://hlinksldjump"/>
            <a:extLst>
              <a:ext uri="{FF2B5EF4-FFF2-40B4-BE49-F238E27FC236}">
                <a16:creationId xmlns:a16="http://schemas.microsoft.com/office/drawing/2014/main" id="{2C8BA537-0DA6-8BE0-7217-6A076F801291}"/>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3" action="ppaction://hlinksldjump"/>
            <a:extLst>
              <a:ext uri="{FF2B5EF4-FFF2-40B4-BE49-F238E27FC236}">
                <a16:creationId xmlns:a16="http://schemas.microsoft.com/office/drawing/2014/main" id="{CD07E82B-982E-B7DF-7B49-3B83F47D5C97}"/>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864AB030-CC25-2B4C-76B5-541BEB908046}"/>
              </a:ext>
            </a:extLst>
          </p:cNvPr>
          <p:cNvSpPr/>
          <p:nvPr/>
        </p:nvSpPr>
        <p:spPr>
          <a:xfrm rot="10800000" flipV="1">
            <a:off x="1672404" y="-1"/>
            <a:ext cx="2160000" cy="360000"/>
          </a:xfrm>
          <a:prstGeom prst="roundRect">
            <a:avLst/>
          </a:prstGeom>
          <a:solidFill>
            <a:srgbClr val="00A65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3E4BFD38-4631-7F7C-5625-CB7938148574}"/>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2" action="ppaction://hlinksldjump"/>
            <a:extLst>
              <a:ext uri="{FF2B5EF4-FFF2-40B4-BE49-F238E27FC236}">
                <a16:creationId xmlns:a16="http://schemas.microsoft.com/office/drawing/2014/main" id="{3EF422CF-2993-13EA-681F-D0408C5146EC}"/>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163D5FF2-DE5E-F75A-8C6C-E285FBBE9269}"/>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A651"/>
                </a:solidFill>
                <a:effectLst/>
                <a:uLnTx/>
                <a:uFillTx/>
                <a:latin typeface="Arial"/>
                <a:cs typeface="Arial"/>
                <a:sym typeface="Arial"/>
              </a:rPr>
              <a:t>Creating a positive working environment</a:t>
            </a:r>
          </a:p>
        </p:txBody>
      </p:sp>
      <p:sp>
        <p:nvSpPr>
          <p:cNvPr id="80" name="TextBox 79">
            <a:extLst>
              <a:ext uri="{FF2B5EF4-FFF2-40B4-BE49-F238E27FC236}">
                <a16:creationId xmlns:a16="http://schemas.microsoft.com/office/drawing/2014/main" id="{256CD4F3-B856-DE65-8B7F-B88A57E70D72}"/>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9F36B4A-2159-D381-8DD9-5E5550BCE1CF}"/>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C1345B9-1462-A5A2-8D70-3157AFB9F226}"/>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26353DB1-D316-D7E9-CAF4-F2C3260F5295}"/>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A045A930-1124-3B48-2741-FA756665210A}"/>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 name="TextBox 1">
            <a:extLst>
              <a:ext uri="{FF2B5EF4-FFF2-40B4-BE49-F238E27FC236}">
                <a16:creationId xmlns:a16="http://schemas.microsoft.com/office/drawing/2014/main" id="{5D371DE5-02BA-D872-DEA0-3277A47E9A78}"/>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105" name="TextBox 104">
            <a:extLst>
              <a:ext uri="{FF2B5EF4-FFF2-40B4-BE49-F238E27FC236}">
                <a16:creationId xmlns:a16="http://schemas.microsoft.com/office/drawing/2014/main" id="{7ABCB613-8FD4-4493-CB58-494288BDEF96}"/>
              </a:ext>
            </a:extLst>
          </p:cNvPr>
          <p:cNvSpPr txBox="1"/>
          <p:nvPr/>
        </p:nvSpPr>
        <p:spPr>
          <a:xfrm>
            <a:off x="9805778" y="401083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
        <p:nvSpPr>
          <p:cNvPr id="4" name="TextBox 3">
            <a:extLst>
              <a:ext uri="{FF2B5EF4-FFF2-40B4-BE49-F238E27FC236}">
                <a16:creationId xmlns:a16="http://schemas.microsoft.com/office/drawing/2014/main" id="{4D8387F9-A295-3271-6753-FB596FA4B700}"/>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D3F4F587-E15D-DCB3-0E29-0C5111298C5C}"/>
              </a:ext>
            </a:extLst>
          </p:cNvPr>
          <p:cNvSpPr txBox="1"/>
          <p:nvPr/>
        </p:nvSpPr>
        <p:spPr>
          <a:xfrm>
            <a:off x="8704565" y="1098871"/>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B213D54B-6751-BEC9-E411-B3D9AD623284}"/>
              </a:ext>
            </a:extLst>
          </p:cNvPr>
          <p:cNvSpPr txBox="1"/>
          <p:nvPr/>
        </p:nvSpPr>
        <p:spPr>
          <a:xfrm>
            <a:off x="10598901" y="2878985"/>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72F97B4C-E59D-FAFC-CDC9-D6F2FA0A3B72}"/>
              </a:ext>
            </a:extLst>
          </p:cNvPr>
          <p:cNvSpPr txBox="1"/>
          <p:nvPr/>
        </p:nvSpPr>
        <p:spPr>
          <a:xfrm>
            <a:off x="9785271" y="2139106"/>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4E41538A-3FB0-4CDC-D89C-CD4A87A2E50B}"/>
              </a:ext>
            </a:extLst>
          </p:cNvPr>
          <p:cNvGrpSpPr/>
          <p:nvPr/>
        </p:nvGrpSpPr>
        <p:grpSpPr>
          <a:xfrm>
            <a:off x="5992404" y="2445859"/>
            <a:ext cx="3827594" cy="646668"/>
            <a:chOff x="6090704" y="3952941"/>
            <a:chExt cx="3827594" cy="646668"/>
          </a:xfrm>
        </p:grpSpPr>
        <p:sp>
          <p:nvSpPr>
            <p:cNvPr id="25" name="Oval 24">
              <a:extLst>
                <a:ext uri="{FF2B5EF4-FFF2-40B4-BE49-F238E27FC236}">
                  <a16:creationId xmlns:a16="http://schemas.microsoft.com/office/drawing/2014/main" id="{B10E7483-D047-B40B-2C75-A5B233B5A97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1A84EE4D-D8EC-8088-C341-0A2209CF583A}"/>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3FE58D3E-F51E-D36E-66D1-5BCEDFB7FE5D}"/>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899EEB1-F4EE-E74D-4727-835446006D70}"/>
                  </a:ext>
                </a:extLst>
              </p:cNvPr>
              <p:cNvGrpSpPr/>
              <p:nvPr/>
            </p:nvGrpSpPr>
            <p:grpSpPr>
              <a:xfrm>
                <a:off x="4200749" y="2631808"/>
                <a:ext cx="3448967" cy="253573"/>
                <a:chOff x="7998846" y="1867220"/>
                <a:chExt cx="3448967" cy="253573"/>
              </a:xfrm>
            </p:grpSpPr>
            <p:cxnSp>
              <p:nvCxnSpPr>
                <p:cNvPr id="56" name="Straight Connector 55">
                  <a:extLst>
                    <a:ext uri="{FF2B5EF4-FFF2-40B4-BE49-F238E27FC236}">
                      <a16:creationId xmlns:a16="http://schemas.microsoft.com/office/drawing/2014/main" id="{71B7217B-979B-B51B-27F8-46DA50C14A2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B67856E-AF90-F3A4-5913-5B0274E34AD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869F264-C354-A821-E0D3-6566C2FD7DED}"/>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2B7D3C53-21CB-EF6B-CA21-1DD89EE6C513}"/>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CFD0F46-7980-2586-2FC8-C0BCF06BA7C4}"/>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CC3107E-7F42-FC1D-682E-B27BC4AE2A45}"/>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0419D75B-7563-D493-305E-D132EAC059D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0B46BFE3-DD10-D117-2DB7-94072542C5EC}"/>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CDAD81E3-1A7C-5852-D845-039C07A9ABE7}"/>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4" name="TextBox 53">
                <a:extLst>
                  <a:ext uri="{FF2B5EF4-FFF2-40B4-BE49-F238E27FC236}">
                    <a16:creationId xmlns:a16="http://schemas.microsoft.com/office/drawing/2014/main" id="{7647B42C-8901-86C4-D4B1-A2F88BB2E06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5" name="TextBox 54">
                <a:extLst>
                  <a:ext uri="{FF2B5EF4-FFF2-40B4-BE49-F238E27FC236}">
                    <a16:creationId xmlns:a16="http://schemas.microsoft.com/office/drawing/2014/main" id="{9084F572-536A-23B7-DBB7-C494BBE4F77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87" name="Group 86">
            <a:extLst>
              <a:ext uri="{FF2B5EF4-FFF2-40B4-BE49-F238E27FC236}">
                <a16:creationId xmlns:a16="http://schemas.microsoft.com/office/drawing/2014/main" id="{41599A62-C005-49A8-91DA-90F680E868E8}"/>
              </a:ext>
            </a:extLst>
          </p:cNvPr>
          <p:cNvGrpSpPr/>
          <p:nvPr/>
        </p:nvGrpSpPr>
        <p:grpSpPr>
          <a:xfrm>
            <a:off x="5998800" y="4035978"/>
            <a:ext cx="3827594" cy="646668"/>
            <a:chOff x="6090704" y="3952941"/>
            <a:chExt cx="3827594" cy="646668"/>
          </a:xfrm>
        </p:grpSpPr>
        <p:sp>
          <p:nvSpPr>
            <p:cNvPr id="88" name="Oval 87">
              <a:extLst>
                <a:ext uri="{FF2B5EF4-FFF2-40B4-BE49-F238E27FC236}">
                  <a16:creationId xmlns:a16="http://schemas.microsoft.com/office/drawing/2014/main" id="{E238EB84-11E9-A328-1BF2-B8FC327555EE}"/>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9" name="Oval 88">
              <a:extLst>
                <a:ext uri="{FF2B5EF4-FFF2-40B4-BE49-F238E27FC236}">
                  <a16:creationId xmlns:a16="http://schemas.microsoft.com/office/drawing/2014/main" id="{B4FC7EF6-8E4A-525B-4D8C-FE4017311DD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90" name="Group 89">
              <a:extLst>
                <a:ext uri="{FF2B5EF4-FFF2-40B4-BE49-F238E27FC236}">
                  <a16:creationId xmlns:a16="http://schemas.microsoft.com/office/drawing/2014/main" id="{0D8AD79D-ABBD-7AB4-D98D-85D592739A64}"/>
                </a:ext>
              </a:extLst>
            </p:cNvPr>
            <p:cNvGrpSpPr/>
            <p:nvPr/>
          </p:nvGrpSpPr>
          <p:grpSpPr>
            <a:xfrm>
              <a:off x="6290207" y="3952941"/>
              <a:ext cx="3628091" cy="646668"/>
              <a:chOff x="3706661" y="2326116"/>
              <a:chExt cx="4441515" cy="559265"/>
            </a:xfrm>
          </p:grpSpPr>
          <p:grpSp>
            <p:nvGrpSpPr>
              <p:cNvPr id="91" name="Group 90">
                <a:extLst>
                  <a:ext uri="{FF2B5EF4-FFF2-40B4-BE49-F238E27FC236}">
                    <a16:creationId xmlns:a16="http://schemas.microsoft.com/office/drawing/2014/main" id="{7E682E2A-99CA-BFD9-234C-F530B6106327}"/>
                  </a:ext>
                </a:extLst>
              </p:cNvPr>
              <p:cNvGrpSpPr/>
              <p:nvPr/>
            </p:nvGrpSpPr>
            <p:grpSpPr>
              <a:xfrm>
                <a:off x="4200749" y="2631808"/>
                <a:ext cx="3448967" cy="253573"/>
                <a:chOff x="7998846" y="1867220"/>
                <a:chExt cx="3448967" cy="253573"/>
              </a:xfrm>
            </p:grpSpPr>
            <p:cxnSp>
              <p:nvCxnSpPr>
                <p:cNvPr id="97" name="Straight Connector 96">
                  <a:extLst>
                    <a:ext uri="{FF2B5EF4-FFF2-40B4-BE49-F238E27FC236}">
                      <a16:creationId xmlns:a16="http://schemas.microsoft.com/office/drawing/2014/main" id="{AC099EAF-F6E3-8203-D917-356E7AC00EE5}"/>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1E88336-8896-820B-3FE8-E50AE6329711}"/>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116998D-2D9F-C52F-731D-09E2239943C4}"/>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5C7C6F0-C8D4-D719-AFBB-04FAFE86A5F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B414729-CCC7-F172-E38A-789AD76C567A}"/>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BDBFC76-076A-E3AF-5B74-FA5903738D5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TextBox 91">
                <a:extLst>
                  <a:ext uri="{FF2B5EF4-FFF2-40B4-BE49-F238E27FC236}">
                    <a16:creationId xmlns:a16="http://schemas.microsoft.com/office/drawing/2014/main" id="{DC3016F8-EFD2-0C20-68DD-159062C7AA06}"/>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93" name="TextBox 92">
                <a:extLst>
                  <a:ext uri="{FF2B5EF4-FFF2-40B4-BE49-F238E27FC236}">
                    <a16:creationId xmlns:a16="http://schemas.microsoft.com/office/drawing/2014/main" id="{36534BAC-ADE6-A6B0-C9FF-7F6DD2C5C95F}"/>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94" name="TextBox 93">
                <a:extLst>
                  <a:ext uri="{FF2B5EF4-FFF2-40B4-BE49-F238E27FC236}">
                    <a16:creationId xmlns:a16="http://schemas.microsoft.com/office/drawing/2014/main" id="{199C4C95-C2ED-E6B1-6477-B5137A98889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95" name="TextBox 94">
                <a:extLst>
                  <a:ext uri="{FF2B5EF4-FFF2-40B4-BE49-F238E27FC236}">
                    <a16:creationId xmlns:a16="http://schemas.microsoft.com/office/drawing/2014/main" id="{F1BCB315-6E34-BE3A-D3BF-ED24D1397EE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96" name="TextBox 95">
                <a:extLst>
                  <a:ext uri="{FF2B5EF4-FFF2-40B4-BE49-F238E27FC236}">
                    <a16:creationId xmlns:a16="http://schemas.microsoft.com/office/drawing/2014/main" id="{94162D77-05A3-E612-8CCF-65014C7E13FF}"/>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933490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D7D1B-3233-2D66-F935-AA85D767380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C5421DF-53C1-525C-6AF0-5B61F41D56A9}"/>
              </a:ext>
            </a:extLst>
          </p:cNvPr>
          <p:cNvSpPr txBox="1">
            <a:spLocks/>
          </p:cNvSpPr>
          <p:nvPr/>
        </p:nvSpPr>
        <p:spPr>
          <a:xfrm>
            <a:off x="0" y="0"/>
            <a:ext cx="0" cy="0"/>
          </a:xfrm>
        </p:spPr>
        <p:txBody>
          <a:bodyPr/>
          <a:lstStyle>
            <a:defPPr>
              <a:defRPr kern="0"/>
            </a:defPPr>
          </a:lstStyle>
          <a:p>
            <a:fld id="{06A44ADC-FBC0-4698-B0EC-1AD4A4060383}" type="slidenum">
              <a:rPr lang="en-GB" smtClean="0"/>
              <a:pPr/>
              <a:t>12</a:t>
            </a:fld>
            <a:endParaRPr lang="en-GB"/>
          </a:p>
        </p:txBody>
      </p:sp>
      <p:sp>
        <p:nvSpPr>
          <p:cNvPr id="9" name="Rectangle: Rounded Corners 8">
            <a:extLst>
              <a:ext uri="{FF2B5EF4-FFF2-40B4-BE49-F238E27FC236}">
                <a16:creationId xmlns:a16="http://schemas.microsoft.com/office/drawing/2014/main" id="{DCCB31DA-3365-5DDF-B884-9F8FC22A6EFB}"/>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00E3C7BC-ACC8-1FCC-CA0C-F388D4970480}"/>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13906970-6811-63EC-050E-14BAC6EE24B1}"/>
              </a:ext>
            </a:extLst>
          </p:cNvPr>
          <p:cNvSpPr/>
          <p:nvPr/>
        </p:nvSpPr>
        <p:spPr>
          <a:xfrm rot="10800000" flipV="1">
            <a:off x="3832404" y="-1"/>
            <a:ext cx="2160000" cy="360000"/>
          </a:xfrm>
          <a:prstGeom prst="roundRect">
            <a:avLst/>
          </a:prstGeom>
          <a:solidFill>
            <a:srgbClr val="330072"/>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9D5D601F-21EE-88F8-224F-98694AA7712C}"/>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1755462-15A9-02FE-379D-332D6BBFD95C}"/>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D5908EA9-047D-A636-D537-C325E6F3604F}"/>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51789AFA-2FF6-EB0F-287F-96FD4FF6B73B}"/>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330072"/>
                </a:solidFill>
                <a:effectLst/>
                <a:uLnTx/>
                <a:uFillTx/>
                <a:latin typeface="Arial"/>
                <a:cs typeface="Arial"/>
                <a:sym typeface="Arial"/>
              </a:rPr>
              <a:t>Doing the right thing</a:t>
            </a:r>
          </a:p>
        </p:txBody>
      </p:sp>
      <p:sp>
        <p:nvSpPr>
          <p:cNvPr id="80" name="TextBox 79">
            <a:extLst>
              <a:ext uri="{FF2B5EF4-FFF2-40B4-BE49-F238E27FC236}">
                <a16:creationId xmlns:a16="http://schemas.microsoft.com/office/drawing/2014/main" id="{2E247E3C-3417-1623-8F75-82CF2E604894}"/>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89FC1F20-0608-35E8-53B0-B4443F8D0F7C}"/>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8F017F13-E97F-552C-5A01-AF2ED8D6C66E}"/>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8CDB5BA5-E7FD-3BED-63CE-1F23349B9E2B}"/>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D3E4E8F-275C-28DE-770F-5C60916622C5}"/>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611C08B2-7781-3D56-73DB-994BA6B87556}"/>
              </a:ext>
            </a:extLst>
          </p:cNvPr>
          <p:cNvGraphicFramePr>
            <a:graphicFrameLocks/>
          </p:cNvGraphicFramePr>
          <p:nvPr>
            <p:extLst>
              <p:ext uri="{D42A27DB-BD31-4B8C-83A1-F6EECF244321}">
                <p14:modId xmlns:p14="http://schemas.microsoft.com/office/powerpoint/2010/main" val="1329981167"/>
              </p:ext>
            </p:extLst>
          </p:nvPr>
        </p:nvGraphicFramePr>
        <p:xfrm>
          <a:off x="373988" y="1651021"/>
          <a:ext cx="11430086" cy="434453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2967123">
                  <a:extLst>
                    <a:ext uri="{9D8B030D-6E8A-4147-A177-3AD203B41FA5}">
                      <a16:colId xmlns:a16="http://schemas.microsoft.com/office/drawing/2014/main" val="3537765484"/>
                    </a:ext>
                  </a:extLst>
                </a:gridCol>
                <a:gridCol w="1667435">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05419">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639115">
                <a:tc>
                  <a:txBody>
                    <a:bodyPr/>
                    <a:lstStyle/>
                    <a:p>
                      <a:r>
                        <a:rPr lang="en-GB" sz="1200" b="1" dirty="0">
                          <a:latin typeface="Arial" panose="020B0604020202020204" pitchFamily="34" charset="0"/>
                          <a:cs typeface="Arial" panose="020B0604020202020204" pitchFamily="34" charset="0"/>
                        </a:rPr>
                        <a:t>Lead inclusive practice in adult care settings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equality, diversity and inclusion</a:t>
                      </a: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how inclusive practice supports equality and diversity</a:t>
                      </a: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Understand how to promote equality, diversity and inclusion</a:t>
                      </a:r>
                    </a:p>
                    <a:p>
                      <a:pPr marL="742950" marR="0" lvl="1" indent="-285750" algn="l" defTabSz="91421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Be able to work in a way that supports equality and diversity</a:t>
                      </a: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47" name="TextBox 46">
            <a:extLst>
              <a:ext uri="{FF2B5EF4-FFF2-40B4-BE49-F238E27FC236}">
                <a16:creationId xmlns:a16="http://schemas.microsoft.com/office/drawing/2014/main" id="{1078B0F1-7B49-BC67-2A20-280468F9D892}"/>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6CA30A78-40EA-3F09-7115-A982FAA15CD0}"/>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49" name="TextBox 48">
            <a:extLst>
              <a:ext uri="{FF2B5EF4-FFF2-40B4-BE49-F238E27FC236}">
                <a16:creationId xmlns:a16="http://schemas.microsoft.com/office/drawing/2014/main" id="{D5B4ED97-9E4A-6A50-C555-E087EC5FB1E8}"/>
              </a:ext>
            </a:extLst>
          </p:cNvPr>
          <p:cNvSpPr txBox="1"/>
          <p:nvPr/>
        </p:nvSpPr>
        <p:spPr>
          <a:xfrm>
            <a:off x="9785271" y="2456532"/>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50" name="Group 49">
            <a:extLst>
              <a:ext uri="{FF2B5EF4-FFF2-40B4-BE49-F238E27FC236}">
                <a16:creationId xmlns:a16="http://schemas.microsoft.com/office/drawing/2014/main" id="{6EA34DB5-F0BD-59A3-72A5-70DC32D5BD82}"/>
              </a:ext>
            </a:extLst>
          </p:cNvPr>
          <p:cNvGrpSpPr/>
          <p:nvPr/>
        </p:nvGrpSpPr>
        <p:grpSpPr>
          <a:xfrm>
            <a:off x="5992404" y="3655561"/>
            <a:ext cx="3827594" cy="646668"/>
            <a:chOff x="6090704" y="3952941"/>
            <a:chExt cx="3827594" cy="646668"/>
          </a:xfrm>
        </p:grpSpPr>
        <p:sp>
          <p:nvSpPr>
            <p:cNvPr id="51" name="Oval 50">
              <a:extLst>
                <a:ext uri="{FF2B5EF4-FFF2-40B4-BE49-F238E27FC236}">
                  <a16:creationId xmlns:a16="http://schemas.microsoft.com/office/drawing/2014/main" id="{2148ECAD-33EA-87E5-CA92-BDAB2398188B}"/>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24897E1B-8A35-833E-E806-6F046D996B1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A6ECD908-B6F9-5435-CF99-FF6742321899}"/>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CE7F9747-1B6F-7D45-891D-62C23A3012D5}"/>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712DCE71-2BA5-120D-E04B-1ADCA4CD26F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5B5658E-D665-4C9E-8041-4F16DED9B1B9}"/>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D6D9024-AAE6-9B5E-EA17-85B046A81C2A}"/>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F6390D5-AA8E-D48A-E802-ADE0ECA9F0FA}"/>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B976415-1EE1-B04B-02CE-5F3F192390BB}"/>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447742A-3A1B-F1E8-4875-6607B1FB86CF}"/>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C6002C48-32D6-C4B2-3F7D-9CCEBA249FE4}"/>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33360041-B7D7-224C-54CB-B6D61714C2D6}"/>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352D5585-109E-9BF9-DE81-3BD5124000B4}"/>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E13778E4-439B-369E-021A-0D18FA4980DE}"/>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CA730A70-E1C7-D8D3-C07A-846984DE1C02}"/>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165674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DE26B-E3AE-7C87-D82C-CBE19277750F}"/>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8116895F-7CC6-E3FB-961C-CDAD82C71DC2}"/>
              </a:ext>
            </a:extLst>
          </p:cNvPr>
          <p:cNvSpPr txBox="1">
            <a:spLocks/>
          </p:cNvSpPr>
          <p:nvPr/>
        </p:nvSpPr>
        <p:spPr>
          <a:xfrm>
            <a:off x="0" y="0"/>
            <a:ext cx="0" cy="0"/>
          </a:xfrm>
        </p:spPr>
        <p:txBody>
          <a:bodyPr/>
          <a:lstStyle>
            <a:defPPr>
              <a:defRPr kern="0"/>
            </a:defPPr>
          </a:lstStyle>
          <a:p>
            <a:fld id="{06A44ADC-FBC0-4698-B0EC-1AD4A4060383}" type="slidenum">
              <a:rPr lang="en-GB" smtClean="0"/>
              <a:pPr/>
              <a:t>13</a:t>
            </a:fld>
            <a:endParaRPr lang="en-GB"/>
          </a:p>
        </p:txBody>
      </p:sp>
      <p:sp>
        <p:nvSpPr>
          <p:cNvPr id="9" name="Rectangle: Rounded Corners 8">
            <a:extLst>
              <a:ext uri="{FF2B5EF4-FFF2-40B4-BE49-F238E27FC236}">
                <a16:creationId xmlns:a16="http://schemas.microsoft.com/office/drawing/2014/main" id="{7FAECB3B-9900-9252-4013-B1D64E44A260}"/>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26F46921-1969-85B9-664B-950746239FDB}"/>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 action="ppaction://noaction"/>
            <a:extLst>
              <a:ext uri="{FF2B5EF4-FFF2-40B4-BE49-F238E27FC236}">
                <a16:creationId xmlns:a16="http://schemas.microsoft.com/office/drawing/2014/main" id="{FF40BA18-778B-C48F-A314-A7CB3396EA8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4" action="ppaction://hlinksldjump"/>
            <a:extLst>
              <a:ext uri="{FF2B5EF4-FFF2-40B4-BE49-F238E27FC236}">
                <a16:creationId xmlns:a16="http://schemas.microsoft.com/office/drawing/2014/main" id="{F8567DF0-4690-69B2-81FC-3754A33EF436}"/>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5" action="ppaction://hlinksldjump"/>
            <a:extLst>
              <a:ext uri="{FF2B5EF4-FFF2-40B4-BE49-F238E27FC236}">
                <a16:creationId xmlns:a16="http://schemas.microsoft.com/office/drawing/2014/main" id="{121FD726-419C-7C17-1826-8FDFC5542B9D}"/>
              </a:ext>
            </a:extLst>
          </p:cNvPr>
          <p:cNvSpPr/>
          <p:nvPr/>
        </p:nvSpPr>
        <p:spPr>
          <a:xfrm rot="10800000" flipV="1">
            <a:off x="5992404" y="-1"/>
            <a:ext cx="2160000" cy="360000"/>
          </a:xfrm>
          <a:prstGeom prst="roundRect">
            <a:avLst/>
          </a:prstGeom>
          <a:solidFill>
            <a:srgbClr val="0068B3"/>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Delivering excellent care</a:t>
            </a:r>
          </a:p>
        </p:txBody>
      </p:sp>
      <p:sp>
        <p:nvSpPr>
          <p:cNvPr id="14" name="Rectangle: Rounded Corners 13">
            <a:hlinkClick r:id="rId5" action="ppaction://hlinksldjump"/>
            <a:extLst>
              <a:ext uri="{FF2B5EF4-FFF2-40B4-BE49-F238E27FC236}">
                <a16:creationId xmlns:a16="http://schemas.microsoft.com/office/drawing/2014/main" id="{0776CB6A-0651-E360-F738-A133A0DCDA9D}"/>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9864D4B1-2200-F3AD-3A20-F3E40E694C59}"/>
              </a:ext>
            </a:extLst>
          </p:cNvPr>
          <p:cNvSpPr txBox="1"/>
          <p:nvPr/>
        </p:nvSpPr>
        <p:spPr>
          <a:xfrm>
            <a:off x="8704565" y="1452162"/>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A1640C00-8C65-FC3D-9825-7965BDDEAB2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68B3"/>
                </a:solidFill>
                <a:effectLst/>
                <a:uLnTx/>
                <a:uFillTx/>
                <a:latin typeface="Arial"/>
                <a:cs typeface="Arial"/>
                <a:sym typeface="Arial"/>
              </a:rPr>
              <a:t>Delivering excellence in care</a:t>
            </a:r>
          </a:p>
        </p:txBody>
      </p:sp>
      <p:sp>
        <p:nvSpPr>
          <p:cNvPr id="80" name="TextBox 79">
            <a:extLst>
              <a:ext uri="{FF2B5EF4-FFF2-40B4-BE49-F238E27FC236}">
                <a16:creationId xmlns:a16="http://schemas.microsoft.com/office/drawing/2014/main" id="{9BF30F6B-14AB-EC98-1623-4A9455FBC6BB}"/>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FCF15216-76DF-C6F2-F1AF-AF8409E11823}"/>
              </a:ext>
            </a:extLst>
          </p:cNvPr>
          <p:cNvSpPr txBox="1">
            <a:spLocks/>
          </p:cNvSpPr>
          <p:nvPr/>
        </p:nvSpPr>
        <p:spPr>
          <a:xfrm>
            <a:off x="7085234" y="6529780"/>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F6F275B9-1625-469F-3985-168601ED8828}"/>
              </a:ext>
            </a:extLst>
          </p:cNvPr>
          <p:cNvSpPr txBox="1">
            <a:spLocks/>
          </p:cNvSpPr>
          <p:nvPr/>
        </p:nvSpPr>
        <p:spPr>
          <a:xfrm>
            <a:off x="8537229" y="6510790"/>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D4E9259C-CAD7-E8E3-8666-EE6FE325004E}"/>
              </a:ext>
            </a:extLst>
          </p:cNvPr>
          <p:cNvSpPr>
            <a:spLocks/>
          </p:cNvSpPr>
          <p:nvPr/>
        </p:nvSpPr>
        <p:spPr>
          <a:xfrm>
            <a:off x="6956114" y="6570584"/>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86CEAD89-C323-9B9A-E33F-268477294DC8}"/>
              </a:ext>
            </a:extLst>
          </p:cNvPr>
          <p:cNvSpPr>
            <a:spLocks/>
          </p:cNvSpPr>
          <p:nvPr/>
        </p:nvSpPr>
        <p:spPr>
          <a:xfrm>
            <a:off x="8357229" y="655806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aphicFrame>
        <p:nvGraphicFramePr>
          <p:cNvPr id="4" name="Table 3">
            <a:extLst>
              <a:ext uri="{FF2B5EF4-FFF2-40B4-BE49-F238E27FC236}">
                <a16:creationId xmlns:a16="http://schemas.microsoft.com/office/drawing/2014/main" id="{EDC4BCA4-4515-D846-7443-2D070475C5C9}"/>
              </a:ext>
            </a:extLst>
          </p:cNvPr>
          <p:cNvGraphicFramePr>
            <a:graphicFrameLocks/>
          </p:cNvGraphicFramePr>
          <p:nvPr>
            <p:extLst>
              <p:ext uri="{D42A27DB-BD31-4B8C-83A1-F6EECF244321}">
                <p14:modId xmlns:p14="http://schemas.microsoft.com/office/powerpoint/2010/main" val="3791446893"/>
              </p:ext>
            </p:extLst>
          </p:nvPr>
        </p:nvGraphicFramePr>
        <p:xfrm>
          <a:off x="373988" y="1651022"/>
          <a:ext cx="11430086" cy="4469224"/>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248288">
                  <a:extLst>
                    <a:ext uri="{9D8B030D-6E8A-4147-A177-3AD203B41FA5}">
                      <a16:colId xmlns:a16="http://schemas.microsoft.com/office/drawing/2014/main" val="3537765484"/>
                    </a:ext>
                  </a:extLst>
                </a:gridCol>
                <a:gridCol w="1386270">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713058">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3756166">
                <a:tc>
                  <a:txBody>
                    <a:bodyPr/>
                    <a:lstStyle/>
                    <a:p>
                      <a:r>
                        <a:rPr lang="en-GB" sz="1200" b="1" dirty="0">
                          <a:latin typeface="Arial" panose="020B0604020202020204" pitchFamily="34" charset="0"/>
                          <a:cs typeface="Arial" panose="020B0604020202020204" pitchFamily="34" charset="0"/>
                        </a:rPr>
                        <a:t>Specific areas of practice (as applicable)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This will depend on your organisation and the needs of the people you support, however could include:</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Dementia Training Standards Framework</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Core Capabilities Framework for Supporting Autistic People</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End of Life Care Core Skills Education and Training Framework</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Core Capabilities Framework for Supporting People with a Learning Disability</a:t>
                      </a:r>
                    </a:p>
                    <a:p>
                      <a:pPr marL="742950" marR="0" lvl="1" indent="-285750" algn="l" defTabSz="914218"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050" b="0" i="0" u="none" strike="noStrike" kern="1200" cap="none" spc="0" normalizeH="0" baseline="0" noProof="0" dirty="0">
                          <a:ln>
                            <a:noFill/>
                          </a:ln>
                          <a:solidFill>
                            <a:prstClr val="black"/>
                          </a:solidFill>
                          <a:effectLst/>
                          <a:uLnTx/>
                          <a:uFillTx/>
                          <a:latin typeface="Arial" panose="020B0604020202020204"/>
                          <a:ea typeface="+mn-ea"/>
                          <a:cs typeface="+mn-cs"/>
                        </a:rPr>
                        <a:t>Mental Health Core Skills Education and Training Framework</a:t>
                      </a:r>
                    </a:p>
                    <a:p>
                      <a:endParaRPr lang="en-GB" sz="105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0825141"/>
                  </a:ext>
                </a:extLst>
              </a:tr>
            </a:tbl>
          </a:graphicData>
        </a:graphic>
      </p:graphicFrame>
      <p:sp>
        <p:nvSpPr>
          <p:cNvPr id="47" name="TextBox 46">
            <a:extLst>
              <a:ext uri="{FF2B5EF4-FFF2-40B4-BE49-F238E27FC236}">
                <a16:creationId xmlns:a16="http://schemas.microsoft.com/office/drawing/2014/main" id="{57834987-9977-9318-D55B-2D795268C669}"/>
              </a:ext>
            </a:extLst>
          </p:cNvPr>
          <p:cNvSpPr txBox="1"/>
          <p:nvPr/>
        </p:nvSpPr>
        <p:spPr>
          <a:xfrm>
            <a:off x="8704565" y="1796292"/>
            <a:ext cx="792000" cy="230832"/>
          </a:xfrm>
          <a:prstGeom prst="rect">
            <a:avLst/>
          </a:prstGeom>
          <a:noFill/>
        </p:spPr>
        <p:txBody>
          <a:bodyPr wrap="square" rtlCol="0">
            <a:spAutoFit/>
          </a:bodyPr>
          <a:lstStyle/>
          <a:p>
            <a:r>
              <a:rPr lang="en-GB" sz="900" dirty="0">
                <a:solidFill>
                  <a:schemeClr val="bg1"/>
                </a:solidFill>
              </a:rPr>
              <a:t>Awareness</a:t>
            </a:r>
          </a:p>
        </p:txBody>
      </p:sp>
      <p:sp>
        <p:nvSpPr>
          <p:cNvPr id="48" name="TextBox 47">
            <a:extLst>
              <a:ext uri="{FF2B5EF4-FFF2-40B4-BE49-F238E27FC236}">
                <a16:creationId xmlns:a16="http://schemas.microsoft.com/office/drawing/2014/main" id="{BA2DA462-3887-B60B-ED12-E22A21C8C992}"/>
              </a:ext>
            </a:extLst>
          </p:cNvPr>
          <p:cNvSpPr txBox="1"/>
          <p:nvPr/>
        </p:nvSpPr>
        <p:spPr>
          <a:xfrm>
            <a:off x="10598901" y="3576406"/>
            <a:ext cx="792000" cy="230832"/>
          </a:xfrm>
          <a:prstGeom prst="rect">
            <a:avLst/>
          </a:prstGeom>
          <a:noFill/>
        </p:spPr>
        <p:txBody>
          <a:bodyPr wrap="square" rtlCol="0">
            <a:spAutoFit/>
          </a:bodyPr>
          <a:lstStyle/>
          <a:p>
            <a:pPr algn="ctr"/>
            <a:r>
              <a:rPr lang="en-GB" sz="900">
                <a:solidFill>
                  <a:schemeClr val="bg1"/>
                </a:solidFill>
              </a:rPr>
              <a:t>N/A</a:t>
            </a:r>
          </a:p>
        </p:txBody>
      </p:sp>
      <p:sp>
        <p:nvSpPr>
          <p:cNvPr id="49" name="TextBox 48">
            <a:extLst>
              <a:ext uri="{FF2B5EF4-FFF2-40B4-BE49-F238E27FC236}">
                <a16:creationId xmlns:a16="http://schemas.microsoft.com/office/drawing/2014/main" id="{1B874DDD-AF3A-A302-45DC-168747B6E9CD}"/>
              </a:ext>
            </a:extLst>
          </p:cNvPr>
          <p:cNvSpPr txBox="1"/>
          <p:nvPr/>
        </p:nvSpPr>
        <p:spPr>
          <a:xfrm>
            <a:off x="9785271" y="2363013"/>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50" name="Group 49">
            <a:extLst>
              <a:ext uri="{FF2B5EF4-FFF2-40B4-BE49-F238E27FC236}">
                <a16:creationId xmlns:a16="http://schemas.microsoft.com/office/drawing/2014/main" id="{EE1D1F04-FDE0-5FF0-44FC-4B35C609613E}"/>
              </a:ext>
            </a:extLst>
          </p:cNvPr>
          <p:cNvGrpSpPr/>
          <p:nvPr/>
        </p:nvGrpSpPr>
        <p:grpSpPr>
          <a:xfrm>
            <a:off x="5992404" y="3655561"/>
            <a:ext cx="3827594" cy="646668"/>
            <a:chOff x="6090704" y="3952941"/>
            <a:chExt cx="3827594" cy="646668"/>
          </a:xfrm>
        </p:grpSpPr>
        <p:sp>
          <p:nvSpPr>
            <p:cNvPr id="51" name="Oval 50">
              <a:extLst>
                <a:ext uri="{FF2B5EF4-FFF2-40B4-BE49-F238E27FC236}">
                  <a16:creationId xmlns:a16="http://schemas.microsoft.com/office/drawing/2014/main" id="{769B99D4-786D-9677-9AE3-66B36B400614}"/>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2" name="Oval 51">
              <a:extLst>
                <a:ext uri="{FF2B5EF4-FFF2-40B4-BE49-F238E27FC236}">
                  <a16:creationId xmlns:a16="http://schemas.microsoft.com/office/drawing/2014/main" id="{FB7110AD-B287-FC18-E3E8-084756990499}"/>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3" name="Group 52">
              <a:extLst>
                <a:ext uri="{FF2B5EF4-FFF2-40B4-BE49-F238E27FC236}">
                  <a16:creationId xmlns:a16="http://schemas.microsoft.com/office/drawing/2014/main" id="{E0C49346-0C02-BED0-5490-83724D5F4816}"/>
                </a:ext>
              </a:extLst>
            </p:cNvPr>
            <p:cNvGrpSpPr/>
            <p:nvPr/>
          </p:nvGrpSpPr>
          <p:grpSpPr>
            <a:xfrm>
              <a:off x="6290207" y="3952941"/>
              <a:ext cx="3628091" cy="646668"/>
              <a:chOff x="3706661" y="2326116"/>
              <a:chExt cx="4441515" cy="559265"/>
            </a:xfrm>
          </p:grpSpPr>
          <p:grpSp>
            <p:nvGrpSpPr>
              <p:cNvPr id="54" name="Group 53">
                <a:extLst>
                  <a:ext uri="{FF2B5EF4-FFF2-40B4-BE49-F238E27FC236}">
                    <a16:creationId xmlns:a16="http://schemas.microsoft.com/office/drawing/2014/main" id="{433A402C-0C0D-767A-D220-6918148C909A}"/>
                  </a:ext>
                </a:extLst>
              </p:cNvPr>
              <p:cNvGrpSpPr/>
              <p:nvPr/>
            </p:nvGrpSpPr>
            <p:grpSpPr>
              <a:xfrm>
                <a:off x="4200749" y="2631808"/>
                <a:ext cx="3448967" cy="253573"/>
                <a:chOff x="7998846" y="1867220"/>
                <a:chExt cx="3448967" cy="253573"/>
              </a:xfrm>
            </p:grpSpPr>
            <p:cxnSp>
              <p:nvCxnSpPr>
                <p:cNvPr id="60" name="Straight Connector 59">
                  <a:extLst>
                    <a:ext uri="{FF2B5EF4-FFF2-40B4-BE49-F238E27FC236}">
                      <a16:creationId xmlns:a16="http://schemas.microsoft.com/office/drawing/2014/main" id="{CE9FD52A-E6E8-1883-A5A6-A6C048CEBCD8}"/>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2A532E9-FDCE-1E35-78B3-9DCCD0C12660}"/>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049DF52-D473-FDC4-1D58-BC3FBD11DA10}"/>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8D36BE2-AD65-BBBF-F85B-ECC14842D1D9}"/>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6B2D805-5923-A209-C586-318F064E7D8C}"/>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052DB7D-D97E-9C2F-2A91-2247937D645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6557A3F8-2DBD-3EB3-D1CE-8F57422003B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6" name="TextBox 55">
                <a:extLst>
                  <a:ext uri="{FF2B5EF4-FFF2-40B4-BE49-F238E27FC236}">
                    <a16:creationId xmlns:a16="http://schemas.microsoft.com/office/drawing/2014/main" id="{E53849B4-9A02-B632-EB24-FC1C6313BD6B}"/>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7" name="TextBox 56">
                <a:extLst>
                  <a:ext uri="{FF2B5EF4-FFF2-40B4-BE49-F238E27FC236}">
                    <a16:creationId xmlns:a16="http://schemas.microsoft.com/office/drawing/2014/main" id="{77E37790-D54F-0475-DE79-6C681D4E5FE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8" name="TextBox 57">
                <a:extLst>
                  <a:ext uri="{FF2B5EF4-FFF2-40B4-BE49-F238E27FC236}">
                    <a16:creationId xmlns:a16="http://schemas.microsoft.com/office/drawing/2014/main" id="{B2663EEC-816A-D07E-BF40-15284522740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9" name="TextBox 58">
                <a:extLst>
                  <a:ext uri="{FF2B5EF4-FFF2-40B4-BE49-F238E27FC236}">
                    <a16:creationId xmlns:a16="http://schemas.microsoft.com/office/drawing/2014/main" id="{C44BDA29-2385-7958-6954-B3EC2183EEFA}"/>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Tree>
    <p:extLst>
      <p:ext uri="{BB962C8B-B14F-4D97-AF65-F5344CB8AC3E}">
        <p14:creationId xmlns:p14="http://schemas.microsoft.com/office/powerpoint/2010/main" val="361113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5B871-7703-6C6E-ED08-FBB23B1D0B68}"/>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BFEAF92-46AD-0A2B-9629-72D4A0CCE6C6}"/>
              </a:ext>
            </a:extLst>
          </p:cNvPr>
          <p:cNvGraphicFramePr>
            <a:graphicFrameLocks/>
          </p:cNvGraphicFramePr>
          <p:nvPr>
            <p:extLst>
              <p:ext uri="{D42A27DB-BD31-4B8C-83A1-F6EECF244321}">
                <p14:modId xmlns:p14="http://schemas.microsoft.com/office/powerpoint/2010/main" val="3428616101"/>
              </p:ext>
            </p:extLst>
          </p:nvPr>
        </p:nvGraphicFramePr>
        <p:xfrm>
          <a:off x="411971" y="1327711"/>
          <a:ext cx="11430086" cy="5052309"/>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4127752">
                  <a:extLst>
                    <a:ext uri="{9D8B030D-6E8A-4147-A177-3AD203B41FA5}">
                      <a16:colId xmlns:a16="http://schemas.microsoft.com/office/drawing/2014/main" val="3537765484"/>
                    </a:ext>
                  </a:extLst>
                </a:gridCol>
                <a:gridCol w="506806">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240529">
                <a:tc>
                  <a:txBody>
                    <a:bodyPr/>
                    <a:lstStyle/>
                    <a:p>
                      <a:r>
                        <a:rPr lang="en-GB" sz="1200" b="1" dirty="0">
                          <a:latin typeface="Arial" panose="020B0604020202020204" pitchFamily="34" charset="0"/>
                          <a:cs typeface="Arial" panose="020B0604020202020204" pitchFamily="34" charset="0"/>
                        </a:rPr>
                        <a:t>Mentor others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senior care or support worker or team leader has in relation to mentoring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mentoring in adult care and the differences it has from coaching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mentoring relationship with the mentee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set targets and review progress towards those targets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mentee to review progress towards targets and when completed, set new ones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Mentor others in the delivery of adult social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1839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Coach others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role that a senior care or support worker or team leader has in relation to coaching others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purpose of coaching in adult care and the differences it has from mentoring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develop a coaching relationship with the person receiving coaching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set targets and review progress towards those targets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Work in partnership with the person being coached to review progress towards targets and, when completed, set new ones</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Coach others in the delivery of adult social care</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4907C74E-B566-050A-3D41-97D3D9764DA9}"/>
              </a:ext>
            </a:extLst>
          </p:cNvPr>
          <p:cNvSpPr txBox="1">
            <a:spLocks/>
          </p:cNvSpPr>
          <p:nvPr/>
        </p:nvSpPr>
        <p:spPr>
          <a:xfrm>
            <a:off x="0" y="0"/>
            <a:ext cx="0" cy="0"/>
          </a:xfrm>
        </p:spPr>
        <p:txBody>
          <a:bodyPr/>
          <a:lstStyle>
            <a:defPPr>
              <a:defRPr kern="0"/>
            </a:defPPr>
          </a:lstStyle>
          <a:p>
            <a:fld id="{06A44ADC-FBC0-4698-B0EC-1AD4A4060383}" type="slidenum">
              <a:rPr lang="en-GB" smtClean="0"/>
              <a:pPr/>
              <a:t>14</a:t>
            </a:fld>
            <a:endParaRPr lang="en-GB"/>
          </a:p>
        </p:txBody>
      </p:sp>
      <p:sp>
        <p:nvSpPr>
          <p:cNvPr id="9" name="Rectangle: Rounded Corners 8">
            <a:extLst>
              <a:ext uri="{FF2B5EF4-FFF2-40B4-BE49-F238E27FC236}">
                <a16:creationId xmlns:a16="http://schemas.microsoft.com/office/drawing/2014/main" id="{C1248FCC-BC09-1060-2652-83DF98494CC9}"/>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D4B92A19-F443-84DB-B9AC-2405DCDB18A9}"/>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874AD8CA-04EE-0ADC-2E2C-96DB048A0E1A}"/>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FE9D943-F052-3970-D47D-94AC5AC20EF3}"/>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5105AC64-86B7-1A8D-A485-1866C828119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4899B502-5DAC-82E2-3093-A0767801EA1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45254055-D302-5A4A-4E46-116C46EAF38B}"/>
              </a:ext>
            </a:extLst>
          </p:cNvPr>
          <p:cNvSpPr txBox="1"/>
          <p:nvPr/>
        </p:nvSpPr>
        <p:spPr>
          <a:xfrm>
            <a:off x="8704565" y="1078086"/>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EB487383-D1D0-30AC-8AB2-D8511AACE758}"/>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022596DB-A389-EE19-0DCE-F6303B49E31D}"/>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460B633E-53BC-A4D5-ECFE-2BF3B2CD51E3}"/>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C07790E4-C6EC-63D2-8B0A-628CD8E688D3}"/>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D5677FB-158A-A295-CFBE-A86DD2E93E8F}"/>
              </a:ext>
            </a:extLst>
          </p:cNvPr>
          <p:cNvSpPr>
            <a:spLocks/>
          </p:cNvSpPr>
          <p:nvPr/>
        </p:nvSpPr>
        <p:spPr>
          <a:xfrm>
            <a:off x="6956114" y="6591366"/>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FF67AC2-7E8A-A79D-4A91-B6A4A5EAE19C}"/>
              </a:ext>
            </a:extLst>
          </p:cNvPr>
          <p:cNvSpPr>
            <a:spLocks/>
          </p:cNvSpPr>
          <p:nvPr/>
        </p:nvSpPr>
        <p:spPr>
          <a:xfrm>
            <a:off x="8357229" y="657885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DF3B1A70-5371-A831-07E3-4AC8A132C3FD}"/>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8BCC1438-589C-CD34-80FE-C329004C0C8C}"/>
              </a:ext>
            </a:extLst>
          </p:cNvPr>
          <p:cNvSpPr txBox="1"/>
          <p:nvPr/>
        </p:nvSpPr>
        <p:spPr>
          <a:xfrm>
            <a:off x="8704565" y="1410598"/>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360D507A-52A0-40CD-D817-4340DF2AC024}"/>
              </a:ext>
            </a:extLst>
          </p:cNvPr>
          <p:cNvSpPr txBox="1"/>
          <p:nvPr/>
        </p:nvSpPr>
        <p:spPr>
          <a:xfrm>
            <a:off x="10598901" y="3190712"/>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A5AA4BA-25DE-E3F4-F7E7-614B45842BD9}"/>
              </a:ext>
            </a:extLst>
          </p:cNvPr>
          <p:cNvSpPr txBox="1"/>
          <p:nvPr/>
        </p:nvSpPr>
        <p:spPr>
          <a:xfrm>
            <a:off x="9785271" y="205597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55D9EBCF-43A6-3DDF-A8D5-CA0EDA8964EA}"/>
              </a:ext>
            </a:extLst>
          </p:cNvPr>
          <p:cNvGrpSpPr/>
          <p:nvPr/>
        </p:nvGrpSpPr>
        <p:grpSpPr>
          <a:xfrm>
            <a:off x="5992404" y="2907077"/>
            <a:ext cx="3827594" cy="646668"/>
            <a:chOff x="6090704" y="3952941"/>
            <a:chExt cx="3827594" cy="646668"/>
          </a:xfrm>
        </p:grpSpPr>
        <p:sp>
          <p:nvSpPr>
            <p:cNvPr id="25" name="Oval 24">
              <a:extLst>
                <a:ext uri="{FF2B5EF4-FFF2-40B4-BE49-F238E27FC236}">
                  <a16:creationId xmlns:a16="http://schemas.microsoft.com/office/drawing/2014/main" id="{4D8A4B47-3528-CBAF-A8E1-FACAA680E8F8}"/>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C9066D3D-BEDD-33D3-5B23-4A66F1FFD7BB}"/>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148A1800-3798-3B51-B3B0-90FB76F5E272}"/>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96C7D029-FA4B-242C-0F84-F7802C70892B}"/>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05374B15-5754-C50E-313C-BD926BF7EB7C}"/>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FA18BC6-8C56-ADD7-5893-65EFF4A799D2}"/>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D45DB4A-E671-9CDC-A97B-8C709BEDCA6E}"/>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60E2BF9-ADDF-53B3-0728-8D90E2C9A57D}"/>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477C5C2-9421-BB61-E175-EDEB1CB79BF7}"/>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B3E8C15-D76F-988F-D4CA-CB7CF012737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14AA981-CBD4-B2E5-D990-C870AF63101C}"/>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EC607C23-8A84-D2C4-D7E3-744C91D962E1}"/>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71A5B6A0-02A1-0579-3B3C-CABEEB15F95C}"/>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123D3DBD-183D-D8BC-A1C2-86BBEB881B2D}"/>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2B287E76-D55C-A758-83A0-D401F035E774}"/>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23959450-B841-4B17-49F5-2EDCA1815E24}"/>
              </a:ext>
            </a:extLst>
          </p:cNvPr>
          <p:cNvGrpSpPr/>
          <p:nvPr/>
        </p:nvGrpSpPr>
        <p:grpSpPr>
          <a:xfrm>
            <a:off x="5998800" y="5026808"/>
            <a:ext cx="3827594" cy="646668"/>
            <a:chOff x="6090704" y="3952941"/>
            <a:chExt cx="3827594" cy="646668"/>
          </a:xfrm>
        </p:grpSpPr>
        <p:sp>
          <p:nvSpPr>
            <p:cNvPr id="50" name="Oval 49">
              <a:extLst>
                <a:ext uri="{FF2B5EF4-FFF2-40B4-BE49-F238E27FC236}">
                  <a16:creationId xmlns:a16="http://schemas.microsoft.com/office/drawing/2014/main" id="{03B5F6C3-BA1F-BE8D-445D-4ACC2E875C01}"/>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E642759B-428B-6D96-DE1C-157FEAA1F4C1}"/>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3EF6FD06-C5F3-8F78-FF84-3E714D9CD563}"/>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39152F3E-2270-8B95-E03A-C1030A5C094F}"/>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0ECCCDB0-BDAE-1440-F7E2-D4A2CD7F511F}"/>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FA45C4E-2706-23B1-00B6-BB22F600B90C}"/>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BA1ADC92-A8FE-C213-136B-9B46E7B09889}"/>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3F01A28-9FBA-F13C-59D7-812113A48A3B}"/>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44A5CEF-B1E5-5C6B-C936-82EC3939650F}"/>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B157B2D-29C6-E3BC-C1B1-23D97BC831F9}"/>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145B18C6-E1D7-8ABB-5541-9AC151420E38}"/>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9D010AA4-4080-3D8C-5095-2C4183347F5D}"/>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997C3B98-82CE-A297-B59D-17767785EE36}"/>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888ED11A-1072-8D26-407A-0AF076C4E1BF}"/>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F2A8B795-BD00-3528-1A80-E49336C4DCDB}"/>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7A638363-A245-1212-31DD-876D3F39479B}"/>
              </a:ext>
            </a:extLst>
          </p:cNvPr>
          <p:cNvSpPr txBox="1"/>
          <p:nvPr/>
        </p:nvSpPr>
        <p:spPr>
          <a:xfrm>
            <a:off x="9819998" y="4731801"/>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3814221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AD125-82C5-FD30-04C2-4051844A5157}"/>
            </a:ext>
          </a:extLst>
        </p:cNvPr>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A901FE7-AA79-D7C9-9AD6-306096B29C8D}"/>
              </a:ext>
            </a:extLst>
          </p:cNvPr>
          <p:cNvGraphicFramePr>
            <a:graphicFrameLocks/>
          </p:cNvGraphicFramePr>
          <p:nvPr>
            <p:extLst>
              <p:ext uri="{D42A27DB-BD31-4B8C-83A1-F6EECF244321}">
                <p14:modId xmlns:p14="http://schemas.microsoft.com/office/powerpoint/2010/main" val="3430893093"/>
              </p:ext>
            </p:extLst>
          </p:nvPr>
        </p:nvGraphicFramePr>
        <p:xfrm>
          <a:off x="411971" y="1317320"/>
          <a:ext cx="11430086" cy="4990190"/>
        </p:xfrm>
        <a:graphic>
          <a:graphicData uri="http://schemas.openxmlformats.org/drawingml/2006/table">
            <a:tbl>
              <a:tblPr firstRow="1" bandRow="1">
                <a:tableStyleId>{2D5ABB26-0587-4C30-8999-92F81FD0307C}</a:tableStyleId>
              </a:tblPr>
              <a:tblGrid>
                <a:gridCol w="1365360">
                  <a:extLst>
                    <a:ext uri="{9D8B030D-6E8A-4147-A177-3AD203B41FA5}">
                      <a16:colId xmlns:a16="http://schemas.microsoft.com/office/drawing/2014/main" val="3254862737"/>
                    </a:ext>
                  </a:extLst>
                </a:gridCol>
                <a:gridCol w="3729851">
                  <a:extLst>
                    <a:ext uri="{9D8B030D-6E8A-4147-A177-3AD203B41FA5}">
                      <a16:colId xmlns:a16="http://schemas.microsoft.com/office/drawing/2014/main" val="3537765484"/>
                    </a:ext>
                  </a:extLst>
                </a:gridCol>
                <a:gridCol w="904707">
                  <a:extLst>
                    <a:ext uri="{9D8B030D-6E8A-4147-A177-3AD203B41FA5}">
                      <a16:colId xmlns:a16="http://schemas.microsoft.com/office/drawing/2014/main" val="3438896397"/>
                    </a:ext>
                  </a:extLst>
                </a:gridCol>
                <a:gridCol w="3445955">
                  <a:extLst>
                    <a:ext uri="{9D8B030D-6E8A-4147-A177-3AD203B41FA5}">
                      <a16:colId xmlns:a16="http://schemas.microsoft.com/office/drawing/2014/main" val="2338770642"/>
                    </a:ext>
                  </a:extLst>
                </a:gridCol>
                <a:gridCol w="1984213">
                  <a:extLst>
                    <a:ext uri="{9D8B030D-6E8A-4147-A177-3AD203B41FA5}">
                      <a16:colId xmlns:a16="http://schemas.microsoft.com/office/drawing/2014/main" val="3715099055"/>
                    </a:ext>
                  </a:extLst>
                </a:gridCol>
              </a:tblGrid>
              <a:tr h="611852">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Knowledge or skill</a:t>
                      </a:r>
                    </a:p>
                  </a:txBody>
                  <a:tcPr>
                    <a:lnB w="12700" cap="flat" cmpd="sng" algn="ctr">
                      <a:solidFill>
                        <a:schemeClr val="tx1"/>
                      </a:solidFill>
                      <a:prstDash val="solid"/>
                      <a:round/>
                      <a:headEnd type="none" w="med" len="med"/>
                      <a:tailEnd type="none" w="med" len="med"/>
                    </a:lnB>
                  </a:tcPr>
                </a:tc>
                <a:tc>
                  <a:txBody>
                    <a:bodyPr/>
                    <a:lstStyle/>
                    <a:p>
                      <a:r>
                        <a:rPr lang="en-GB" sz="1200" b="1" dirty="0">
                          <a:solidFill>
                            <a:srgbClr val="0068B3"/>
                          </a:solidFill>
                          <a:latin typeface="Arial" panose="020B0604020202020204" pitchFamily="34" charset="0"/>
                          <a:cs typeface="Arial" panose="020B0604020202020204" pitchFamily="34" charset="0"/>
                        </a:rPr>
                        <a:t>           </a:t>
                      </a:r>
                    </a:p>
                    <a:p>
                      <a:r>
                        <a:rPr lang="en-GB" sz="1200" b="1" dirty="0">
                          <a:solidFill>
                            <a:srgbClr val="0068B3"/>
                          </a:solidFill>
                          <a:latin typeface="Arial" panose="020B0604020202020204" pitchFamily="34" charset="0"/>
                          <a:cs typeface="Arial" panose="020B0604020202020204" pitchFamily="34" charset="0"/>
                        </a:rPr>
                        <a:t>          Detail</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Stages of skills development </a:t>
                      </a:r>
                    </a:p>
                  </a:txBody>
                  <a:tcPr>
                    <a:lnB w="12700" cap="flat" cmpd="sng" algn="ctr">
                      <a:solidFill>
                        <a:schemeClr val="tx1"/>
                      </a:solidFill>
                      <a:prstDash val="solid"/>
                      <a:round/>
                      <a:headEnd type="none" w="med" len="med"/>
                      <a:tailEnd type="none" w="med" len="med"/>
                    </a:lnB>
                  </a:tcPr>
                </a:tc>
                <a:tc>
                  <a:txBody>
                    <a:bodyPr/>
                    <a:lstStyle/>
                    <a:p>
                      <a:endParaRPr lang="en-GB" sz="1200" b="1" dirty="0">
                        <a:solidFill>
                          <a:srgbClr val="0068B3"/>
                        </a:solidFill>
                        <a:latin typeface="Arial" panose="020B0604020202020204" pitchFamily="34" charset="0"/>
                        <a:cs typeface="Arial" panose="020B0604020202020204" pitchFamily="34" charset="0"/>
                      </a:endParaRPr>
                    </a:p>
                    <a:p>
                      <a:r>
                        <a:rPr lang="en-GB" sz="1200" b="1" dirty="0">
                          <a:solidFill>
                            <a:srgbClr val="0068B3"/>
                          </a:solidFill>
                          <a:latin typeface="Arial" panose="020B0604020202020204" pitchFamily="34" charset="0"/>
                          <a:cs typeface="Arial" panose="020B0604020202020204" pitchFamily="34" charset="0"/>
                        </a:rPr>
                        <a:t>Notes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728271"/>
                  </a:ext>
                </a:extLst>
              </a:tr>
              <a:tr h="2302874">
                <a:tc>
                  <a:txBody>
                    <a:bodyPr/>
                    <a:lstStyle/>
                    <a:p>
                      <a:r>
                        <a:rPr lang="en-GB" sz="1200" b="1" dirty="0">
                          <a:latin typeface="Arial" panose="020B0604020202020204" pitchFamily="34" charset="0"/>
                          <a:cs typeface="Arial" panose="020B0604020202020204" pitchFamily="34" charset="0"/>
                        </a:rPr>
                        <a:t>Lead in learning and development in adult care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Recognise the importance of learning and development within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and apply the principles of learning and development in adult care</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assess the learning and development that your team might need</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plan and implement a programme of learning and development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how to evaluate the learning and development completed</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Understand the value in reflective practice and how it can support learning and development</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Lead others in using reflective practice to support their learning and development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912724"/>
                  </a:ext>
                </a:extLst>
              </a:tr>
              <a:tr h="2018390">
                <a:tc>
                  <a:txBody>
                    <a:bodyPr/>
                    <a:lstStyle/>
                    <a:p>
                      <a:pPr marL="0" marR="0" lvl="0" indent="0" algn="l" defTabSz="914218"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Lead personal development and wellbeing in adult social care settings</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apply basic counselling skills to support your team</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apply mental health first aid</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train the trainer (by completing Train the Trainer learning)</a:t>
                      </a:r>
                    </a:p>
                    <a:p>
                      <a:pPr marL="742950" lvl="1" indent="-285750">
                        <a:buFont typeface="Wingdings" panose="05000000000000000000" pitchFamily="2" charset="2"/>
                        <a:buChar char="§"/>
                      </a:pPr>
                      <a:r>
                        <a:rPr lang="en-GB" sz="1050" dirty="0">
                          <a:latin typeface="Arial" panose="020B0604020202020204" pitchFamily="34" charset="0"/>
                          <a:cs typeface="Arial" panose="020B0604020202020204" pitchFamily="34" charset="0"/>
                        </a:rPr>
                        <a:t>Be able to assess learning (by completing assessor training)</a:t>
                      </a: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000" b="0" i="0" kern="120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endParaRPr lang="en-GB" sz="1600" b="0" i="0" kern="1200" dirty="0">
                        <a:solidFill>
                          <a:schemeClr val="tx1"/>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endParaRPr lang="en-GB" sz="1050" b="0" i="0" kern="1200" dirty="0">
                        <a:solidFill>
                          <a:schemeClr val="bg2">
                            <a:lumMod val="50000"/>
                          </a:schemeClr>
                        </a:solidFill>
                        <a:effectLst/>
                        <a:latin typeface="+mn-lt"/>
                        <a:ea typeface="+mn-ea"/>
                        <a:cs typeface="+mn-cs"/>
                      </a:endParaRPr>
                    </a:p>
                  </a:txBody>
                  <a:tcP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4509929"/>
                  </a:ext>
                </a:extLst>
              </a:tr>
            </a:tbl>
          </a:graphicData>
        </a:graphic>
      </p:graphicFrame>
      <p:sp>
        <p:nvSpPr>
          <p:cNvPr id="8" name="Slide Number Placeholder 1">
            <a:extLst>
              <a:ext uri="{FF2B5EF4-FFF2-40B4-BE49-F238E27FC236}">
                <a16:creationId xmlns:a16="http://schemas.microsoft.com/office/drawing/2014/main" id="{1803A5F4-9CB7-D8FF-28C6-931EC516169B}"/>
              </a:ext>
            </a:extLst>
          </p:cNvPr>
          <p:cNvSpPr txBox="1">
            <a:spLocks/>
          </p:cNvSpPr>
          <p:nvPr/>
        </p:nvSpPr>
        <p:spPr>
          <a:xfrm>
            <a:off x="0" y="0"/>
            <a:ext cx="0" cy="0"/>
          </a:xfrm>
        </p:spPr>
        <p:txBody>
          <a:bodyPr/>
          <a:lstStyle>
            <a:defPPr>
              <a:defRPr kern="0"/>
            </a:defPPr>
          </a:lstStyle>
          <a:p>
            <a:fld id="{06A44ADC-FBC0-4698-B0EC-1AD4A4060383}" type="slidenum">
              <a:rPr lang="en-GB" smtClean="0"/>
              <a:pPr/>
              <a:t>15</a:t>
            </a:fld>
            <a:endParaRPr lang="en-GB"/>
          </a:p>
        </p:txBody>
      </p:sp>
      <p:sp>
        <p:nvSpPr>
          <p:cNvPr id="9" name="Rectangle: Rounded Corners 8">
            <a:extLst>
              <a:ext uri="{FF2B5EF4-FFF2-40B4-BE49-F238E27FC236}">
                <a16:creationId xmlns:a16="http://schemas.microsoft.com/office/drawing/2014/main" id="{449D4BD1-428C-88D5-CB21-0D090F09A7E4}"/>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63661947-E9DA-8452-83CB-24ED0C4D6BDF}"/>
              </a:ext>
            </a:extLst>
          </p:cNvPr>
          <p:cNvSpPr/>
          <p:nvPr/>
        </p:nvSpPr>
        <p:spPr>
          <a:xfrm rot="10800000" flipV="1">
            <a:off x="10312404" y="-2"/>
            <a:ext cx="1879596" cy="360001"/>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BA0C2F"/>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B5F0D6E6-F5B4-DB34-9D82-1B85BA350629}"/>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32C88BB2-DFEE-ADA3-13EF-4BA485DBDBFB}"/>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688E4256-9B15-D1EF-C7D0-F7A601CBCCEF}"/>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35546E29-B2C3-361F-942D-C4E2415AABD6}"/>
              </a:ext>
            </a:extLst>
          </p:cNvPr>
          <p:cNvSpPr/>
          <p:nvPr/>
        </p:nvSpPr>
        <p:spPr>
          <a:xfrm rot="10800000" flipV="1">
            <a:off x="8152404" y="-1"/>
            <a:ext cx="2160000" cy="360000"/>
          </a:xfrm>
          <a:prstGeom prst="roundRect">
            <a:avLst/>
          </a:prstGeom>
          <a:solidFill>
            <a:srgbClr val="008F9C"/>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Developing myself and others</a:t>
            </a:r>
          </a:p>
        </p:txBody>
      </p:sp>
      <p:sp>
        <p:nvSpPr>
          <p:cNvPr id="24" name="TextBox 23">
            <a:extLst>
              <a:ext uri="{FF2B5EF4-FFF2-40B4-BE49-F238E27FC236}">
                <a16:creationId xmlns:a16="http://schemas.microsoft.com/office/drawing/2014/main" id="{0D59AC3E-E7E5-7436-C732-10C5082E369C}"/>
              </a:ext>
            </a:extLst>
          </p:cNvPr>
          <p:cNvSpPr txBox="1"/>
          <p:nvPr/>
        </p:nvSpPr>
        <p:spPr>
          <a:xfrm>
            <a:off x="8704565" y="1233951"/>
            <a:ext cx="792000" cy="230832"/>
          </a:xfrm>
          <a:prstGeom prst="rect">
            <a:avLst/>
          </a:prstGeom>
          <a:noFill/>
        </p:spPr>
        <p:txBody>
          <a:bodyPr wrap="square" rtlCol="0">
            <a:spAutoFit/>
          </a:bodyPr>
          <a:lstStyle/>
          <a:p>
            <a:r>
              <a:rPr lang="en-GB" sz="900" dirty="0">
                <a:solidFill>
                  <a:schemeClr val="bg1"/>
                </a:solidFill>
              </a:rPr>
              <a:t>Awareness</a:t>
            </a:r>
          </a:p>
        </p:txBody>
      </p:sp>
      <p:sp>
        <p:nvSpPr>
          <p:cNvPr id="101" name="Google Shape;64;p14">
            <a:extLst>
              <a:ext uri="{FF2B5EF4-FFF2-40B4-BE49-F238E27FC236}">
                <a16:creationId xmlns:a16="http://schemas.microsoft.com/office/drawing/2014/main" id="{75148497-0BEE-20F1-FEE9-27F2290C078C}"/>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008F9C"/>
                </a:solidFill>
                <a:effectLst/>
                <a:uLnTx/>
                <a:uFillTx/>
                <a:latin typeface="Arial"/>
                <a:cs typeface="Arial"/>
                <a:sym typeface="Arial"/>
              </a:rPr>
              <a:t>Developing myself and others</a:t>
            </a:r>
          </a:p>
        </p:txBody>
      </p:sp>
      <p:sp>
        <p:nvSpPr>
          <p:cNvPr id="80" name="TextBox 79">
            <a:extLst>
              <a:ext uri="{FF2B5EF4-FFF2-40B4-BE49-F238E27FC236}">
                <a16:creationId xmlns:a16="http://schemas.microsoft.com/office/drawing/2014/main" id="{8A9A368F-2EE1-60CC-676C-AF728FBBFBF6}"/>
              </a:ext>
            </a:extLst>
          </p:cNvPr>
          <p:cNvSpPr txBox="1">
            <a:spLocks/>
          </p:cNvSpPr>
          <p:nvPr/>
        </p:nvSpPr>
        <p:spPr>
          <a:xfrm>
            <a:off x="6342974" y="6515544"/>
            <a:ext cx="613140" cy="307777"/>
          </a:xfrm>
          <a:prstGeom prst="rect">
            <a:avLst/>
          </a:prstGeom>
          <a:noFill/>
        </p:spPr>
        <p:txBody>
          <a:bodyPr wrap="square" rtlCol="0">
            <a:spAutoFit/>
          </a:bodyPr>
          <a:lstStyle/>
          <a:p>
            <a:r>
              <a:rPr lang="en-GB" sz="1400" b="1" dirty="0"/>
              <a:t>Key:</a:t>
            </a:r>
          </a:p>
        </p:txBody>
      </p:sp>
      <p:sp>
        <p:nvSpPr>
          <p:cNvPr id="83" name="TextBox 82">
            <a:extLst>
              <a:ext uri="{FF2B5EF4-FFF2-40B4-BE49-F238E27FC236}">
                <a16:creationId xmlns:a16="http://schemas.microsoft.com/office/drawing/2014/main" id="{6C028F89-143B-FE66-81E0-5134B37ED5EF}"/>
              </a:ext>
            </a:extLst>
          </p:cNvPr>
          <p:cNvSpPr txBox="1">
            <a:spLocks/>
          </p:cNvSpPr>
          <p:nvPr/>
        </p:nvSpPr>
        <p:spPr>
          <a:xfrm>
            <a:off x="7085234" y="6540171"/>
            <a:ext cx="3049248" cy="261610"/>
          </a:xfrm>
          <a:prstGeom prst="rect">
            <a:avLst/>
          </a:prstGeom>
          <a:noFill/>
        </p:spPr>
        <p:txBody>
          <a:bodyPr wrap="square" rtlCol="0">
            <a:spAutoFit/>
          </a:bodyPr>
          <a:lstStyle/>
          <a:p>
            <a:r>
              <a:rPr lang="en-GB" sz="1100" dirty="0"/>
              <a:t>Your assessment</a:t>
            </a:r>
          </a:p>
        </p:txBody>
      </p:sp>
      <p:sp>
        <p:nvSpPr>
          <p:cNvPr id="84" name="TextBox 83">
            <a:extLst>
              <a:ext uri="{FF2B5EF4-FFF2-40B4-BE49-F238E27FC236}">
                <a16:creationId xmlns:a16="http://schemas.microsoft.com/office/drawing/2014/main" id="{61533379-EB38-FBEB-EB13-B070007ABF06}"/>
              </a:ext>
            </a:extLst>
          </p:cNvPr>
          <p:cNvSpPr txBox="1">
            <a:spLocks/>
          </p:cNvSpPr>
          <p:nvPr/>
        </p:nvSpPr>
        <p:spPr>
          <a:xfrm>
            <a:off x="8537229" y="6531572"/>
            <a:ext cx="2113888" cy="261610"/>
          </a:xfrm>
          <a:prstGeom prst="rect">
            <a:avLst/>
          </a:prstGeom>
          <a:noFill/>
        </p:spPr>
        <p:txBody>
          <a:bodyPr wrap="square" rtlCol="0">
            <a:spAutoFit/>
          </a:bodyPr>
          <a:lstStyle/>
          <a:p>
            <a:r>
              <a:rPr lang="en-GB" sz="1100" dirty="0"/>
              <a:t>Your manager’s assessment</a:t>
            </a:r>
          </a:p>
        </p:txBody>
      </p:sp>
      <p:sp>
        <p:nvSpPr>
          <p:cNvPr id="85" name="Oval 84">
            <a:extLst>
              <a:ext uri="{FF2B5EF4-FFF2-40B4-BE49-F238E27FC236}">
                <a16:creationId xmlns:a16="http://schemas.microsoft.com/office/drawing/2014/main" id="{C5F680D0-29D1-29DD-B5F9-D30C823509A8}"/>
              </a:ext>
            </a:extLst>
          </p:cNvPr>
          <p:cNvSpPr>
            <a:spLocks/>
          </p:cNvSpPr>
          <p:nvPr/>
        </p:nvSpPr>
        <p:spPr>
          <a:xfrm>
            <a:off x="6956114" y="6591366"/>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Oval 85">
            <a:extLst>
              <a:ext uri="{FF2B5EF4-FFF2-40B4-BE49-F238E27FC236}">
                <a16:creationId xmlns:a16="http://schemas.microsoft.com/office/drawing/2014/main" id="{EA32522E-B2EF-8F93-437F-E01A73126B77}"/>
              </a:ext>
            </a:extLst>
          </p:cNvPr>
          <p:cNvSpPr>
            <a:spLocks/>
          </p:cNvSpPr>
          <p:nvPr/>
        </p:nvSpPr>
        <p:spPr>
          <a:xfrm>
            <a:off x="8357229" y="6578850"/>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 name="TextBox 4">
            <a:extLst>
              <a:ext uri="{FF2B5EF4-FFF2-40B4-BE49-F238E27FC236}">
                <a16:creationId xmlns:a16="http://schemas.microsoft.com/office/drawing/2014/main" id="{02FDFE35-AA5D-9997-3E66-6AE9B85CABB4}"/>
              </a:ext>
            </a:extLst>
          </p:cNvPr>
          <p:cNvSpPr txBox="1"/>
          <p:nvPr/>
        </p:nvSpPr>
        <p:spPr>
          <a:xfrm>
            <a:off x="8704565" y="1400207"/>
            <a:ext cx="792000" cy="230832"/>
          </a:xfrm>
          <a:prstGeom prst="rect">
            <a:avLst/>
          </a:prstGeom>
          <a:noFill/>
        </p:spPr>
        <p:txBody>
          <a:bodyPr wrap="square" rtlCol="0">
            <a:spAutoFit/>
          </a:bodyPr>
          <a:lstStyle/>
          <a:p>
            <a:r>
              <a:rPr lang="en-GB" sz="900" dirty="0">
                <a:solidFill>
                  <a:schemeClr val="bg1"/>
                </a:solidFill>
              </a:rPr>
              <a:t>Awareness</a:t>
            </a:r>
          </a:p>
        </p:txBody>
      </p:sp>
      <p:sp>
        <p:nvSpPr>
          <p:cNvPr id="6" name="TextBox 5">
            <a:extLst>
              <a:ext uri="{FF2B5EF4-FFF2-40B4-BE49-F238E27FC236}">
                <a16:creationId xmlns:a16="http://schemas.microsoft.com/office/drawing/2014/main" id="{B517515F-5027-5E55-D8BE-8B197A9BF1E0}"/>
              </a:ext>
            </a:extLst>
          </p:cNvPr>
          <p:cNvSpPr txBox="1"/>
          <p:nvPr/>
        </p:nvSpPr>
        <p:spPr>
          <a:xfrm>
            <a:off x="8704565" y="1400207"/>
            <a:ext cx="792000" cy="230832"/>
          </a:xfrm>
          <a:prstGeom prst="rect">
            <a:avLst/>
          </a:prstGeom>
          <a:noFill/>
        </p:spPr>
        <p:txBody>
          <a:bodyPr wrap="square" rtlCol="0">
            <a:spAutoFit/>
          </a:bodyPr>
          <a:lstStyle/>
          <a:p>
            <a:r>
              <a:rPr lang="en-GB" sz="900" dirty="0">
                <a:solidFill>
                  <a:schemeClr val="bg1"/>
                </a:solidFill>
              </a:rPr>
              <a:t>Awareness</a:t>
            </a:r>
          </a:p>
        </p:txBody>
      </p:sp>
      <p:sp>
        <p:nvSpPr>
          <p:cNvPr id="7" name="TextBox 6">
            <a:extLst>
              <a:ext uri="{FF2B5EF4-FFF2-40B4-BE49-F238E27FC236}">
                <a16:creationId xmlns:a16="http://schemas.microsoft.com/office/drawing/2014/main" id="{B7A45E46-85BD-4DF8-FB31-3D03F1B156DD}"/>
              </a:ext>
            </a:extLst>
          </p:cNvPr>
          <p:cNvSpPr txBox="1"/>
          <p:nvPr/>
        </p:nvSpPr>
        <p:spPr>
          <a:xfrm>
            <a:off x="10598901" y="3180321"/>
            <a:ext cx="792000" cy="230832"/>
          </a:xfrm>
          <a:prstGeom prst="rect">
            <a:avLst/>
          </a:prstGeom>
          <a:noFill/>
        </p:spPr>
        <p:txBody>
          <a:bodyPr wrap="square" rtlCol="0">
            <a:spAutoFit/>
          </a:bodyPr>
          <a:lstStyle/>
          <a:p>
            <a:pPr algn="ctr"/>
            <a:r>
              <a:rPr lang="en-GB" sz="900">
                <a:solidFill>
                  <a:schemeClr val="bg1"/>
                </a:solidFill>
              </a:rPr>
              <a:t>N/A</a:t>
            </a:r>
          </a:p>
        </p:txBody>
      </p:sp>
      <p:sp>
        <p:nvSpPr>
          <p:cNvPr id="15" name="TextBox 14">
            <a:extLst>
              <a:ext uri="{FF2B5EF4-FFF2-40B4-BE49-F238E27FC236}">
                <a16:creationId xmlns:a16="http://schemas.microsoft.com/office/drawing/2014/main" id="{A70ECE54-018E-3495-F9AE-B7D6F7715BCA}"/>
              </a:ext>
            </a:extLst>
          </p:cNvPr>
          <p:cNvSpPr txBox="1"/>
          <p:nvPr/>
        </p:nvSpPr>
        <p:spPr>
          <a:xfrm>
            <a:off x="9785271" y="2045584"/>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grpSp>
        <p:nvGrpSpPr>
          <p:cNvPr id="16" name="Group 15">
            <a:extLst>
              <a:ext uri="{FF2B5EF4-FFF2-40B4-BE49-F238E27FC236}">
                <a16:creationId xmlns:a16="http://schemas.microsoft.com/office/drawing/2014/main" id="{4034B6DC-1640-7707-B794-ACE3DFAA02B8}"/>
              </a:ext>
            </a:extLst>
          </p:cNvPr>
          <p:cNvGrpSpPr/>
          <p:nvPr/>
        </p:nvGrpSpPr>
        <p:grpSpPr>
          <a:xfrm>
            <a:off x="5992404" y="2699257"/>
            <a:ext cx="3827594" cy="646668"/>
            <a:chOff x="6090704" y="3952941"/>
            <a:chExt cx="3827594" cy="646668"/>
          </a:xfrm>
        </p:grpSpPr>
        <p:sp>
          <p:nvSpPr>
            <p:cNvPr id="25" name="Oval 24">
              <a:extLst>
                <a:ext uri="{FF2B5EF4-FFF2-40B4-BE49-F238E27FC236}">
                  <a16:creationId xmlns:a16="http://schemas.microsoft.com/office/drawing/2014/main" id="{26EE5CFB-98D6-43B7-6F9A-9D9F85E64FED}"/>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6" name="Oval 25">
              <a:extLst>
                <a:ext uri="{FF2B5EF4-FFF2-40B4-BE49-F238E27FC236}">
                  <a16:creationId xmlns:a16="http://schemas.microsoft.com/office/drawing/2014/main" id="{AEAF595F-F699-46F2-3379-F10441EEB1C5}"/>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27" name="Group 26">
              <a:extLst>
                <a:ext uri="{FF2B5EF4-FFF2-40B4-BE49-F238E27FC236}">
                  <a16:creationId xmlns:a16="http://schemas.microsoft.com/office/drawing/2014/main" id="{0FE92A17-3C6F-66E6-7625-943D5F4AD427}"/>
                </a:ext>
              </a:extLst>
            </p:cNvPr>
            <p:cNvGrpSpPr/>
            <p:nvPr/>
          </p:nvGrpSpPr>
          <p:grpSpPr>
            <a:xfrm>
              <a:off x="6290207" y="3952941"/>
              <a:ext cx="3628091" cy="646668"/>
              <a:chOff x="3706661" y="2326116"/>
              <a:chExt cx="4441515" cy="559265"/>
            </a:xfrm>
          </p:grpSpPr>
          <p:grpSp>
            <p:nvGrpSpPr>
              <p:cNvPr id="36" name="Group 35">
                <a:extLst>
                  <a:ext uri="{FF2B5EF4-FFF2-40B4-BE49-F238E27FC236}">
                    <a16:creationId xmlns:a16="http://schemas.microsoft.com/office/drawing/2014/main" id="{818C0A1A-D018-5769-598D-D76ED1A2FBD6}"/>
                  </a:ext>
                </a:extLst>
              </p:cNvPr>
              <p:cNvGrpSpPr/>
              <p:nvPr/>
            </p:nvGrpSpPr>
            <p:grpSpPr>
              <a:xfrm>
                <a:off x="4200749" y="2631808"/>
                <a:ext cx="3448967" cy="253573"/>
                <a:chOff x="7998846" y="1867220"/>
                <a:chExt cx="3448967" cy="253573"/>
              </a:xfrm>
            </p:grpSpPr>
            <p:cxnSp>
              <p:nvCxnSpPr>
                <p:cNvPr id="43" name="Straight Connector 42">
                  <a:extLst>
                    <a:ext uri="{FF2B5EF4-FFF2-40B4-BE49-F238E27FC236}">
                      <a16:creationId xmlns:a16="http://schemas.microsoft.com/office/drawing/2014/main" id="{D3E802FA-CDA2-4FEA-99B8-4F0C56E0E2E0}"/>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1B991F-D68E-7AE4-4FDD-BBC8F1527095}"/>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83FC4E9-DBB3-9F5C-4C72-7504D98EDA11}"/>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8D9CE2B-81BB-FBE6-EDBC-FC4213A79CAF}"/>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438117-776A-AA01-5A3A-CA1BC9EC7A9E}"/>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6826AAE-1856-B17E-2E46-E5CCCFC95FBA}"/>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B27F36C6-3E8B-C06B-BBEB-1EAABC3FE247}"/>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38" name="TextBox 37">
                <a:extLst>
                  <a:ext uri="{FF2B5EF4-FFF2-40B4-BE49-F238E27FC236}">
                    <a16:creationId xmlns:a16="http://schemas.microsoft.com/office/drawing/2014/main" id="{686A316D-E058-1905-95EC-1098EA3F4477}"/>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39" name="TextBox 38">
                <a:extLst>
                  <a:ext uri="{FF2B5EF4-FFF2-40B4-BE49-F238E27FC236}">
                    <a16:creationId xmlns:a16="http://schemas.microsoft.com/office/drawing/2014/main" id="{C530BCE3-68D2-B356-1B8F-F335EB6FE529}"/>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41" name="TextBox 40">
                <a:extLst>
                  <a:ext uri="{FF2B5EF4-FFF2-40B4-BE49-F238E27FC236}">
                    <a16:creationId xmlns:a16="http://schemas.microsoft.com/office/drawing/2014/main" id="{DE840D8F-3991-B7C8-5604-E8273934D9B3}"/>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42" name="TextBox 41">
                <a:extLst>
                  <a:ext uri="{FF2B5EF4-FFF2-40B4-BE49-F238E27FC236}">
                    <a16:creationId xmlns:a16="http://schemas.microsoft.com/office/drawing/2014/main" id="{54C9F798-A3D8-11FC-7393-F397FACCCACC}"/>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grpSp>
        <p:nvGrpSpPr>
          <p:cNvPr id="49" name="Group 48">
            <a:extLst>
              <a:ext uri="{FF2B5EF4-FFF2-40B4-BE49-F238E27FC236}">
                <a16:creationId xmlns:a16="http://schemas.microsoft.com/office/drawing/2014/main" id="{B10727CC-909C-9ED3-8049-55672B57835D}"/>
              </a:ext>
            </a:extLst>
          </p:cNvPr>
          <p:cNvGrpSpPr/>
          <p:nvPr/>
        </p:nvGrpSpPr>
        <p:grpSpPr>
          <a:xfrm>
            <a:off x="5998800" y="5016417"/>
            <a:ext cx="3827594" cy="646668"/>
            <a:chOff x="6090704" y="3952941"/>
            <a:chExt cx="3827594" cy="646668"/>
          </a:xfrm>
        </p:grpSpPr>
        <p:sp>
          <p:nvSpPr>
            <p:cNvPr id="50" name="Oval 49">
              <a:extLst>
                <a:ext uri="{FF2B5EF4-FFF2-40B4-BE49-F238E27FC236}">
                  <a16:creationId xmlns:a16="http://schemas.microsoft.com/office/drawing/2014/main" id="{90C37432-0056-679E-615F-A77F7BE73A47}"/>
                </a:ext>
              </a:extLst>
            </p:cNvPr>
            <p:cNvSpPr/>
            <p:nvPr/>
          </p:nvSpPr>
          <p:spPr>
            <a:xfrm>
              <a:off x="6090704" y="4344748"/>
              <a:ext cx="180000" cy="180000"/>
            </a:xfrm>
            <a:prstGeom prst="ellipse">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51" name="Oval 50">
              <a:extLst>
                <a:ext uri="{FF2B5EF4-FFF2-40B4-BE49-F238E27FC236}">
                  <a16:creationId xmlns:a16="http://schemas.microsoft.com/office/drawing/2014/main" id="{7FBE946A-4A75-6285-5463-C7FC53D11948}"/>
                </a:ext>
              </a:extLst>
            </p:cNvPr>
            <p:cNvSpPr/>
            <p:nvPr/>
          </p:nvSpPr>
          <p:spPr>
            <a:xfrm>
              <a:off x="6426443" y="4346008"/>
              <a:ext cx="180000" cy="180000"/>
            </a:xfrm>
            <a:prstGeom prst="ellipse">
              <a:avLst/>
            </a:pr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p>
          </p:txBody>
        </p:sp>
        <p:grpSp>
          <p:nvGrpSpPr>
            <p:cNvPr id="52" name="Group 51">
              <a:extLst>
                <a:ext uri="{FF2B5EF4-FFF2-40B4-BE49-F238E27FC236}">
                  <a16:creationId xmlns:a16="http://schemas.microsoft.com/office/drawing/2014/main" id="{AC6D1BEB-99EA-AAD4-B64B-2A85CC10F1BF}"/>
                </a:ext>
              </a:extLst>
            </p:cNvPr>
            <p:cNvGrpSpPr/>
            <p:nvPr/>
          </p:nvGrpSpPr>
          <p:grpSpPr>
            <a:xfrm>
              <a:off x="6290207" y="3952941"/>
              <a:ext cx="3628091" cy="646668"/>
              <a:chOff x="3706661" y="2326116"/>
              <a:chExt cx="4441515" cy="559265"/>
            </a:xfrm>
          </p:grpSpPr>
          <p:grpSp>
            <p:nvGrpSpPr>
              <p:cNvPr id="53" name="Group 52">
                <a:extLst>
                  <a:ext uri="{FF2B5EF4-FFF2-40B4-BE49-F238E27FC236}">
                    <a16:creationId xmlns:a16="http://schemas.microsoft.com/office/drawing/2014/main" id="{D6057CC4-CA2B-22BD-557C-967ACF8DB9E4}"/>
                  </a:ext>
                </a:extLst>
              </p:cNvPr>
              <p:cNvGrpSpPr/>
              <p:nvPr/>
            </p:nvGrpSpPr>
            <p:grpSpPr>
              <a:xfrm>
                <a:off x="4200749" y="2631808"/>
                <a:ext cx="3448967" cy="253573"/>
                <a:chOff x="7998846" y="1867220"/>
                <a:chExt cx="3448967" cy="253573"/>
              </a:xfrm>
            </p:grpSpPr>
            <p:cxnSp>
              <p:nvCxnSpPr>
                <p:cNvPr id="59" name="Straight Connector 58">
                  <a:extLst>
                    <a:ext uri="{FF2B5EF4-FFF2-40B4-BE49-F238E27FC236}">
                      <a16:creationId xmlns:a16="http://schemas.microsoft.com/office/drawing/2014/main" id="{8F0390C5-ABB6-9833-987C-A642378814B2}"/>
                    </a:ext>
                  </a:extLst>
                </p:cNvPr>
                <p:cNvCxnSpPr/>
                <p:nvPr/>
              </p:nvCxnSpPr>
              <p:spPr>
                <a:xfrm>
                  <a:off x="7998846" y="2002709"/>
                  <a:ext cx="34489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273C7DF-D9F8-EFAC-78CF-66607F695843}"/>
                    </a:ext>
                  </a:extLst>
                </p:cNvPr>
                <p:cNvCxnSpPr/>
                <p:nvPr/>
              </p:nvCxnSpPr>
              <p:spPr>
                <a:xfrm>
                  <a:off x="7998846"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F35E2D4-6676-2E81-E869-9427102C9365}"/>
                    </a:ext>
                  </a:extLst>
                </p:cNvPr>
                <p:cNvCxnSpPr/>
                <p:nvPr/>
              </p:nvCxnSpPr>
              <p:spPr>
                <a:xfrm>
                  <a:off x="11447813" y="1867220"/>
                  <a:ext cx="0" cy="253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53A2967-8225-E845-D478-04FB8F0EFE5E}"/>
                    </a:ext>
                  </a:extLst>
                </p:cNvPr>
                <p:cNvCxnSpPr/>
                <p:nvPr/>
              </p:nvCxnSpPr>
              <p:spPr>
                <a:xfrm flipV="1">
                  <a:off x="9734351"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845473E8-3274-F67B-8A47-F11B851596C5}"/>
                    </a:ext>
                  </a:extLst>
                </p:cNvPr>
                <p:cNvCxnSpPr/>
                <p:nvPr/>
              </p:nvCxnSpPr>
              <p:spPr>
                <a:xfrm flipV="1">
                  <a:off x="10544225"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215E25A-4F79-2BA0-B45C-2AAC56CA9E57}"/>
                    </a:ext>
                  </a:extLst>
                </p:cNvPr>
                <p:cNvCxnSpPr/>
                <p:nvPr/>
              </p:nvCxnSpPr>
              <p:spPr>
                <a:xfrm flipV="1">
                  <a:off x="8869089" y="1934911"/>
                  <a:ext cx="0" cy="1355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TextBox 53">
                <a:extLst>
                  <a:ext uri="{FF2B5EF4-FFF2-40B4-BE49-F238E27FC236}">
                    <a16:creationId xmlns:a16="http://schemas.microsoft.com/office/drawing/2014/main" id="{5DD37444-9B31-9ADB-EC26-EEE2EBD7F0C3}"/>
                  </a:ext>
                </a:extLst>
              </p:cNvPr>
              <p:cNvSpPr txBox="1"/>
              <p:nvPr/>
            </p:nvSpPr>
            <p:spPr>
              <a:xfrm>
                <a:off x="4574648" y="2326116"/>
                <a:ext cx="969568" cy="244338"/>
              </a:xfrm>
              <a:prstGeom prst="rect">
                <a:avLst/>
              </a:prstGeom>
              <a:noFill/>
            </p:spPr>
            <p:txBody>
              <a:bodyPr wrap="square" rtlCol="0">
                <a:spAutoFit/>
              </a:bodyPr>
              <a:lstStyle/>
              <a:p>
                <a:r>
                  <a:rPr lang="en-GB" sz="900" dirty="0"/>
                  <a:t>Awareness</a:t>
                </a:r>
              </a:p>
            </p:txBody>
          </p:sp>
          <p:sp>
            <p:nvSpPr>
              <p:cNvPr id="55" name="TextBox 54">
                <a:extLst>
                  <a:ext uri="{FF2B5EF4-FFF2-40B4-BE49-F238E27FC236}">
                    <a16:creationId xmlns:a16="http://schemas.microsoft.com/office/drawing/2014/main" id="{1D9E2117-7DB7-F7D2-6127-A95716DFA42A}"/>
                  </a:ext>
                </a:extLst>
              </p:cNvPr>
              <p:cNvSpPr txBox="1"/>
              <p:nvPr/>
            </p:nvSpPr>
            <p:spPr>
              <a:xfrm>
                <a:off x="7178608" y="2326116"/>
                <a:ext cx="969568" cy="244338"/>
              </a:xfrm>
              <a:prstGeom prst="rect">
                <a:avLst/>
              </a:prstGeom>
              <a:noFill/>
            </p:spPr>
            <p:txBody>
              <a:bodyPr wrap="square" rtlCol="0">
                <a:spAutoFit/>
              </a:bodyPr>
              <a:lstStyle/>
              <a:p>
                <a:pPr algn="ctr"/>
                <a:r>
                  <a:rPr lang="en-GB" sz="900"/>
                  <a:t>Expert</a:t>
                </a:r>
              </a:p>
            </p:txBody>
          </p:sp>
          <p:sp>
            <p:nvSpPr>
              <p:cNvPr id="56" name="TextBox 55">
                <a:extLst>
                  <a:ext uri="{FF2B5EF4-FFF2-40B4-BE49-F238E27FC236}">
                    <a16:creationId xmlns:a16="http://schemas.microsoft.com/office/drawing/2014/main" id="{F48AF433-22E9-020B-F89E-54299A1AF29A}"/>
                  </a:ext>
                </a:extLst>
              </p:cNvPr>
              <p:cNvSpPr txBox="1"/>
              <p:nvPr/>
            </p:nvSpPr>
            <p:spPr>
              <a:xfrm>
                <a:off x="5442635" y="2326116"/>
                <a:ext cx="969568" cy="244338"/>
              </a:xfrm>
              <a:prstGeom prst="rect">
                <a:avLst/>
              </a:prstGeom>
              <a:noFill/>
            </p:spPr>
            <p:txBody>
              <a:bodyPr wrap="square" rtlCol="0">
                <a:spAutoFit/>
              </a:bodyPr>
              <a:lstStyle/>
              <a:p>
                <a:pPr algn="ctr"/>
                <a:r>
                  <a:rPr lang="en-GB" sz="900"/>
                  <a:t>Working</a:t>
                </a:r>
              </a:p>
            </p:txBody>
          </p:sp>
          <p:sp>
            <p:nvSpPr>
              <p:cNvPr id="57" name="TextBox 56">
                <a:extLst>
                  <a:ext uri="{FF2B5EF4-FFF2-40B4-BE49-F238E27FC236}">
                    <a16:creationId xmlns:a16="http://schemas.microsoft.com/office/drawing/2014/main" id="{D5ADDBE1-B6B2-74AD-AC91-863CBBD83F20}"/>
                  </a:ext>
                </a:extLst>
              </p:cNvPr>
              <p:cNvSpPr txBox="1"/>
              <p:nvPr/>
            </p:nvSpPr>
            <p:spPr>
              <a:xfrm>
                <a:off x="6310622" y="2326116"/>
                <a:ext cx="969568" cy="244338"/>
              </a:xfrm>
              <a:prstGeom prst="rect">
                <a:avLst/>
              </a:prstGeom>
              <a:noFill/>
            </p:spPr>
            <p:txBody>
              <a:bodyPr wrap="square" rtlCol="0">
                <a:spAutoFit/>
              </a:bodyPr>
              <a:lstStyle/>
              <a:p>
                <a:pPr algn="ctr"/>
                <a:r>
                  <a:rPr lang="en-GB" sz="900"/>
                  <a:t>Practitioner</a:t>
                </a:r>
              </a:p>
            </p:txBody>
          </p:sp>
          <p:sp>
            <p:nvSpPr>
              <p:cNvPr id="58" name="TextBox 57">
                <a:extLst>
                  <a:ext uri="{FF2B5EF4-FFF2-40B4-BE49-F238E27FC236}">
                    <a16:creationId xmlns:a16="http://schemas.microsoft.com/office/drawing/2014/main" id="{371F314F-54B2-D3AC-4E5F-A720D9CB38A6}"/>
                  </a:ext>
                </a:extLst>
              </p:cNvPr>
              <p:cNvSpPr txBox="1"/>
              <p:nvPr/>
            </p:nvSpPr>
            <p:spPr>
              <a:xfrm>
                <a:off x="3706661" y="2326116"/>
                <a:ext cx="969568" cy="199633"/>
              </a:xfrm>
              <a:prstGeom prst="rect">
                <a:avLst/>
              </a:prstGeom>
              <a:noFill/>
            </p:spPr>
            <p:txBody>
              <a:bodyPr wrap="square" rtlCol="0">
                <a:spAutoFit/>
              </a:bodyPr>
              <a:lstStyle/>
              <a:p>
                <a:pPr algn="ctr"/>
                <a:r>
                  <a:rPr lang="en-GB" sz="900"/>
                  <a:t>N/A</a:t>
                </a:r>
              </a:p>
            </p:txBody>
          </p:sp>
        </p:grpSp>
      </p:grpSp>
      <p:sp>
        <p:nvSpPr>
          <p:cNvPr id="65" name="TextBox 64">
            <a:extLst>
              <a:ext uri="{FF2B5EF4-FFF2-40B4-BE49-F238E27FC236}">
                <a16:creationId xmlns:a16="http://schemas.microsoft.com/office/drawing/2014/main" id="{3229A94A-D2AF-23BA-C099-2D9FAE5688DF}"/>
              </a:ext>
            </a:extLst>
          </p:cNvPr>
          <p:cNvSpPr txBox="1"/>
          <p:nvPr/>
        </p:nvSpPr>
        <p:spPr>
          <a:xfrm>
            <a:off x="9819998" y="4357725"/>
            <a:ext cx="1731691" cy="1440000"/>
          </a:xfrm>
          <a:prstGeom prst="rect">
            <a:avLst/>
          </a:prstGeom>
          <a:noFill/>
        </p:spPr>
        <p:txBody>
          <a:bodyPr wrap="square" rtlCol="0">
            <a:spAutoFit/>
          </a:bodyPr>
          <a:lstStyle/>
          <a:p>
            <a:r>
              <a:rPr lang="en-GB" sz="1100" dirty="0">
                <a:solidFill>
                  <a:schemeClr val="bg1">
                    <a:lumMod val="50000"/>
                  </a:schemeClr>
                </a:solidFill>
              </a:rPr>
              <a:t>[enter text here]</a:t>
            </a:r>
          </a:p>
        </p:txBody>
      </p:sp>
    </p:spTree>
    <p:extLst>
      <p:ext uri="{BB962C8B-B14F-4D97-AF65-F5344CB8AC3E}">
        <p14:creationId xmlns:p14="http://schemas.microsoft.com/office/powerpoint/2010/main" val="1758017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B659E-F7A4-08FE-9458-3399ED443114}"/>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C05C7E56-FB06-BC7C-5E4C-9DC3DC3B0CA7}"/>
              </a:ext>
            </a:extLst>
          </p:cNvPr>
          <p:cNvSpPr txBox="1">
            <a:spLocks/>
          </p:cNvSpPr>
          <p:nvPr/>
        </p:nvSpPr>
        <p:spPr>
          <a:xfrm>
            <a:off x="0" y="0"/>
            <a:ext cx="0" cy="0"/>
          </a:xfrm>
        </p:spPr>
        <p:txBody>
          <a:bodyPr/>
          <a:lstStyle>
            <a:defPPr>
              <a:defRPr kern="0"/>
            </a:defPPr>
          </a:lstStyle>
          <a:p>
            <a:fld id="{06A44ADC-FBC0-4698-B0EC-1AD4A4060383}" type="slidenum">
              <a:rPr lang="en-GB" smtClean="0"/>
              <a:pPr/>
              <a:t>16</a:t>
            </a:fld>
            <a:endParaRPr lang="en-GB"/>
          </a:p>
        </p:txBody>
      </p:sp>
      <p:sp>
        <p:nvSpPr>
          <p:cNvPr id="9" name="Rectangle: Rounded Corners 8">
            <a:extLst>
              <a:ext uri="{FF2B5EF4-FFF2-40B4-BE49-F238E27FC236}">
                <a16:creationId xmlns:a16="http://schemas.microsoft.com/office/drawing/2014/main" id="{C3EE5A1D-30A5-0DB0-B5D2-2A278AE91828}"/>
              </a:ext>
            </a:extLst>
          </p:cNvPr>
          <p:cNvSpPr/>
          <p:nvPr/>
        </p:nvSpPr>
        <p:spPr>
          <a:xfrm rot="10800000" flipV="1">
            <a:off x="0" y="-1"/>
            <a:ext cx="1658983"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FFB81C"/>
                </a:solidFill>
                <a:latin typeface="Arial" panose="020B0604020202020204" pitchFamily="34" charset="0"/>
                <a:cs typeface="Arial" panose="020B0604020202020204" pitchFamily="34" charset="0"/>
              </a:rPr>
              <a:t>Behaviours</a:t>
            </a:r>
          </a:p>
        </p:txBody>
      </p:sp>
      <p:sp>
        <p:nvSpPr>
          <p:cNvPr id="10" name="Rectangle: Rounded Corners 9">
            <a:hlinkClick r:id="rId3" action="ppaction://hlinksldjump"/>
            <a:extLst>
              <a:ext uri="{FF2B5EF4-FFF2-40B4-BE49-F238E27FC236}">
                <a16:creationId xmlns:a16="http://schemas.microsoft.com/office/drawing/2014/main" id="{86BCD14F-882A-03AD-23CA-B766BC563EAA}"/>
              </a:ext>
            </a:extLst>
          </p:cNvPr>
          <p:cNvSpPr/>
          <p:nvPr/>
        </p:nvSpPr>
        <p:spPr>
          <a:xfrm rot="10800000" flipV="1">
            <a:off x="10312404" y="-2"/>
            <a:ext cx="1879596" cy="360001"/>
          </a:xfrm>
          <a:prstGeom prst="roundRect">
            <a:avLst/>
          </a:prstGeom>
          <a:solidFill>
            <a:srgbClr val="BA0C2F"/>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chemeClr val="bg1"/>
                </a:solidFill>
                <a:latin typeface="Arial" panose="020B0604020202020204" pitchFamily="34" charset="0"/>
                <a:cs typeface="Arial" panose="020B0604020202020204" pitchFamily="34" charset="0"/>
              </a:rPr>
              <a:t>Training</a:t>
            </a:r>
          </a:p>
        </p:txBody>
      </p:sp>
      <p:sp>
        <p:nvSpPr>
          <p:cNvPr id="11" name="Rectangle: Rounded Corners 10">
            <a:hlinkClick r:id="rId4" action="ppaction://hlinksldjump"/>
            <a:extLst>
              <a:ext uri="{FF2B5EF4-FFF2-40B4-BE49-F238E27FC236}">
                <a16:creationId xmlns:a16="http://schemas.microsoft.com/office/drawing/2014/main" id="{5DD76586-23DA-0DDE-893B-30389326ABCF}"/>
              </a:ext>
            </a:extLst>
          </p:cNvPr>
          <p:cNvSpPr/>
          <p:nvPr/>
        </p:nvSpPr>
        <p:spPr>
          <a:xfrm rot="10800000" flipV="1">
            <a:off x="383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330072"/>
                </a:solidFill>
                <a:latin typeface="Arial" panose="020B0604020202020204" pitchFamily="34" charset="0"/>
                <a:cs typeface="Arial" panose="020B0604020202020204" pitchFamily="34" charset="0"/>
              </a:rPr>
              <a:t>Doing the right thing</a:t>
            </a:r>
          </a:p>
        </p:txBody>
      </p:sp>
      <p:sp>
        <p:nvSpPr>
          <p:cNvPr id="12" name="Rectangle: Rounded Corners 11">
            <a:hlinkClick r:id="rId5" action="ppaction://hlinksldjump"/>
            <a:extLst>
              <a:ext uri="{FF2B5EF4-FFF2-40B4-BE49-F238E27FC236}">
                <a16:creationId xmlns:a16="http://schemas.microsoft.com/office/drawing/2014/main" id="{E6792DDB-464C-2C38-E9B2-7BA812632BB5}"/>
              </a:ext>
            </a:extLst>
          </p:cNvPr>
          <p:cNvSpPr/>
          <p:nvPr/>
        </p:nvSpPr>
        <p:spPr>
          <a:xfrm rot="10800000" flipV="1">
            <a:off x="167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A651"/>
                </a:solidFill>
                <a:latin typeface="Arial" panose="020B0604020202020204" pitchFamily="34" charset="0"/>
                <a:cs typeface="Arial" panose="020B0604020202020204" pitchFamily="34" charset="0"/>
              </a:rPr>
              <a:t>Creating a positive working environment</a:t>
            </a:r>
          </a:p>
        </p:txBody>
      </p:sp>
      <p:sp>
        <p:nvSpPr>
          <p:cNvPr id="13" name="Rectangle: Rounded Corners 12">
            <a:hlinkClick r:id="rId6" action="ppaction://hlinksldjump"/>
            <a:extLst>
              <a:ext uri="{FF2B5EF4-FFF2-40B4-BE49-F238E27FC236}">
                <a16:creationId xmlns:a16="http://schemas.microsoft.com/office/drawing/2014/main" id="{DB7AE988-5524-8189-F16C-012C78862FDE}"/>
              </a:ext>
            </a:extLst>
          </p:cNvPr>
          <p:cNvSpPr/>
          <p:nvPr/>
        </p:nvSpPr>
        <p:spPr>
          <a:xfrm rot="10800000" flipV="1">
            <a:off x="599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68B3"/>
                </a:solidFill>
                <a:latin typeface="Arial" panose="020B0604020202020204" pitchFamily="34" charset="0"/>
                <a:cs typeface="Arial" panose="020B0604020202020204" pitchFamily="34" charset="0"/>
              </a:rPr>
              <a:t>Delivering excellent care</a:t>
            </a:r>
          </a:p>
        </p:txBody>
      </p:sp>
      <p:sp>
        <p:nvSpPr>
          <p:cNvPr id="14" name="Rectangle: Rounded Corners 13">
            <a:hlinkClick r:id="rId3" action="ppaction://hlinksldjump"/>
            <a:extLst>
              <a:ext uri="{FF2B5EF4-FFF2-40B4-BE49-F238E27FC236}">
                <a16:creationId xmlns:a16="http://schemas.microsoft.com/office/drawing/2014/main" id="{B4902641-EDB5-24B1-72A0-54650ECBC2F5}"/>
              </a:ext>
            </a:extLst>
          </p:cNvPr>
          <p:cNvSpPr/>
          <p:nvPr/>
        </p:nvSpPr>
        <p:spPr>
          <a:xfrm rot="10800000" flipV="1">
            <a:off x="8152404" y="-1"/>
            <a:ext cx="2160000" cy="360000"/>
          </a:xfrm>
          <a:prstGeom prst="roundRect">
            <a:avLst/>
          </a:prstGeom>
          <a:solidFill>
            <a:srgbClr val="CACACA">
              <a:alpha val="30000"/>
            </a:srgb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GB" sz="1200" b="1" dirty="0">
                <a:solidFill>
                  <a:srgbClr val="008F9C"/>
                </a:solidFill>
                <a:latin typeface="Arial" panose="020B0604020202020204" pitchFamily="34" charset="0"/>
                <a:cs typeface="Arial" panose="020B0604020202020204" pitchFamily="34" charset="0"/>
              </a:rPr>
              <a:t>Developing myself and others</a:t>
            </a:r>
          </a:p>
        </p:txBody>
      </p:sp>
      <p:sp>
        <p:nvSpPr>
          <p:cNvPr id="101" name="Google Shape;64;p14">
            <a:extLst>
              <a:ext uri="{FF2B5EF4-FFF2-40B4-BE49-F238E27FC236}">
                <a16:creationId xmlns:a16="http://schemas.microsoft.com/office/drawing/2014/main" id="{43365085-76CB-AF77-0696-C2409C84D074}"/>
              </a:ext>
            </a:extLst>
          </p:cNvPr>
          <p:cNvSpPr txBox="1">
            <a:spLocks/>
          </p:cNvSpPr>
          <p:nvPr/>
        </p:nvSpPr>
        <p:spPr>
          <a:xfrm>
            <a:off x="374159" y="531485"/>
            <a:ext cx="2643361" cy="629970"/>
          </a:xfrm>
          <a:prstGeom prst="rect">
            <a:avLst/>
          </a:prstGeom>
          <a:noFill/>
          <a:ln>
            <a:noFill/>
          </a:ln>
        </p:spPr>
        <p:txBody>
          <a:bodyPr spcFirstLastPara="1" wrap="non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594C"/>
              </a:buClr>
              <a:buSzPts val="2800"/>
              <a:buFont typeface="Arial"/>
              <a:buNone/>
              <a:tabLst/>
              <a:defRPr/>
            </a:pPr>
            <a:r>
              <a:rPr kumimoji="0" lang="en-GB" sz="3200" b="1" i="0" u="none" strike="noStrike" kern="0" cap="none" spc="0" normalizeH="0" baseline="0" noProof="0" dirty="0">
                <a:ln>
                  <a:noFill/>
                </a:ln>
                <a:solidFill>
                  <a:srgbClr val="BA0C2F"/>
                </a:solidFill>
                <a:effectLst/>
                <a:uLnTx/>
                <a:uFillTx/>
                <a:latin typeface="Arial"/>
                <a:cs typeface="Arial"/>
                <a:sym typeface="Arial"/>
              </a:rPr>
              <a:t>Training for Supervisor or Leader role</a:t>
            </a:r>
          </a:p>
        </p:txBody>
      </p:sp>
      <p:graphicFrame>
        <p:nvGraphicFramePr>
          <p:cNvPr id="3" name="Table 2">
            <a:extLst>
              <a:ext uri="{FF2B5EF4-FFF2-40B4-BE49-F238E27FC236}">
                <a16:creationId xmlns:a16="http://schemas.microsoft.com/office/drawing/2014/main" id="{4AE4E473-B717-5A88-0E30-0CBE62801064}"/>
              </a:ext>
            </a:extLst>
          </p:cNvPr>
          <p:cNvGraphicFramePr>
            <a:graphicFrameLocks/>
          </p:cNvGraphicFramePr>
          <p:nvPr>
            <p:extLst>
              <p:ext uri="{D42A27DB-BD31-4B8C-83A1-F6EECF244321}">
                <p14:modId xmlns:p14="http://schemas.microsoft.com/office/powerpoint/2010/main" val="770233416"/>
              </p:ext>
            </p:extLst>
          </p:nvPr>
        </p:nvGraphicFramePr>
        <p:xfrm>
          <a:off x="470036" y="1733511"/>
          <a:ext cx="11334038" cy="4295537"/>
        </p:xfrm>
        <a:graphic>
          <a:graphicData uri="http://schemas.openxmlformats.org/drawingml/2006/table">
            <a:tbl>
              <a:tblPr firstRow="1" bandRow="1"/>
              <a:tblGrid>
                <a:gridCol w="4656434">
                  <a:extLst>
                    <a:ext uri="{9D8B030D-6E8A-4147-A177-3AD203B41FA5}">
                      <a16:colId xmlns:a16="http://schemas.microsoft.com/office/drawing/2014/main" val="2582755497"/>
                    </a:ext>
                  </a:extLst>
                </a:gridCol>
                <a:gridCol w="1669401">
                  <a:extLst>
                    <a:ext uri="{9D8B030D-6E8A-4147-A177-3AD203B41FA5}">
                      <a16:colId xmlns:a16="http://schemas.microsoft.com/office/drawing/2014/main" val="982803903"/>
                    </a:ext>
                  </a:extLst>
                </a:gridCol>
                <a:gridCol w="1669401">
                  <a:extLst>
                    <a:ext uri="{9D8B030D-6E8A-4147-A177-3AD203B41FA5}">
                      <a16:colId xmlns:a16="http://schemas.microsoft.com/office/drawing/2014/main" val="486503153"/>
                    </a:ext>
                  </a:extLst>
                </a:gridCol>
                <a:gridCol w="1669401">
                  <a:extLst>
                    <a:ext uri="{9D8B030D-6E8A-4147-A177-3AD203B41FA5}">
                      <a16:colId xmlns:a16="http://schemas.microsoft.com/office/drawing/2014/main" val="4142100848"/>
                    </a:ext>
                  </a:extLst>
                </a:gridCol>
                <a:gridCol w="1669401">
                  <a:extLst>
                    <a:ext uri="{9D8B030D-6E8A-4147-A177-3AD203B41FA5}">
                      <a16:colId xmlns:a16="http://schemas.microsoft.com/office/drawing/2014/main" val="2794606764"/>
                    </a:ext>
                  </a:extLst>
                </a:gridCol>
              </a:tblGrid>
              <a:tr h="586176">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endParaRPr lang="en-GB" sz="1050" dirty="0">
                        <a:solidFill>
                          <a:schemeClr val="accent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completed this</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not completed this, but have plans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but would like to</a:t>
                      </a:r>
                    </a:p>
                  </a:txBody>
                  <a:tcPr marL="100558" marR="100558" marT="45708" marB="4570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bg1"/>
                          </a:solidFill>
                          <a:latin typeface="Arial" panose="020B0604020202020204"/>
                        </a:defRPr>
                      </a:lvl1pPr>
                      <a:lvl2pPr marL="457200" algn="l" defTabSz="914400" rtl="0" eaLnBrk="1" latinLnBrk="0" hangingPunct="1">
                        <a:defRPr sz="1800" b="1" kern="1200">
                          <a:solidFill>
                            <a:schemeClr val="bg1"/>
                          </a:solidFill>
                          <a:latin typeface="Arial" panose="020B0604020202020204"/>
                        </a:defRPr>
                      </a:lvl2pPr>
                      <a:lvl3pPr marL="914400" algn="l" defTabSz="914400" rtl="0" eaLnBrk="1" latinLnBrk="0" hangingPunct="1">
                        <a:defRPr sz="1800" b="1" kern="1200">
                          <a:solidFill>
                            <a:schemeClr val="bg1"/>
                          </a:solidFill>
                          <a:latin typeface="Arial" panose="020B0604020202020204"/>
                        </a:defRPr>
                      </a:lvl3pPr>
                      <a:lvl4pPr marL="1371600" algn="l" defTabSz="914400" rtl="0" eaLnBrk="1" latinLnBrk="0" hangingPunct="1">
                        <a:defRPr sz="1800" b="1" kern="1200">
                          <a:solidFill>
                            <a:schemeClr val="bg1"/>
                          </a:solidFill>
                          <a:latin typeface="Arial" panose="020B0604020202020204"/>
                        </a:defRPr>
                      </a:lvl4pPr>
                      <a:lvl5pPr marL="1828800" algn="l" defTabSz="914400" rtl="0" eaLnBrk="1" latinLnBrk="0" hangingPunct="1">
                        <a:defRPr sz="1800" b="1" kern="1200">
                          <a:solidFill>
                            <a:schemeClr val="bg1"/>
                          </a:solidFill>
                          <a:latin typeface="Arial" panose="020B0604020202020204"/>
                        </a:defRPr>
                      </a:lvl5pPr>
                      <a:lvl6pPr marL="2286000" algn="l" defTabSz="914400" rtl="0" eaLnBrk="1" latinLnBrk="0" hangingPunct="1">
                        <a:defRPr sz="1800" b="1" kern="1200">
                          <a:solidFill>
                            <a:schemeClr val="bg1"/>
                          </a:solidFill>
                          <a:latin typeface="Arial" panose="020B0604020202020204"/>
                        </a:defRPr>
                      </a:lvl6pPr>
                      <a:lvl7pPr marL="2743200" algn="l" defTabSz="914400" rtl="0" eaLnBrk="1" latinLnBrk="0" hangingPunct="1">
                        <a:defRPr sz="1800" b="1" kern="1200">
                          <a:solidFill>
                            <a:schemeClr val="bg1"/>
                          </a:solidFill>
                          <a:latin typeface="Arial" panose="020B0604020202020204"/>
                        </a:defRPr>
                      </a:lvl7pPr>
                      <a:lvl8pPr marL="3200400" algn="l" defTabSz="914400" rtl="0" eaLnBrk="1" latinLnBrk="0" hangingPunct="1">
                        <a:defRPr sz="1800" b="1" kern="1200">
                          <a:solidFill>
                            <a:schemeClr val="bg1"/>
                          </a:solidFill>
                          <a:latin typeface="Arial" panose="020B0604020202020204"/>
                        </a:defRPr>
                      </a:lvl8pPr>
                      <a:lvl9pPr marL="3657600" algn="l" defTabSz="914400" rtl="0" eaLnBrk="1" latinLnBrk="0" hangingPunct="1">
                        <a:defRPr sz="1800" b="1" kern="1200">
                          <a:solidFill>
                            <a:schemeClr val="bg1"/>
                          </a:solidFill>
                          <a:latin typeface="Arial" panose="020B0604020202020204"/>
                        </a:defRPr>
                      </a:lvl9pPr>
                    </a:lstStyle>
                    <a:p>
                      <a:pPr algn="ctr"/>
                      <a:r>
                        <a:rPr lang="en-GB" sz="1050" dirty="0">
                          <a:solidFill>
                            <a:srgbClr val="0068B3"/>
                          </a:solidFill>
                        </a:rPr>
                        <a:t>I have no plans to complete this, and would not like to</a:t>
                      </a:r>
                    </a:p>
                  </a:txBody>
                  <a:tcPr marL="100558" marR="100558" marT="45708" marB="45708" anchor="b">
                    <a:lnL w="12700" cap="flat" cmpd="sng" algn="ctr">
                      <a:noFill/>
                      <a:prstDash val="solid"/>
                      <a:round/>
                      <a:headEnd type="none" w="med" len="med"/>
                      <a:tailEnd type="none" w="med" len="med"/>
                    </a:lnL>
                    <a:lnR w="6350" cap="flat" cmpd="sng" algn="ctr">
                      <a:noFill/>
                      <a:prstDash val="solid"/>
                      <a:miter lim="800000"/>
                    </a:lnR>
                    <a:lnT w="6350" cap="flat" cmpd="sng" algn="ctr">
                      <a:noFill/>
                      <a:prstDash val="solid"/>
                      <a:miter lim="800000"/>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1994065"/>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u="none" strike="noStrike" dirty="0">
                          <a:solidFill>
                            <a:srgbClr val="0068B3"/>
                          </a:solidFill>
                          <a:effectLst/>
                          <a:hlinkClick r:id="rId7">
                            <a:extLst>
                              <a:ext uri="{A12FA001-AC4F-418D-AE19-62706E023703}">
                                <ahyp:hlinkClr xmlns:ahyp="http://schemas.microsoft.com/office/drawing/2018/hyperlinkcolor" val="tx"/>
                              </a:ext>
                            </a:extLst>
                          </a:hlinkClick>
                        </a:rPr>
                        <a:t>Oliver McGowan Mandatory Training on Learning Disability and Autism: Tier 1 training​</a:t>
                      </a:r>
                      <a:r>
                        <a:rPr lang="en-GB" sz="1100" b="0" u="none" strike="noStrike" dirty="0">
                          <a:solidFill>
                            <a:srgbClr val="0068B3"/>
                          </a:solidFill>
                          <a:effectLst/>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(depends on setting / need and not required if completing tier 2)</a:t>
                      </a:r>
                      <a:endParaRPr lang="en-GB" sz="1100" b="0" i="0" u="none" strike="noStrike" dirty="0">
                        <a:solidFill>
                          <a:srgbClr val="0068B3"/>
                        </a:solidFill>
                        <a:effectLst/>
                        <a:latin typeface="+mj-lt"/>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977521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0" marR="0" lvl="0" indent="0" algn="l" defTabSz="914218" rtl="0" eaLnBrk="1" fontAlgn="b" latinLnBrk="0" hangingPunct="1">
                        <a:lnSpc>
                          <a:spcPct val="100000"/>
                        </a:lnSpc>
                        <a:spcBef>
                          <a:spcPts val="0"/>
                        </a:spcBef>
                        <a:spcAft>
                          <a:spcPts val="0"/>
                        </a:spcAft>
                        <a:buClrTx/>
                        <a:buSzTx/>
                        <a:buFontTx/>
                        <a:buNone/>
                        <a:tabLst/>
                        <a:defRPr/>
                      </a:pPr>
                      <a:r>
                        <a:rPr lang="en-GB" sz="1100" b="0" u="none" strike="noStrike" dirty="0">
                          <a:solidFill>
                            <a:srgbClr val="0068B3"/>
                          </a:solidFill>
                          <a:effectLst/>
                          <a:hlinkClick r:id="rId7">
                            <a:extLst>
                              <a:ext uri="{A12FA001-AC4F-418D-AE19-62706E023703}">
                                <ahyp:hlinkClr xmlns:ahyp="http://schemas.microsoft.com/office/drawing/2018/hyperlinkcolor" val="tx"/>
                              </a:ext>
                            </a:extLst>
                          </a:hlinkClick>
                        </a:rPr>
                        <a:t>Oliver McGowan Mandatory Training on Learning Disability and Autism: Tier 2 training​</a:t>
                      </a:r>
                      <a:r>
                        <a:rPr lang="en-GB" sz="1100" b="0" u="none" strike="noStrike" dirty="0">
                          <a:solidFill>
                            <a:srgbClr val="0068B3"/>
                          </a:solidFill>
                          <a:effectLst/>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mn-cs"/>
                        </a:rPr>
                        <a:t>(depends on setting / need – majority involved in frontline delivery will require)</a:t>
                      </a:r>
                      <a:endParaRPr lang="en-GB" sz="1100" b="0" i="0" u="none" strike="noStrike" kern="1200" dirty="0">
                        <a:solidFill>
                          <a:srgbClr val="0068B3"/>
                        </a:solidFill>
                        <a:effectLst/>
                        <a:latin typeface="+mn-lt"/>
                        <a:ea typeface="+mn-ea"/>
                        <a:cs typeface="+mn-cs"/>
                      </a:endParaRPr>
                    </a:p>
                  </a:txBody>
                  <a:tcPr marL="90000" marR="6348" marT="6348"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641043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Train the Trainer learning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6822554"/>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Assessor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252104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Positive behaviour support awareness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1481331"/>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Awareness of Dementia Level 3</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3477803"/>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Dementia Tier 3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2871490"/>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Lead to Succeed</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155022"/>
                  </a:ext>
                </a:extLst>
              </a:tr>
              <a:tr h="341628">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Skills for Care continuing professional development (CPD) modules</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8761679"/>
                  </a:ext>
                </a:extLst>
              </a:tr>
              <a:tr h="299429">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l" fontAlgn="b"/>
                      <a:r>
                        <a:rPr lang="en-GB" sz="1100" b="0" i="0" u="none" strike="noStrike" dirty="0">
                          <a:solidFill>
                            <a:srgbClr val="000000"/>
                          </a:solidFill>
                          <a:effectLst/>
                          <a:latin typeface="Arial" panose="020B0604020202020204" pitchFamily="34" charset="0"/>
                        </a:rPr>
                        <a:t>Digital Awareness Training</a:t>
                      </a:r>
                    </a:p>
                  </a:txBody>
                  <a:tcPr marL="9000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a:solidFill>
                          <a:schemeClr val="tx1"/>
                        </a:solidFill>
                      </a:endParaRPr>
                    </a:p>
                  </a:txBody>
                  <a:tcPr marL="100558" marR="100558" marT="45708" marB="4570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algn="ctr"/>
                      <a:endParaRPr lang="en-GB" sz="1000" dirty="0">
                        <a:solidFill>
                          <a:schemeClr val="tx1"/>
                        </a:solidFill>
                      </a:endParaRPr>
                    </a:p>
                  </a:txBody>
                  <a:tcPr marL="100558" marR="100558" marT="45708" marB="45708">
                    <a:lnL w="12700" cap="flat" cmpd="sng" algn="ctr">
                      <a:noFill/>
                      <a:prstDash val="solid"/>
                      <a:round/>
                      <a:headEnd type="none" w="med" len="med"/>
                      <a:tailEnd type="none" w="med" len="med"/>
                    </a:lnL>
                    <a:lnR w="6350" cap="flat" cmpd="sng" algn="ctr">
                      <a:noFill/>
                      <a:prstDash val="solid"/>
                      <a:miter lim="800000"/>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0574803"/>
                  </a:ext>
                </a:extLst>
              </a:tr>
            </a:tbl>
          </a:graphicData>
        </a:graphic>
      </p:graphicFrame>
      <p:sp>
        <p:nvSpPr>
          <p:cNvPr id="4" name="TextBox 3">
            <a:extLst>
              <a:ext uri="{FF2B5EF4-FFF2-40B4-BE49-F238E27FC236}">
                <a16:creationId xmlns:a16="http://schemas.microsoft.com/office/drawing/2014/main" id="{A01FFDA1-A7BF-7725-1AB8-7EFCD9393F71}"/>
              </a:ext>
            </a:extLst>
          </p:cNvPr>
          <p:cNvSpPr txBox="1"/>
          <p:nvPr/>
        </p:nvSpPr>
        <p:spPr>
          <a:xfrm>
            <a:off x="5181600" y="2452258"/>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 name="TextBox 4">
            <a:extLst>
              <a:ext uri="{FF2B5EF4-FFF2-40B4-BE49-F238E27FC236}">
                <a16:creationId xmlns:a16="http://schemas.microsoft.com/office/drawing/2014/main" id="{76B317A0-9AA4-69EE-8D9C-EABDC3B320F6}"/>
              </a:ext>
            </a:extLst>
          </p:cNvPr>
          <p:cNvSpPr txBox="1"/>
          <p:nvPr/>
        </p:nvSpPr>
        <p:spPr>
          <a:xfrm>
            <a:off x="6858000" y="2452258"/>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6" name="TextBox 5">
            <a:extLst>
              <a:ext uri="{FF2B5EF4-FFF2-40B4-BE49-F238E27FC236}">
                <a16:creationId xmlns:a16="http://schemas.microsoft.com/office/drawing/2014/main" id="{0F173390-7C83-1369-FD7E-01B3FFCC3D66}"/>
              </a:ext>
            </a:extLst>
          </p:cNvPr>
          <p:cNvSpPr txBox="1"/>
          <p:nvPr/>
        </p:nvSpPr>
        <p:spPr>
          <a:xfrm>
            <a:off x="8610600" y="2452258"/>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7" name="TextBox 6">
            <a:extLst>
              <a:ext uri="{FF2B5EF4-FFF2-40B4-BE49-F238E27FC236}">
                <a16:creationId xmlns:a16="http://schemas.microsoft.com/office/drawing/2014/main" id="{DD1ED00F-7BEF-3F39-67FB-B7DE789E6102}"/>
              </a:ext>
            </a:extLst>
          </p:cNvPr>
          <p:cNvSpPr txBox="1"/>
          <p:nvPr/>
        </p:nvSpPr>
        <p:spPr>
          <a:xfrm>
            <a:off x="10261960" y="2452258"/>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5" name="TextBox 14">
            <a:extLst>
              <a:ext uri="{FF2B5EF4-FFF2-40B4-BE49-F238E27FC236}">
                <a16:creationId xmlns:a16="http://schemas.microsoft.com/office/drawing/2014/main" id="{E95CDD53-971F-8C54-C016-9CF4F2D92F8A}"/>
              </a:ext>
            </a:extLst>
          </p:cNvPr>
          <p:cNvSpPr txBox="1"/>
          <p:nvPr/>
        </p:nvSpPr>
        <p:spPr>
          <a:xfrm>
            <a:off x="5181600" y="5735099"/>
            <a:ext cx="1600200" cy="276999"/>
          </a:xfrm>
          <a:prstGeom prst="rect">
            <a:avLst/>
          </a:prstGeom>
          <a:noFill/>
        </p:spPr>
        <p:txBody>
          <a:bodyPr wrap="square" rtlCol="0">
            <a:spAutoFit/>
          </a:bodyPr>
          <a:lstStyle/>
          <a:p>
            <a:pPr algn="ctr" rtl="0"/>
            <a:r>
              <a:rPr lang="en-GB" sz="1200" kern="1200" dirty="0">
                <a:solidFill>
                  <a:prstClr val="white">
                    <a:lumMod val="50000"/>
                  </a:prstClr>
                </a:solidFill>
                <a:latin typeface="Arial" panose="020B0604020202020204"/>
                <a:ea typeface="+mn-ea"/>
                <a:cs typeface="+mn-cs"/>
              </a:rPr>
              <a:t>[Y/N]</a:t>
            </a:r>
          </a:p>
        </p:txBody>
      </p:sp>
      <p:sp>
        <p:nvSpPr>
          <p:cNvPr id="16" name="TextBox 15">
            <a:extLst>
              <a:ext uri="{FF2B5EF4-FFF2-40B4-BE49-F238E27FC236}">
                <a16:creationId xmlns:a16="http://schemas.microsoft.com/office/drawing/2014/main" id="{130754FD-B539-D480-BC29-FA27F586B05C}"/>
              </a:ext>
            </a:extLst>
          </p:cNvPr>
          <p:cNvSpPr txBox="1"/>
          <p:nvPr/>
        </p:nvSpPr>
        <p:spPr>
          <a:xfrm>
            <a:off x="6858000" y="5735099"/>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7" name="TextBox 16">
            <a:extLst>
              <a:ext uri="{FF2B5EF4-FFF2-40B4-BE49-F238E27FC236}">
                <a16:creationId xmlns:a16="http://schemas.microsoft.com/office/drawing/2014/main" id="{13E1F8E3-6052-5E65-FAA7-FE9DEAC8FADA}"/>
              </a:ext>
            </a:extLst>
          </p:cNvPr>
          <p:cNvSpPr txBox="1"/>
          <p:nvPr/>
        </p:nvSpPr>
        <p:spPr>
          <a:xfrm>
            <a:off x="8610600" y="573509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8" name="TextBox 17">
            <a:extLst>
              <a:ext uri="{FF2B5EF4-FFF2-40B4-BE49-F238E27FC236}">
                <a16:creationId xmlns:a16="http://schemas.microsoft.com/office/drawing/2014/main" id="{AE4B7921-AF72-AE21-0ABA-4A5A830E79A2}"/>
              </a:ext>
            </a:extLst>
          </p:cNvPr>
          <p:cNvSpPr txBox="1"/>
          <p:nvPr/>
        </p:nvSpPr>
        <p:spPr>
          <a:xfrm>
            <a:off x="10261960" y="5735099"/>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19" name="TextBox 18">
            <a:extLst>
              <a:ext uri="{FF2B5EF4-FFF2-40B4-BE49-F238E27FC236}">
                <a16:creationId xmlns:a16="http://schemas.microsoft.com/office/drawing/2014/main" id="{80E7AE03-9950-859F-1B01-7AEA5D72A688}"/>
              </a:ext>
            </a:extLst>
          </p:cNvPr>
          <p:cNvSpPr txBox="1"/>
          <p:nvPr/>
        </p:nvSpPr>
        <p:spPr>
          <a:xfrm>
            <a:off x="5181600" y="2949650"/>
            <a:ext cx="1600200" cy="276999"/>
          </a:xfrm>
          <a:prstGeom prst="rect">
            <a:avLst/>
          </a:prstGeom>
          <a:noFill/>
        </p:spPr>
        <p:txBody>
          <a:bodyPr wrap="square" rtlCol="0">
            <a:spAutoFit/>
          </a:bodyPr>
          <a:lstStyle/>
          <a:p>
            <a:pPr algn="ctr" rtl="0"/>
            <a:r>
              <a:rPr lang="en-GB" sz="1200" kern="1200" dirty="0">
                <a:solidFill>
                  <a:prstClr val="white">
                    <a:lumMod val="50000"/>
                  </a:prstClr>
                </a:solidFill>
                <a:latin typeface="Arial" panose="020B0604020202020204"/>
                <a:ea typeface="+mn-ea"/>
                <a:cs typeface="+mn-cs"/>
              </a:rPr>
              <a:t>[Y/N]</a:t>
            </a:r>
          </a:p>
        </p:txBody>
      </p:sp>
      <p:sp>
        <p:nvSpPr>
          <p:cNvPr id="20" name="TextBox 19">
            <a:extLst>
              <a:ext uri="{FF2B5EF4-FFF2-40B4-BE49-F238E27FC236}">
                <a16:creationId xmlns:a16="http://schemas.microsoft.com/office/drawing/2014/main" id="{5BA7A210-9C54-16AD-609B-3B2E947579A8}"/>
              </a:ext>
            </a:extLst>
          </p:cNvPr>
          <p:cNvSpPr txBox="1"/>
          <p:nvPr/>
        </p:nvSpPr>
        <p:spPr>
          <a:xfrm>
            <a:off x="6858000" y="294965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1" name="TextBox 20">
            <a:extLst>
              <a:ext uri="{FF2B5EF4-FFF2-40B4-BE49-F238E27FC236}">
                <a16:creationId xmlns:a16="http://schemas.microsoft.com/office/drawing/2014/main" id="{0B95FA49-F54C-A8BC-1024-30E5F16FDCD6}"/>
              </a:ext>
            </a:extLst>
          </p:cNvPr>
          <p:cNvSpPr txBox="1"/>
          <p:nvPr/>
        </p:nvSpPr>
        <p:spPr>
          <a:xfrm>
            <a:off x="8610600" y="294965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2" name="TextBox 21">
            <a:extLst>
              <a:ext uri="{FF2B5EF4-FFF2-40B4-BE49-F238E27FC236}">
                <a16:creationId xmlns:a16="http://schemas.microsoft.com/office/drawing/2014/main" id="{6F4FD94E-373B-D432-85BB-A30F1992B5D5}"/>
              </a:ext>
            </a:extLst>
          </p:cNvPr>
          <p:cNvSpPr txBox="1"/>
          <p:nvPr/>
        </p:nvSpPr>
        <p:spPr>
          <a:xfrm>
            <a:off x="10261960" y="294965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3" name="TextBox 22">
            <a:extLst>
              <a:ext uri="{FF2B5EF4-FFF2-40B4-BE49-F238E27FC236}">
                <a16:creationId xmlns:a16="http://schemas.microsoft.com/office/drawing/2014/main" id="{8B36BF3D-94B5-F691-2E44-B4BF787566D9}"/>
              </a:ext>
            </a:extLst>
          </p:cNvPr>
          <p:cNvSpPr txBox="1"/>
          <p:nvPr/>
        </p:nvSpPr>
        <p:spPr>
          <a:xfrm>
            <a:off x="5181600" y="3354211"/>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4" name="TextBox 23">
            <a:extLst>
              <a:ext uri="{FF2B5EF4-FFF2-40B4-BE49-F238E27FC236}">
                <a16:creationId xmlns:a16="http://schemas.microsoft.com/office/drawing/2014/main" id="{B67DD55C-9FDB-1155-3677-E731A6CBD081}"/>
              </a:ext>
            </a:extLst>
          </p:cNvPr>
          <p:cNvSpPr txBox="1"/>
          <p:nvPr/>
        </p:nvSpPr>
        <p:spPr>
          <a:xfrm>
            <a:off x="6858000" y="3354211"/>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5" name="TextBox 24">
            <a:extLst>
              <a:ext uri="{FF2B5EF4-FFF2-40B4-BE49-F238E27FC236}">
                <a16:creationId xmlns:a16="http://schemas.microsoft.com/office/drawing/2014/main" id="{64E30C72-3472-609A-3F3D-F31CB9692430}"/>
              </a:ext>
            </a:extLst>
          </p:cNvPr>
          <p:cNvSpPr txBox="1"/>
          <p:nvPr/>
        </p:nvSpPr>
        <p:spPr>
          <a:xfrm>
            <a:off x="8610600" y="335421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6" name="TextBox 25">
            <a:extLst>
              <a:ext uri="{FF2B5EF4-FFF2-40B4-BE49-F238E27FC236}">
                <a16:creationId xmlns:a16="http://schemas.microsoft.com/office/drawing/2014/main" id="{886C282C-BB40-4202-5576-AA45F1F72BDA}"/>
              </a:ext>
            </a:extLst>
          </p:cNvPr>
          <p:cNvSpPr txBox="1"/>
          <p:nvPr/>
        </p:nvSpPr>
        <p:spPr>
          <a:xfrm>
            <a:off x="10261960" y="335421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7" name="TextBox 26">
            <a:extLst>
              <a:ext uri="{FF2B5EF4-FFF2-40B4-BE49-F238E27FC236}">
                <a16:creationId xmlns:a16="http://schemas.microsoft.com/office/drawing/2014/main" id="{68568A6D-C42B-DA58-CDF6-1BA3CD5F1E86}"/>
              </a:ext>
            </a:extLst>
          </p:cNvPr>
          <p:cNvSpPr txBox="1"/>
          <p:nvPr/>
        </p:nvSpPr>
        <p:spPr>
          <a:xfrm>
            <a:off x="5181600" y="3698751"/>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8" name="TextBox 27">
            <a:extLst>
              <a:ext uri="{FF2B5EF4-FFF2-40B4-BE49-F238E27FC236}">
                <a16:creationId xmlns:a16="http://schemas.microsoft.com/office/drawing/2014/main" id="{DAAC2BE9-C741-3108-3382-618E93276820}"/>
              </a:ext>
            </a:extLst>
          </p:cNvPr>
          <p:cNvSpPr txBox="1"/>
          <p:nvPr/>
        </p:nvSpPr>
        <p:spPr>
          <a:xfrm>
            <a:off x="6858000" y="3698751"/>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29" name="TextBox 28">
            <a:extLst>
              <a:ext uri="{FF2B5EF4-FFF2-40B4-BE49-F238E27FC236}">
                <a16:creationId xmlns:a16="http://schemas.microsoft.com/office/drawing/2014/main" id="{016FBEA1-CC55-ADB4-9896-14357234398B}"/>
              </a:ext>
            </a:extLst>
          </p:cNvPr>
          <p:cNvSpPr txBox="1"/>
          <p:nvPr/>
        </p:nvSpPr>
        <p:spPr>
          <a:xfrm>
            <a:off x="8610600" y="369875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0" name="TextBox 29">
            <a:extLst>
              <a:ext uri="{FF2B5EF4-FFF2-40B4-BE49-F238E27FC236}">
                <a16:creationId xmlns:a16="http://schemas.microsoft.com/office/drawing/2014/main" id="{FCAE1D16-1B66-06F2-BBD0-C670419143E5}"/>
              </a:ext>
            </a:extLst>
          </p:cNvPr>
          <p:cNvSpPr txBox="1"/>
          <p:nvPr/>
        </p:nvSpPr>
        <p:spPr>
          <a:xfrm>
            <a:off x="10261960" y="3698751"/>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1" name="TextBox 30">
            <a:extLst>
              <a:ext uri="{FF2B5EF4-FFF2-40B4-BE49-F238E27FC236}">
                <a16:creationId xmlns:a16="http://schemas.microsoft.com/office/drawing/2014/main" id="{1274AD48-921E-6D08-00E5-1879BAA99FF3}"/>
              </a:ext>
            </a:extLst>
          </p:cNvPr>
          <p:cNvSpPr txBox="1"/>
          <p:nvPr/>
        </p:nvSpPr>
        <p:spPr>
          <a:xfrm>
            <a:off x="5181600" y="4040966"/>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2" name="TextBox 31">
            <a:extLst>
              <a:ext uri="{FF2B5EF4-FFF2-40B4-BE49-F238E27FC236}">
                <a16:creationId xmlns:a16="http://schemas.microsoft.com/office/drawing/2014/main" id="{530C7415-48F7-B0D3-CDE6-8ACD508B4684}"/>
              </a:ext>
            </a:extLst>
          </p:cNvPr>
          <p:cNvSpPr txBox="1"/>
          <p:nvPr/>
        </p:nvSpPr>
        <p:spPr>
          <a:xfrm>
            <a:off x="6858000" y="4040966"/>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3" name="TextBox 32">
            <a:extLst>
              <a:ext uri="{FF2B5EF4-FFF2-40B4-BE49-F238E27FC236}">
                <a16:creationId xmlns:a16="http://schemas.microsoft.com/office/drawing/2014/main" id="{0C315A56-83B3-06C1-18B7-41F8CA027C66}"/>
              </a:ext>
            </a:extLst>
          </p:cNvPr>
          <p:cNvSpPr txBox="1"/>
          <p:nvPr/>
        </p:nvSpPr>
        <p:spPr>
          <a:xfrm>
            <a:off x="8610600" y="404096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4" name="TextBox 33">
            <a:extLst>
              <a:ext uri="{FF2B5EF4-FFF2-40B4-BE49-F238E27FC236}">
                <a16:creationId xmlns:a16="http://schemas.microsoft.com/office/drawing/2014/main" id="{1FBB0A70-8A8A-8A6C-B85F-F2AB0D9736A0}"/>
              </a:ext>
            </a:extLst>
          </p:cNvPr>
          <p:cNvSpPr txBox="1"/>
          <p:nvPr/>
        </p:nvSpPr>
        <p:spPr>
          <a:xfrm>
            <a:off x="10261960" y="4040966"/>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5" name="TextBox 34">
            <a:extLst>
              <a:ext uri="{FF2B5EF4-FFF2-40B4-BE49-F238E27FC236}">
                <a16:creationId xmlns:a16="http://schemas.microsoft.com/office/drawing/2014/main" id="{E490AF64-A9A5-4391-3815-10E409FA1D7D}"/>
              </a:ext>
            </a:extLst>
          </p:cNvPr>
          <p:cNvSpPr txBox="1"/>
          <p:nvPr/>
        </p:nvSpPr>
        <p:spPr>
          <a:xfrm>
            <a:off x="5181600" y="4372312"/>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6" name="TextBox 35">
            <a:extLst>
              <a:ext uri="{FF2B5EF4-FFF2-40B4-BE49-F238E27FC236}">
                <a16:creationId xmlns:a16="http://schemas.microsoft.com/office/drawing/2014/main" id="{A3777C52-98C1-F6DF-65CA-911708510616}"/>
              </a:ext>
            </a:extLst>
          </p:cNvPr>
          <p:cNvSpPr txBox="1"/>
          <p:nvPr/>
        </p:nvSpPr>
        <p:spPr>
          <a:xfrm>
            <a:off x="6858000" y="4372312"/>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7" name="TextBox 36">
            <a:extLst>
              <a:ext uri="{FF2B5EF4-FFF2-40B4-BE49-F238E27FC236}">
                <a16:creationId xmlns:a16="http://schemas.microsoft.com/office/drawing/2014/main" id="{B0011FD6-8805-293F-FF3D-93D448BF9F2E}"/>
              </a:ext>
            </a:extLst>
          </p:cNvPr>
          <p:cNvSpPr txBox="1"/>
          <p:nvPr/>
        </p:nvSpPr>
        <p:spPr>
          <a:xfrm>
            <a:off x="8610600" y="4372312"/>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8" name="TextBox 37">
            <a:extLst>
              <a:ext uri="{FF2B5EF4-FFF2-40B4-BE49-F238E27FC236}">
                <a16:creationId xmlns:a16="http://schemas.microsoft.com/office/drawing/2014/main" id="{86BBFBC6-933D-D06E-CAC8-C969A369BBCF}"/>
              </a:ext>
            </a:extLst>
          </p:cNvPr>
          <p:cNvSpPr txBox="1"/>
          <p:nvPr/>
        </p:nvSpPr>
        <p:spPr>
          <a:xfrm>
            <a:off x="10261960" y="4372312"/>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39" name="TextBox 38">
            <a:extLst>
              <a:ext uri="{FF2B5EF4-FFF2-40B4-BE49-F238E27FC236}">
                <a16:creationId xmlns:a16="http://schemas.microsoft.com/office/drawing/2014/main" id="{009035AB-CD91-2B47-E9C6-635DBD3A83E1}"/>
              </a:ext>
            </a:extLst>
          </p:cNvPr>
          <p:cNvSpPr txBox="1"/>
          <p:nvPr/>
        </p:nvSpPr>
        <p:spPr>
          <a:xfrm>
            <a:off x="5181600" y="4733513"/>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0" name="TextBox 39">
            <a:extLst>
              <a:ext uri="{FF2B5EF4-FFF2-40B4-BE49-F238E27FC236}">
                <a16:creationId xmlns:a16="http://schemas.microsoft.com/office/drawing/2014/main" id="{F116D0D2-7C82-E5E4-97B7-8FAC16AF3618}"/>
              </a:ext>
            </a:extLst>
          </p:cNvPr>
          <p:cNvSpPr txBox="1"/>
          <p:nvPr/>
        </p:nvSpPr>
        <p:spPr>
          <a:xfrm>
            <a:off x="6858000" y="4733513"/>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1" name="TextBox 40">
            <a:extLst>
              <a:ext uri="{FF2B5EF4-FFF2-40B4-BE49-F238E27FC236}">
                <a16:creationId xmlns:a16="http://schemas.microsoft.com/office/drawing/2014/main" id="{3531252D-656D-F499-EF48-AF40F7D13293}"/>
              </a:ext>
            </a:extLst>
          </p:cNvPr>
          <p:cNvSpPr txBox="1"/>
          <p:nvPr/>
        </p:nvSpPr>
        <p:spPr>
          <a:xfrm>
            <a:off x="8610600" y="4733513"/>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2" name="TextBox 41">
            <a:extLst>
              <a:ext uri="{FF2B5EF4-FFF2-40B4-BE49-F238E27FC236}">
                <a16:creationId xmlns:a16="http://schemas.microsoft.com/office/drawing/2014/main" id="{21D2913B-BA45-5D64-B45B-47A68C2D073A}"/>
              </a:ext>
            </a:extLst>
          </p:cNvPr>
          <p:cNvSpPr txBox="1"/>
          <p:nvPr/>
        </p:nvSpPr>
        <p:spPr>
          <a:xfrm>
            <a:off x="10261960" y="4733513"/>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3" name="TextBox 42">
            <a:extLst>
              <a:ext uri="{FF2B5EF4-FFF2-40B4-BE49-F238E27FC236}">
                <a16:creationId xmlns:a16="http://schemas.microsoft.com/office/drawing/2014/main" id="{1A12D4C8-4794-1C71-97F3-B4F587C177E3}"/>
              </a:ext>
            </a:extLst>
          </p:cNvPr>
          <p:cNvSpPr txBox="1"/>
          <p:nvPr/>
        </p:nvSpPr>
        <p:spPr>
          <a:xfrm>
            <a:off x="5181600" y="507514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4" name="TextBox 43">
            <a:extLst>
              <a:ext uri="{FF2B5EF4-FFF2-40B4-BE49-F238E27FC236}">
                <a16:creationId xmlns:a16="http://schemas.microsoft.com/office/drawing/2014/main" id="{13331676-C974-8A89-8D5C-C72C1BD3E125}"/>
              </a:ext>
            </a:extLst>
          </p:cNvPr>
          <p:cNvSpPr txBox="1"/>
          <p:nvPr/>
        </p:nvSpPr>
        <p:spPr>
          <a:xfrm>
            <a:off x="6858000" y="507514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5" name="TextBox 44">
            <a:extLst>
              <a:ext uri="{FF2B5EF4-FFF2-40B4-BE49-F238E27FC236}">
                <a16:creationId xmlns:a16="http://schemas.microsoft.com/office/drawing/2014/main" id="{71091D11-F485-57FE-AD18-C3DD2F09EBDE}"/>
              </a:ext>
            </a:extLst>
          </p:cNvPr>
          <p:cNvSpPr txBox="1"/>
          <p:nvPr/>
        </p:nvSpPr>
        <p:spPr>
          <a:xfrm>
            <a:off x="8610600" y="507514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6" name="TextBox 45">
            <a:extLst>
              <a:ext uri="{FF2B5EF4-FFF2-40B4-BE49-F238E27FC236}">
                <a16:creationId xmlns:a16="http://schemas.microsoft.com/office/drawing/2014/main" id="{23C6E94F-3FFC-C785-3F45-B70D5176B8A7}"/>
              </a:ext>
            </a:extLst>
          </p:cNvPr>
          <p:cNvSpPr txBox="1"/>
          <p:nvPr/>
        </p:nvSpPr>
        <p:spPr>
          <a:xfrm>
            <a:off x="10261960" y="507514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7" name="TextBox 46">
            <a:extLst>
              <a:ext uri="{FF2B5EF4-FFF2-40B4-BE49-F238E27FC236}">
                <a16:creationId xmlns:a16="http://schemas.microsoft.com/office/drawing/2014/main" id="{8CC31E90-8B87-ED34-FA1D-93D94A59D7C7}"/>
              </a:ext>
            </a:extLst>
          </p:cNvPr>
          <p:cNvSpPr txBox="1"/>
          <p:nvPr/>
        </p:nvSpPr>
        <p:spPr>
          <a:xfrm>
            <a:off x="5181600" y="5392920"/>
            <a:ext cx="16002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8" name="TextBox 47">
            <a:extLst>
              <a:ext uri="{FF2B5EF4-FFF2-40B4-BE49-F238E27FC236}">
                <a16:creationId xmlns:a16="http://schemas.microsoft.com/office/drawing/2014/main" id="{0A5D117E-6313-20D4-ED58-59EB2D7E47EB}"/>
              </a:ext>
            </a:extLst>
          </p:cNvPr>
          <p:cNvSpPr txBox="1"/>
          <p:nvPr/>
        </p:nvSpPr>
        <p:spPr>
          <a:xfrm>
            <a:off x="6858000" y="5392920"/>
            <a:ext cx="1676400"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49" name="TextBox 48">
            <a:extLst>
              <a:ext uri="{FF2B5EF4-FFF2-40B4-BE49-F238E27FC236}">
                <a16:creationId xmlns:a16="http://schemas.microsoft.com/office/drawing/2014/main" id="{79A5137C-A55E-EADD-C945-E5C7167F6B7E}"/>
              </a:ext>
            </a:extLst>
          </p:cNvPr>
          <p:cNvSpPr txBox="1"/>
          <p:nvPr/>
        </p:nvSpPr>
        <p:spPr>
          <a:xfrm>
            <a:off x="8610600" y="539292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
        <p:nvSpPr>
          <p:cNvPr id="50" name="TextBox 49">
            <a:extLst>
              <a:ext uri="{FF2B5EF4-FFF2-40B4-BE49-F238E27FC236}">
                <a16:creationId xmlns:a16="http://schemas.microsoft.com/office/drawing/2014/main" id="{77107D8F-E403-819F-D0CE-EAAF6A70B90A}"/>
              </a:ext>
            </a:extLst>
          </p:cNvPr>
          <p:cNvSpPr txBox="1"/>
          <p:nvPr/>
        </p:nvSpPr>
        <p:spPr>
          <a:xfrm>
            <a:off x="10261960" y="5392920"/>
            <a:ext cx="1460004" cy="276999"/>
          </a:xfrm>
          <a:prstGeom prst="rect">
            <a:avLst/>
          </a:prstGeom>
          <a:noFill/>
        </p:spPr>
        <p:txBody>
          <a:bodyPr wrap="square" rtlCol="0">
            <a:spAutoFit/>
          </a:bodyPr>
          <a:lstStyle/>
          <a:p>
            <a:pPr algn="ctr" rtl="0"/>
            <a:r>
              <a:rPr lang="en-GB" sz="1200" kern="1200">
                <a:solidFill>
                  <a:prstClr val="white">
                    <a:lumMod val="50000"/>
                  </a:prstClr>
                </a:solidFill>
                <a:latin typeface="Arial" panose="020B0604020202020204"/>
                <a:ea typeface="+mn-ea"/>
                <a:cs typeface="+mn-cs"/>
              </a:rPr>
              <a:t>[Y/N]</a:t>
            </a:r>
          </a:p>
        </p:txBody>
      </p:sp>
    </p:spTree>
    <p:extLst>
      <p:ext uri="{BB962C8B-B14F-4D97-AF65-F5344CB8AC3E}">
        <p14:creationId xmlns:p14="http://schemas.microsoft.com/office/powerpoint/2010/main" val="129459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47BCD06-6DAC-7BD2-13CC-E8443C4FDDFF}"/>
              </a:ext>
            </a:extLst>
          </p:cNvPr>
          <p:cNvSpPr>
            <a:spLocks noGrp="1"/>
          </p:cNvSpPr>
          <p:nvPr>
            <p:ph type="title"/>
          </p:nvPr>
        </p:nvSpPr>
        <p:spPr>
          <a:xfrm>
            <a:off x="527570" y="2325347"/>
            <a:ext cx="9349993" cy="559323"/>
          </a:xfrm>
        </p:spPr>
        <p:txBody>
          <a:bodyPr/>
          <a:lstStyle/>
          <a:p>
            <a:r>
              <a:rPr lang="en-GB" sz="4000" dirty="0"/>
              <a:t>Skills assessment complete!</a:t>
            </a:r>
          </a:p>
        </p:txBody>
      </p:sp>
    </p:spTree>
    <p:extLst>
      <p:ext uri="{BB962C8B-B14F-4D97-AF65-F5344CB8AC3E}">
        <p14:creationId xmlns:p14="http://schemas.microsoft.com/office/powerpoint/2010/main" val="2855559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6" name="Table 5">
            <a:extLst>
              <a:ext uri="{FF2B5EF4-FFF2-40B4-BE49-F238E27FC236}">
                <a16:creationId xmlns:a16="http://schemas.microsoft.com/office/drawing/2014/main" id="{997DDAAC-2760-D973-FD37-EAE96123B1AF}"/>
              </a:ext>
            </a:extLst>
          </p:cNvPr>
          <p:cNvGraphicFramePr>
            <a:graphicFrameLocks noGrp="1"/>
          </p:cNvGraphicFramePr>
          <p:nvPr>
            <p:extLst>
              <p:ext uri="{D42A27DB-BD31-4B8C-83A1-F6EECF244321}">
                <p14:modId xmlns:p14="http://schemas.microsoft.com/office/powerpoint/2010/main" val="2297754691"/>
              </p:ext>
            </p:extLst>
          </p:nvPr>
        </p:nvGraphicFramePr>
        <p:xfrm>
          <a:off x="571500" y="1743009"/>
          <a:ext cx="10775373" cy="3088764"/>
        </p:xfrm>
        <a:graphic>
          <a:graphicData uri="http://schemas.openxmlformats.org/drawingml/2006/table">
            <a:tbl>
              <a:tblPr firstRow="1" bandRow="1">
                <a:tableStyleId>{5C22544A-7EE6-4342-B048-85BDC9FD1C3A}</a:tableStyleId>
              </a:tblPr>
              <a:tblGrid>
                <a:gridCol w="1770508">
                  <a:extLst>
                    <a:ext uri="{9D8B030D-6E8A-4147-A177-3AD203B41FA5}">
                      <a16:colId xmlns:a16="http://schemas.microsoft.com/office/drawing/2014/main" val="3492790388"/>
                    </a:ext>
                  </a:extLst>
                </a:gridCol>
                <a:gridCol w="7631843">
                  <a:extLst>
                    <a:ext uri="{9D8B030D-6E8A-4147-A177-3AD203B41FA5}">
                      <a16:colId xmlns:a16="http://schemas.microsoft.com/office/drawing/2014/main" val="759504101"/>
                    </a:ext>
                  </a:extLst>
                </a:gridCol>
                <a:gridCol w="1373022">
                  <a:extLst>
                    <a:ext uri="{9D8B030D-6E8A-4147-A177-3AD203B41FA5}">
                      <a16:colId xmlns:a16="http://schemas.microsoft.com/office/drawing/2014/main" val="2694746899"/>
                    </a:ext>
                  </a:extLst>
                </a:gridCol>
              </a:tblGrid>
              <a:tr h="514794">
                <a:tc>
                  <a:txBody>
                    <a:bodyPr/>
                    <a:lstStyle/>
                    <a:p>
                      <a:pPr marL="0" algn="l" defTabSz="914492" rtl="0" eaLnBrk="1" latinLnBrk="0" hangingPunct="1"/>
                      <a:r>
                        <a:rPr lang="en-GB" sz="1600" b="1" kern="1200" dirty="0">
                          <a:solidFill>
                            <a:schemeClr val="bg1"/>
                          </a:solidFill>
                          <a:latin typeface="Arial" panose="020B0604020202020204" pitchFamily="34" charset="0"/>
                          <a:ea typeface="+mn-ea"/>
                          <a:cs typeface="Arial" panose="020B0604020202020204" pitchFamily="34" charset="0"/>
                        </a:rPr>
                        <a:t>Section </a:t>
                      </a: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Contents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tc>
                  <a:txBody>
                    <a:bodyPr/>
                    <a:lstStyle/>
                    <a:p>
                      <a:pPr marL="0" algn="l" defTabSz="914492" rtl="0" eaLnBrk="1" latinLnBrk="0" hangingPunct="1"/>
                      <a:r>
                        <a:rPr lang="en-GB" sz="1600" b="1" kern="1200" dirty="0">
                          <a:solidFill>
                            <a:schemeClr val="bg1"/>
                          </a:solidFill>
                          <a:latin typeface="Arial" panose="020B0604020202020204" pitchFamily="34" charset="0"/>
                          <a:cs typeface="Arial" panose="020B0604020202020204" pitchFamily="34" charset="0"/>
                        </a:rPr>
                        <a:t>Page(s)</a:t>
                      </a:r>
                      <a:endParaRPr lang="en-GB" sz="1600" b="1" kern="1200" dirty="0">
                        <a:solidFill>
                          <a:schemeClr val="bg1"/>
                        </a:solidFill>
                        <a:latin typeface="Arial" panose="020B0604020202020204" pitchFamily="34" charset="0"/>
                        <a:ea typeface="+mn-ea"/>
                        <a:cs typeface="Arial" panose="020B0604020202020204" pitchFamily="34" charset="0"/>
                      </a:endParaRPr>
                    </a:p>
                  </a:txBody>
                  <a:tcPr marL="91416" marR="91416" marT="45708" marB="45708">
                    <a:solidFill>
                      <a:srgbClr val="0068B3"/>
                    </a:solidFill>
                  </a:tcPr>
                </a:tc>
                <a:extLst>
                  <a:ext uri="{0D108BD9-81ED-4DB2-BD59-A6C34878D82A}">
                    <a16:rowId xmlns:a16="http://schemas.microsoft.com/office/drawing/2014/main" val="3664977474"/>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1</a:t>
                      </a: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How to use the skills 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3 - 5</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extLst>
                  <a:ext uri="{0D108BD9-81ED-4DB2-BD59-A6C34878D82A}">
                    <a16:rowId xmlns:a16="http://schemas.microsoft.com/office/drawing/2014/main" val="3578488571"/>
                  </a:ext>
                </a:extLst>
              </a:tr>
              <a:tr h="514794">
                <a:tc rowSpan="3">
                  <a:txBody>
                    <a:bodyPr/>
                    <a:lstStyle/>
                    <a:p>
                      <a:pPr marL="0" algn="l" defTabSz="914492" rtl="0" eaLnBrk="1" latinLnBrk="0" hangingPunct="1"/>
                      <a:r>
                        <a:rPr lang="en-GB" sz="1600" b="1" kern="1200" dirty="0">
                          <a:solidFill>
                            <a:schemeClr val="tx1"/>
                          </a:solidFill>
                          <a:latin typeface="Arial" panose="020B0604020202020204" pitchFamily="34" charset="0"/>
                          <a:cs typeface="Arial" panose="020B0604020202020204" pitchFamily="34" charset="0"/>
                        </a:rPr>
                        <a:t>Section 2</a:t>
                      </a:r>
                    </a:p>
                  </a:txBody>
                  <a:tcPr marL="91416" marR="91416" marT="45708" marB="45708">
                    <a:solidFill>
                      <a:srgbClr val="CACACA">
                        <a:alpha val="30000"/>
                      </a:srgbClr>
                    </a:solidFill>
                  </a:tcPr>
                </a:tc>
                <a:tc>
                  <a:txBody>
                    <a:bodyPr/>
                    <a:lstStyle/>
                    <a:p>
                      <a:pPr marL="0" algn="l" rtl="0" eaLnBrk="1" latinLnBrk="0" hangingPunct="1"/>
                      <a:r>
                        <a:rPr lang="en-GB" sz="1600" b="1" kern="1200" dirty="0">
                          <a:solidFill>
                            <a:schemeClr val="tx1"/>
                          </a:solidFill>
                          <a:latin typeface="Arial" panose="020B0604020202020204" pitchFamily="34" charset="0"/>
                          <a:cs typeface="Arial" panose="020B0604020202020204" pitchFamily="34" charset="0"/>
                        </a:rPr>
                        <a:t>Introduction to Supervisor or Leader role</a:t>
                      </a:r>
                    </a:p>
                  </a:txBody>
                  <a:tcPr marL="91416" marR="91416" marT="45708" marB="45708">
                    <a:solidFill>
                      <a:srgbClr val="CACACA">
                        <a:alpha val="30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6</a:t>
                      </a:r>
                    </a:p>
                  </a:txBody>
                  <a:tcPr marL="91416" marR="91416" marT="45708" marB="45708">
                    <a:solidFill>
                      <a:srgbClr val="CACACA">
                        <a:alpha val="30000"/>
                      </a:srgbClr>
                    </a:solidFill>
                  </a:tcPr>
                </a:tc>
                <a:extLst>
                  <a:ext uri="{0D108BD9-81ED-4DB2-BD59-A6C34878D82A}">
                    <a16:rowId xmlns:a16="http://schemas.microsoft.com/office/drawing/2014/main" val="2367926447"/>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Poonam’s story – Supervisor or Leader</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7</a:t>
                      </a:r>
                    </a:p>
                  </a:txBody>
                  <a:tcPr marL="91416" marR="91416" marT="45708" marB="45708">
                    <a:solidFill>
                      <a:srgbClr val="CACACA">
                        <a:alpha val="30000"/>
                      </a:srgbClr>
                    </a:solidFill>
                  </a:tcPr>
                </a:tc>
                <a:extLst>
                  <a:ext uri="{0D108BD9-81ED-4DB2-BD59-A6C34878D82A}">
                    <a16:rowId xmlns:a16="http://schemas.microsoft.com/office/drawing/2014/main" val="1287869800"/>
                  </a:ext>
                </a:extLst>
              </a:tr>
              <a:tr h="514794">
                <a:tc vMerge="1">
                  <a:txBody>
                    <a:bodyPr/>
                    <a:lstStyle/>
                    <a:p>
                      <a:endParaRPr lang="en-GB" sz="1800">
                        <a:solidFill>
                          <a:schemeClr val="tx1"/>
                        </a:solidFill>
                      </a:endParaRPr>
                    </a:p>
                  </a:txBody>
                  <a:tcPr marL="91416" marR="91416" marT="45708" marB="45708"/>
                </a:tc>
                <a:tc>
                  <a:txBody>
                    <a:bodyPr/>
                    <a:lstStyle/>
                    <a:p>
                      <a:r>
                        <a:rPr lang="en-GB" sz="1600" dirty="0">
                          <a:solidFill>
                            <a:schemeClr val="tx1"/>
                          </a:solidFill>
                          <a:latin typeface="Arial" panose="020B0604020202020204" pitchFamily="34" charset="0"/>
                          <a:cs typeface="Arial" panose="020B0604020202020204" pitchFamily="34" charset="0"/>
                        </a:rPr>
                        <a:t>Care Pathway Supervisor or Leader framework</a:t>
                      </a:r>
                    </a:p>
                  </a:txBody>
                  <a:tcPr marL="91416" marR="91416" marT="45708" marB="45708">
                    <a:solidFill>
                      <a:srgbClr val="CACACA">
                        <a:alpha val="30000"/>
                      </a:srgbClr>
                    </a:solidFill>
                  </a:tcPr>
                </a:tc>
                <a:tc>
                  <a:txBody>
                    <a:bodyPr/>
                    <a:lstStyle/>
                    <a:p>
                      <a:r>
                        <a:rPr lang="en-GB" sz="1600" dirty="0">
                          <a:solidFill>
                            <a:schemeClr val="tx1"/>
                          </a:solidFill>
                          <a:latin typeface="Arial" panose="020B0604020202020204" pitchFamily="34" charset="0"/>
                          <a:cs typeface="Arial" panose="020B0604020202020204" pitchFamily="34" charset="0"/>
                        </a:rPr>
                        <a:t>8</a:t>
                      </a:r>
                    </a:p>
                  </a:txBody>
                  <a:tcPr marL="91416" marR="91416" marT="45708" marB="45708">
                    <a:solidFill>
                      <a:srgbClr val="CACACA">
                        <a:alpha val="30000"/>
                      </a:srgbClr>
                    </a:solidFill>
                  </a:tcPr>
                </a:tc>
                <a:extLst>
                  <a:ext uri="{0D108BD9-81ED-4DB2-BD59-A6C34878D82A}">
                    <a16:rowId xmlns:a16="http://schemas.microsoft.com/office/drawing/2014/main" val="2734939950"/>
                  </a:ext>
                </a:extLst>
              </a:tr>
              <a:tr h="514794">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Section 3:</a:t>
                      </a:r>
                    </a:p>
                  </a:txBody>
                  <a:tcPr marL="91416" marR="91416" marT="45708" marB="45708">
                    <a:solidFill>
                      <a:srgbClr val="0068B3">
                        <a:alpha val="15000"/>
                      </a:srgbClr>
                    </a:solidFill>
                  </a:tcPr>
                </a:tc>
                <a:tc>
                  <a:txBody>
                    <a:bodyPr/>
                    <a:lstStyle/>
                    <a:p>
                      <a:pPr marL="0" lvl="0" algn="l">
                        <a:buNone/>
                      </a:pPr>
                      <a:r>
                        <a:rPr lang="en-GB" sz="1600" b="1" i="0" u="none" strike="noStrike" kern="1200" baseline="0" noProof="0" dirty="0">
                          <a:solidFill>
                            <a:srgbClr val="000000"/>
                          </a:solidFill>
                          <a:latin typeface="Arial" panose="020B0604020202020204" pitchFamily="34" charset="0"/>
                          <a:cs typeface="Arial" panose="020B0604020202020204" pitchFamily="34" charset="0"/>
                        </a:rPr>
                        <a:t>Supervisor or Leader role </a:t>
                      </a:r>
                      <a:r>
                        <a:rPr lang="en-GB" sz="1600" b="1" kern="1200" dirty="0">
                          <a:solidFill>
                            <a:schemeClr val="tx1"/>
                          </a:solidFill>
                          <a:latin typeface="Arial" panose="020B0604020202020204" pitchFamily="34" charset="0"/>
                          <a:cs typeface="Arial" panose="020B0604020202020204" pitchFamily="34" charset="0"/>
                        </a:rPr>
                        <a:t>self-assessment</a:t>
                      </a:r>
                      <a:endParaRPr lang="en-GB" sz="1600" b="1" kern="1200" dirty="0">
                        <a:solidFill>
                          <a:schemeClr val="tx1"/>
                        </a:solidFill>
                        <a:latin typeface="Arial" panose="020B0604020202020204" pitchFamily="34" charset="0"/>
                        <a:ea typeface="+mn-ea"/>
                        <a:cs typeface="Arial" panose="020B0604020202020204" pitchFamily="34" charset="0"/>
                      </a:endParaRPr>
                    </a:p>
                  </a:txBody>
                  <a:tcPr marL="91416" marR="91416" marT="45708" marB="45708">
                    <a:solidFill>
                      <a:srgbClr val="0068B3">
                        <a:alpha val="15000"/>
                      </a:srgbClr>
                    </a:solidFill>
                  </a:tcPr>
                </a:tc>
                <a:tc>
                  <a:txBody>
                    <a:bodyPr/>
                    <a:lstStyle/>
                    <a:p>
                      <a:pPr marL="0" algn="l" defTabSz="914492" rtl="0" eaLnBrk="1" latinLnBrk="0" hangingPunct="1"/>
                      <a:r>
                        <a:rPr lang="en-GB" sz="1600" b="1" kern="1200" dirty="0">
                          <a:solidFill>
                            <a:schemeClr val="tx1"/>
                          </a:solidFill>
                          <a:latin typeface="Arial" panose="020B0604020202020204" pitchFamily="34" charset="0"/>
                          <a:ea typeface="+mn-ea"/>
                          <a:cs typeface="Arial" panose="020B0604020202020204" pitchFamily="34" charset="0"/>
                        </a:rPr>
                        <a:t>9 - </a:t>
                      </a:r>
                    </a:p>
                  </a:txBody>
                  <a:tcPr marL="91416" marR="91416" marT="45708" marB="45708">
                    <a:solidFill>
                      <a:srgbClr val="0068B3">
                        <a:alpha val="15000"/>
                      </a:srgbClr>
                    </a:solidFill>
                  </a:tcPr>
                </a:tc>
                <a:extLst>
                  <a:ext uri="{0D108BD9-81ED-4DB2-BD59-A6C34878D82A}">
                    <a16:rowId xmlns:a16="http://schemas.microsoft.com/office/drawing/2014/main" val="1906645229"/>
                  </a:ext>
                </a:extLst>
              </a:tr>
            </a:tbl>
          </a:graphicData>
        </a:graphic>
      </p:graphicFrame>
    </p:spTree>
    <p:extLst>
      <p:ext uri="{BB962C8B-B14F-4D97-AF65-F5344CB8AC3E}">
        <p14:creationId xmlns:p14="http://schemas.microsoft.com/office/powerpoint/2010/main" val="55956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How to use the skills assessment </a:t>
            </a:r>
          </a:p>
        </p:txBody>
      </p:sp>
    </p:spTree>
    <p:extLst>
      <p:ext uri="{BB962C8B-B14F-4D97-AF65-F5344CB8AC3E}">
        <p14:creationId xmlns:p14="http://schemas.microsoft.com/office/powerpoint/2010/main" val="1317661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p:txBody>
          <a:bodyPr/>
          <a:lstStyle/>
          <a:p>
            <a:r>
              <a:rPr lang="en-GB" sz="3200" dirty="0"/>
              <a:t>Working with my manager to </a:t>
            </a:r>
          </a:p>
          <a:p>
            <a:r>
              <a:rPr lang="en-GB" sz="3200" dirty="0"/>
              <a:t>complete the skills assessment</a:t>
            </a:r>
          </a:p>
        </p:txBody>
      </p:sp>
      <p:grpSp>
        <p:nvGrpSpPr>
          <p:cNvPr id="6" name="Group 5">
            <a:extLst>
              <a:ext uri="{FF2B5EF4-FFF2-40B4-BE49-F238E27FC236}">
                <a16:creationId xmlns:a16="http://schemas.microsoft.com/office/drawing/2014/main" id="{CEF1393A-4175-2597-81AC-66D43D8176A8}"/>
              </a:ext>
            </a:extLst>
          </p:cNvPr>
          <p:cNvGrpSpPr/>
          <p:nvPr/>
        </p:nvGrpSpPr>
        <p:grpSpPr>
          <a:xfrm>
            <a:off x="535884" y="2638657"/>
            <a:ext cx="1142133" cy="1402397"/>
            <a:chOff x="951003" y="2964411"/>
            <a:chExt cx="1229741" cy="1558719"/>
          </a:xfrm>
          <a:solidFill>
            <a:srgbClr val="008C95">
              <a:alpha val="15000"/>
            </a:srgbClr>
          </a:solidFill>
        </p:grpSpPr>
        <p:sp>
          <p:nvSpPr>
            <p:cNvPr id="7" name="Rectangle: Rounded Corners 6">
              <a:extLst>
                <a:ext uri="{FF2B5EF4-FFF2-40B4-BE49-F238E27FC236}">
                  <a16:creationId xmlns:a16="http://schemas.microsoft.com/office/drawing/2014/main" id="{729A5609-E073-16CB-4A03-3DC60D413195}"/>
                </a:ext>
              </a:extLst>
            </p:cNvPr>
            <p:cNvSpPr/>
            <p:nvPr/>
          </p:nvSpPr>
          <p:spPr>
            <a:xfrm>
              <a:off x="951003" y="2964411"/>
              <a:ext cx="1229741" cy="155871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Me</a:t>
              </a:r>
            </a:p>
            <a:p>
              <a:pPr algn="ctr" defTabSz="1038995"/>
              <a:r>
                <a:rPr lang="en-GB" sz="1400" b="1">
                  <a:solidFill>
                    <a:schemeClr val="tx1"/>
                  </a:solidFill>
                  <a:latin typeface="Arial" panose="020B0604020202020204"/>
                </a:rPr>
                <a:t> </a:t>
              </a:r>
            </a:p>
          </p:txBody>
        </p:sp>
        <p:pic>
          <p:nvPicPr>
            <p:cNvPr id="10" name="Picture 9" descr="A cartoon of a child&#10;&#10;Description automatically generated">
              <a:extLst>
                <a:ext uri="{FF2B5EF4-FFF2-40B4-BE49-F238E27FC236}">
                  <a16:creationId xmlns:a16="http://schemas.microsoft.com/office/drawing/2014/main" id="{92F2D821-D467-3094-8D13-6BF82717C7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2" t="-11177" r="2308" b="14407"/>
            <a:stretch/>
          </p:blipFill>
          <p:spPr>
            <a:xfrm>
              <a:off x="1114266" y="3492288"/>
              <a:ext cx="903211" cy="914521"/>
            </a:xfrm>
            <a:prstGeom prst="ellipse">
              <a:avLst/>
            </a:prstGeom>
            <a:grpFill/>
          </p:spPr>
        </p:pic>
      </p:grpSp>
      <p:grpSp>
        <p:nvGrpSpPr>
          <p:cNvPr id="11" name="Group 10">
            <a:extLst>
              <a:ext uri="{FF2B5EF4-FFF2-40B4-BE49-F238E27FC236}">
                <a16:creationId xmlns:a16="http://schemas.microsoft.com/office/drawing/2014/main" id="{83B6BFEA-CA50-B106-13A8-9278A21BF59A}"/>
              </a:ext>
            </a:extLst>
          </p:cNvPr>
          <p:cNvGrpSpPr/>
          <p:nvPr/>
        </p:nvGrpSpPr>
        <p:grpSpPr>
          <a:xfrm>
            <a:off x="535883" y="4950535"/>
            <a:ext cx="1142133" cy="1402397"/>
            <a:chOff x="2417199" y="5060181"/>
            <a:chExt cx="1229741" cy="1558720"/>
          </a:xfrm>
          <a:solidFill>
            <a:srgbClr val="0068B3">
              <a:alpha val="15000"/>
            </a:srgbClr>
          </a:solidFill>
        </p:grpSpPr>
        <p:sp>
          <p:nvSpPr>
            <p:cNvPr id="12" name="Rectangle: Rounded Corners 11">
              <a:extLst>
                <a:ext uri="{FF2B5EF4-FFF2-40B4-BE49-F238E27FC236}">
                  <a16:creationId xmlns:a16="http://schemas.microsoft.com/office/drawing/2014/main" id="{1ED93CBE-2908-057A-8667-80D092F815B0}"/>
                </a:ext>
              </a:extLst>
            </p:cNvPr>
            <p:cNvSpPr/>
            <p:nvPr/>
          </p:nvSpPr>
          <p:spPr>
            <a:xfrm>
              <a:off x="2417199" y="5060181"/>
              <a:ext cx="1229741" cy="155872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defPPr>
                <a:defRPr lang="en-GB"/>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038995"/>
              <a:r>
                <a:rPr lang="en-GB" sz="1400" b="1">
                  <a:solidFill>
                    <a:schemeClr val="tx1"/>
                  </a:solidFill>
                  <a:latin typeface="Arial" panose="020B0604020202020204"/>
                </a:rPr>
                <a:t>My manager</a:t>
              </a:r>
            </a:p>
          </p:txBody>
        </p:sp>
        <p:pic>
          <p:nvPicPr>
            <p:cNvPr id="15" name="Picture 14" descr="A person wearing glasses and a grey shirt&#10;&#10;Description automatically generated">
              <a:extLst>
                <a:ext uri="{FF2B5EF4-FFF2-40B4-BE49-F238E27FC236}">
                  <a16:creationId xmlns:a16="http://schemas.microsoft.com/office/drawing/2014/main" id="{E9846F1B-BAD3-5B38-4F0C-B67C01E06F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167" r="6894" b="13661"/>
            <a:stretch/>
          </p:blipFill>
          <p:spPr>
            <a:xfrm>
              <a:off x="2632590" y="5735767"/>
              <a:ext cx="798959" cy="778085"/>
            </a:xfrm>
            <a:prstGeom prst="ellipse">
              <a:avLst/>
            </a:prstGeom>
            <a:grpFill/>
          </p:spPr>
        </p:pic>
      </p:grpSp>
      <p:sp>
        <p:nvSpPr>
          <p:cNvPr id="16" name="TextBox 161">
            <a:extLst>
              <a:ext uri="{FF2B5EF4-FFF2-40B4-BE49-F238E27FC236}">
                <a16:creationId xmlns:a16="http://schemas.microsoft.com/office/drawing/2014/main" id="{4D2B7A5C-2D06-4C64-BC15-4B37EA7FFD4D}"/>
              </a:ext>
            </a:extLst>
          </p:cNvPr>
          <p:cNvSpPr txBox="1"/>
          <p:nvPr/>
        </p:nvSpPr>
        <p:spPr>
          <a:xfrm>
            <a:off x="1829649" y="2601524"/>
            <a:ext cx="10050516" cy="216982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7965" indent="-227965" defTabSz="1038995">
              <a:buAutoNum type="arabicPeriod"/>
              <a:defRPr/>
            </a:pPr>
            <a:r>
              <a:rPr lang="en-GB" sz="1150" b="1" dirty="0">
                <a:solidFill>
                  <a:prstClr val="black"/>
                </a:solidFill>
                <a:latin typeface="Arial" panose="020B0604020202020204"/>
              </a:rPr>
              <a:t>Make sure you identify with the day-to-day work described in this role category, by reading the persona or having a chat with your manager and/or human resources (HR) team. </a:t>
            </a:r>
            <a:r>
              <a:rPr lang="en-GB" sz="1150" dirty="0">
                <a:solidFill>
                  <a:prstClr val="black"/>
                </a:solidFill>
                <a:latin typeface="Arial" panose="020B0604020202020204"/>
              </a:rPr>
              <a:t>If you do not think this role category is right for you, read other role category personas and choose the appropriate skills self-assessment. If you want to develop into the next role and eventually be promoted, read the role category one up from your own (For example, if you’re a support worker but want to be a team leader, have a look at role supervisor or leader, and plan how you’ll gain the skills it describes).</a:t>
            </a:r>
            <a:endParaRPr lang="en-US" sz="1150" dirty="0">
              <a:solidFill>
                <a:prstClr val="black"/>
              </a:solidFill>
            </a:endParaRPr>
          </a:p>
          <a:p>
            <a:pPr marL="228600" indent="-228600" defTabSz="1038995">
              <a:spcBef>
                <a:spcPts val="600"/>
              </a:spcBef>
              <a:buFont typeface="+mj-lt"/>
              <a:buAutoNum type="arabicPeriod"/>
            </a:pPr>
            <a:r>
              <a:rPr lang="en-GB" sz="1150" dirty="0">
                <a:solidFill>
                  <a:prstClr val="black"/>
                </a:solidFill>
                <a:latin typeface="Arial" panose="020B0604020202020204"/>
              </a:rPr>
              <a:t>Get a feel of the self-assessment exercise in this document from </a:t>
            </a:r>
            <a:r>
              <a:rPr lang="en-GB" sz="1150" b="1" dirty="0">
                <a:solidFill>
                  <a:prstClr val="black"/>
                </a:solidFill>
                <a:latin typeface="Arial" panose="020B0604020202020204"/>
              </a:rPr>
              <a:t>page 10.</a:t>
            </a:r>
            <a:endParaRPr lang="en-GB" sz="1150" b="1"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Agree with your manager how and when to do the exercise, ideally as a joint exercise. If they’re unavailable, complete this and hand back to your manager for them to review when you’ve completed your own assessment. </a:t>
            </a:r>
            <a:endParaRPr lang="en-GB" sz="1150" dirty="0">
              <a:solidFill>
                <a:prstClr val="black"/>
              </a:solidFill>
              <a:latin typeface="Arial" panose="020B0604020202020204"/>
              <a:cs typeface="Arial"/>
            </a:endParaRPr>
          </a:p>
          <a:p>
            <a:pPr marL="228600" indent="-228600" defTabSz="1038995">
              <a:spcBef>
                <a:spcPts val="600"/>
              </a:spcBef>
              <a:buFont typeface="+mj-lt"/>
              <a:buAutoNum type="arabicPeriod"/>
            </a:pPr>
            <a:r>
              <a:rPr lang="en-GB" sz="1150" dirty="0">
                <a:solidFill>
                  <a:prstClr val="black"/>
                </a:solidFill>
                <a:latin typeface="Arial" panose="020B0604020202020204"/>
              </a:rPr>
              <a:t>As you complete the assessment think of examples where you demonstrate aspects of the Pathway and what you’d like to develop further. This reflection will also help when having a career conversation with your manager, and to create your career development plan.</a:t>
            </a:r>
            <a:endParaRPr lang="en-GB" sz="1150" dirty="0">
              <a:solidFill>
                <a:prstClr val="black"/>
              </a:solidFill>
              <a:latin typeface="Arial" panose="020B0604020202020204"/>
              <a:cs typeface="Arial"/>
            </a:endParaRPr>
          </a:p>
        </p:txBody>
      </p:sp>
      <p:sp>
        <p:nvSpPr>
          <p:cNvPr id="17" name="TextBox 161">
            <a:extLst>
              <a:ext uri="{FF2B5EF4-FFF2-40B4-BE49-F238E27FC236}">
                <a16:creationId xmlns:a16="http://schemas.microsoft.com/office/drawing/2014/main" id="{98EBF35E-C374-96CA-B960-AA1B0ED00F29}"/>
              </a:ext>
            </a:extLst>
          </p:cNvPr>
          <p:cNvSpPr txBox="1"/>
          <p:nvPr/>
        </p:nvSpPr>
        <p:spPr>
          <a:xfrm>
            <a:off x="1829649" y="4904342"/>
            <a:ext cx="10050516" cy="1308050"/>
          </a:xfrm>
          <a:prstGeom prst="rect">
            <a:avLst/>
          </a:prstGeom>
          <a:noFill/>
        </p:spPr>
        <p:txBody>
          <a:bodyPr wrap="square" rtlCol="0">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defTabSz="1038995">
              <a:spcBef>
                <a:spcPts val="600"/>
              </a:spcBef>
              <a:buFont typeface="+mj-lt"/>
              <a:buAutoNum type="arabicPeriod"/>
            </a:pPr>
            <a:r>
              <a:rPr lang="en-GB" sz="1150" dirty="0">
                <a:solidFill>
                  <a:prstClr val="black"/>
                </a:solidFill>
                <a:latin typeface="Arial" panose="020B0604020202020204"/>
              </a:rPr>
              <a:t>As with steps 1 and 2 above, read the Pathway’s role category description and self-assessment exercise for your line report, in this document. </a:t>
            </a:r>
          </a:p>
          <a:p>
            <a:pPr marL="228600" indent="-228600" defTabSz="1038995">
              <a:spcBef>
                <a:spcPts val="600"/>
              </a:spcBef>
              <a:buFont typeface="+mj-lt"/>
              <a:buAutoNum type="arabicPeriod"/>
            </a:pPr>
            <a:r>
              <a:rPr lang="en-GB" sz="1150" dirty="0">
                <a:solidFill>
                  <a:prstClr val="black"/>
                </a:solidFill>
                <a:latin typeface="Arial" panose="020B0604020202020204"/>
              </a:rPr>
              <a:t>Be available to complete the assessment as a joint exercise if you have time. If not, complete this in your own time, and share your reflections on the individual’s strengths and opportunities to develop in-role during a separate career conversation. Use coaching techniques to facilitate them towards their goals. </a:t>
            </a:r>
          </a:p>
          <a:p>
            <a:pPr marL="228600" indent="-228600" defTabSz="1038995">
              <a:spcBef>
                <a:spcPts val="600"/>
              </a:spcBef>
              <a:buFont typeface="+mj-lt"/>
              <a:buAutoNum type="arabicPeriod"/>
            </a:pPr>
            <a:r>
              <a:rPr lang="en-GB" sz="1150" dirty="0">
                <a:solidFill>
                  <a:prstClr val="black"/>
                </a:solidFill>
                <a:latin typeface="Arial" panose="020B0604020202020204"/>
              </a:rPr>
              <a:t>Use this exercise to spot areas your line report is strong at, the areas for development and create a career development plan with your staff member that empowers them.</a:t>
            </a:r>
          </a:p>
        </p:txBody>
      </p:sp>
      <p:sp>
        <p:nvSpPr>
          <p:cNvPr id="18" name="Rectangle: Rounded Corners 17">
            <a:extLst>
              <a:ext uri="{FF2B5EF4-FFF2-40B4-BE49-F238E27FC236}">
                <a16:creationId xmlns:a16="http://schemas.microsoft.com/office/drawing/2014/main" id="{3E1D259F-1026-D021-EE89-862A92158DDA}"/>
              </a:ext>
            </a:extLst>
          </p:cNvPr>
          <p:cNvSpPr/>
          <p:nvPr/>
        </p:nvSpPr>
        <p:spPr>
          <a:xfrm>
            <a:off x="535884" y="4753349"/>
            <a:ext cx="11262880" cy="36000"/>
          </a:xfrm>
          <a:prstGeom prst="round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FBBCA27-0F5A-106B-798F-7F644C1ACE8D}"/>
              </a:ext>
            </a:extLst>
          </p:cNvPr>
          <p:cNvSpPr/>
          <p:nvPr/>
        </p:nvSpPr>
        <p:spPr>
          <a:xfrm>
            <a:off x="6489237" y="6450513"/>
            <a:ext cx="5702763" cy="407487"/>
          </a:xfrm>
          <a:prstGeom prst="rect">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See the next page for instructions on how to complete the skills assessment</a:t>
            </a:r>
          </a:p>
        </p:txBody>
      </p:sp>
      <p:sp>
        <p:nvSpPr>
          <p:cNvPr id="20" name="Rectangle: Rounded Corners 19">
            <a:extLst>
              <a:ext uri="{FF2B5EF4-FFF2-40B4-BE49-F238E27FC236}">
                <a16:creationId xmlns:a16="http://schemas.microsoft.com/office/drawing/2014/main" id="{F469A044-BA97-CCE7-CB5F-C3927E6007D3}"/>
              </a:ext>
            </a:extLst>
          </p:cNvPr>
          <p:cNvSpPr/>
          <p:nvPr/>
        </p:nvSpPr>
        <p:spPr>
          <a:xfrm>
            <a:off x="535884" y="1555095"/>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1038995" rtl="0" eaLnBrk="1" fontAlgn="auto" latinLnBrk="0" hangingPunct="1">
              <a:lnSpc>
                <a:spcPct val="100000"/>
              </a:lnSpc>
              <a:spcBef>
                <a:spcPts val="400"/>
              </a:spcBef>
              <a:spcAft>
                <a:spcPts val="4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The Pathway outlines the core knowledge, skills, values and behaviours for several care roles that we are required to demonstrate. In this document you will find the information for the </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Supervisor or Leader</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role</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Reflect on those areas  where you are already strong and the areas you’d like to develop as part of your continued professional development. </a:t>
            </a:r>
            <a:r>
              <a:rPr kumimoji="0" lang="en-GB" sz="1200" b="1"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Remember this is a reflective exercise and there will likely to be some skills and knowledge that you will develop overtime.</a:t>
            </a:r>
            <a:r>
              <a:rPr kumimoji="0" lang="en-GB" sz="1200" b="0" i="0" u="none" strike="noStrike" kern="1200" cap="none" spc="0" normalizeH="0" baseline="0" noProof="0" dirty="0">
                <a:ln>
                  <a:noFill/>
                </a:ln>
                <a:solidFill>
                  <a:prstClr val="black"/>
                </a:solidFill>
                <a:effectLst/>
                <a:uLnTx/>
                <a:uFillTx/>
                <a:latin typeface="Arial"/>
                <a:ea typeface="Arial" panose="020B0604020202020204" pitchFamily="34" charset="0"/>
                <a:cs typeface="Times New Roman"/>
              </a:rPr>
              <a:t> Use the steps below to guide you through this exercise:</a:t>
            </a:r>
          </a:p>
        </p:txBody>
      </p:sp>
    </p:spTree>
    <p:extLst>
      <p:ext uri="{BB962C8B-B14F-4D97-AF65-F5344CB8AC3E}">
        <p14:creationId xmlns:p14="http://schemas.microsoft.com/office/powerpoint/2010/main" val="2971493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How to use the skills assessment </a:t>
            </a:r>
          </a:p>
          <a:p>
            <a:r>
              <a:rPr lang="en-GB" sz="3200" dirty="0"/>
              <a:t>in this document</a:t>
            </a:r>
          </a:p>
        </p:txBody>
      </p:sp>
      <p:sp>
        <p:nvSpPr>
          <p:cNvPr id="6" name="Rectangle: Rounded Corners 5">
            <a:extLst>
              <a:ext uri="{FF2B5EF4-FFF2-40B4-BE49-F238E27FC236}">
                <a16:creationId xmlns:a16="http://schemas.microsoft.com/office/drawing/2014/main" id="{994F2733-66C8-B231-AE99-0CBB9C8B252F}"/>
              </a:ext>
            </a:extLst>
          </p:cNvPr>
          <p:cNvSpPr/>
          <p:nvPr/>
        </p:nvSpPr>
        <p:spPr>
          <a:xfrm>
            <a:off x="541193" y="1673688"/>
            <a:ext cx="11262880" cy="8310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Reflecting on the areas of your role you feel strongest at, and the areas might need to develop is a great way to think about your learning needs and career goals to set for yourself. The skills assessment is done by rating yourself along the ‘stages of skills development’ we all go through from </a:t>
            </a:r>
            <a:r>
              <a:rPr lang="en-GB" sz="1200" b="1" dirty="0">
                <a:solidFill>
                  <a:prstClr val="black"/>
                </a:solidFill>
                <a:latin typeface="Arial"/>
                <a:ea typeface="Arial" panose="020B0604020202020204" pitchFamily="34" charset="0"/>
                <a:cs typeface="Times New Roman"/>
              </a:rPr>
              <a:t>awareness, working, practitioner </a:t>
            </a:r>
            <a:r>
              <a:rPr lang="en-GB" sz="1200" dirty="0">
                <a:solidFill>
                  <a:prstClr val="black"/>
                </a:solidFill>
                <a:latin typeface="Arial"/>
                <a:ea typeface="Arial" panose="020B0604020202020204" pitchFamily="34" charset="0"/>
                <a:cs typeface="Times New Roman"/>
              </a:rPr>
              <a:t>and</a:t>
            </a:r>
            <a:r>
              <a:rPr lang="en-GB" sz="1200" b="1" dirty="0">
                <a:solidFill>
                  <a:prstClr val="black"/>
                </a:solidFill>
                <a:latin typeface="Arial"/>
                <a:ea typeface="Arial" panose="020B0604020202020204" pitchFamily="34" charset="0"/>
                <a:cs typeface="Times New Roman"/>
              </a:rPr>
              <a:t> expert</a:t>
            </a:r>
            <a:r>
              <a:rPr lang="en-GB" sz="1200" dirty="0">
                <a:solidFill>
                  <a:prstClr val="black"/>
                </a:solidFill>
                <a:latin typeface="Arial"/>
                <a:ea typeface="Arial" panose="020B0604020202020204" pitchFamily="34" charset="0"/>
                <a:cs typeface="Times New Roman"/>
              </a:rPr>
              <a:t>. Think about how you perform in your role, the areas you find easy to do, and are often complimented for, versus the areas you’d like to improve in the coming year.</a:t>
            </a:r>
          </a:p>
        </p:txBody>
      </p:sp>
      <p:sp>
        <p:nvSpPr>
          <p:cNvPr id="7" name="TextBox 6">
            <a:extLst>
              <a:ext uri="{FF2B5EF4-FFF2-40B4-BE49-F238E27FC236}">
                <a16:creationId xmlns:a16="http://schemas.microsoft.com/office/drawing/2014/main" id="{0F53182C-E161-B7ED-A98E-1C4B136E98F9}"/>
              </a:ext>
            </a:extLst>
          </p:cNvPr>
          <p:cNvSpPr txBox="1"/>
          <p:nvPr/>
        </p:nvSpPr>
        <p:spPr>
          <a:xfrm>
            <a:off x="535884" y="2750106"/>
            <a:ext cx="3675350" cy="3600986"/>
          </a:xfrm>
          <a:prstGeom prst="rect">
            <a:avLst/>
          </a:prstGeom>
          <a:solidFill>
            <a:schemeClr val="bg1"/>
          </a:solidFill>
        </p:spPr>
        <p:txBody>
          <a:bodyPr wrap="square">
            <a:spAutoFit/>
          </a:bodyPr>
          <a:lstStyle/>
          <a:p>
            <a:pPr defTabSz="1038995">
              <a:defRPr/>
            </a:pPr>
            <a:r>
              <a:rPr lang="en-GB" sz="1200" dirty="0">
                <a:solidFill>
                  <a:prstClr val="black"/>
                </a:solidFill>
                <a:latin typeface="Arial" panose="020B0604020202020204"/>
              </a:rPr>
              <a:t>In </a:t>
            </a:r>
            <a:r>
              <a:rPr lang="en-GB" sz="1200" dirty="0">
                <a:solidFill>
                  <a:prstClr val="black"/>
                </a:solidFill>
                <a:latin typeface="Arial" panose="020B0604020202020204"/>
                <a:hlinkClick r:id="rId2" action="ppaction://hlinksldjump"/>
              </a:rPr>
              <a:t>section two </a:t>
            </a:r>
            <a:r>
              <a:rPr lang="en-GB" sz="1200" dirty="0">
                <a:solidFill>
                  <a:prstClr val="black"/>
                </a:solidFill>
                <a:latin typeface="Arial" panose="020B0604020202020204"/>
              </a:rPr>
              <a:t>of this document, you will find the Pathway role description, along with the stages of skills development, as a scale. </a:t>
            </a:r>
            <a:r>
              <a:rPr lang="en-GB" sz="1200" b="1" dirty="0">
                <a:solidFill>
                  <a:prstClr val="black"/>
                </a:solidFill>
                <a:latin typeface="Arial" panose="020B0604020202020204"/>
              </a:rPr>
              <a:t>Each stage is explained below: </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N/A: </a:t>
            </a:r>
            <a:r>
              <a:rPr lang="en-GB" sz="1200" dirty="0">
                <a:solidFill>
                  <a:prstClr val="black"/>
                </a:solidFill>
                <a:latin typeface="Arial" panose="020B0604020202020204"/>
              </a:rPr>
              <a:t>I do not yet know about the skill, or it does not apply to my work.</a:t>
            </a:r>
            <a:endParaRPr lang="en-GB" sz="1200" b="1" dirty="0">
              <a:solidFill>
                <a:prstClr val="black"/>
              </a:solidFill>
              <a:latin typeface="Arial" panose="020B0604020202020204"/>
            </a:endParaRP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Awareness: </a:t>
            </a:r>
            <a:r>
              <a:rPr lang="en-GB" sz="1200" dirty="0">
                <a:solidFill>
                  <a:prstClr val="black"/>
                </a:solidFill>
                <a:latin typeface="Arial" panose="020B0604020202020204"/>
              </a:rPr>
              <a:t>I can describe the fundamentals of the skill, and demonstrate basic knowledge of the skills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Working:</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 some support and adopt the most appropriate tools and techniques</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Practitioner:</a:t>
            </a:r>
            <a:r>
              <a:rPr lang="en-GB" sz="1200" dirty="0">
                <a:solidFill>
                  <a:srgbClr val="0068B3"/>
                </a:solidFill>
                <a:latin typeface="Arial" panose="020B0604020202020204"/>
              </a:rPr>
              <a:t> </a:t>
            </a:r>
            <a:r>
              <a:rPr lang="en-GB" sz="1200" dirty="0">
                <a:solidFill>
                  <a:prstClr val="black"/>
                </a:solidFill>
                <a:latin typeface="Arial" panose="020B0604020202020204"/>
              </a:rPr>
              <a:t>I can apply the skill without support, determine the most appropriate tools and techniques, and share knowledge and experience of the skill</a:t>
            </a:r>
          </a:p>
          <a:p>
            <a:pPr marL="358775" indent="-171450" defTabSz="1038995">
              <a:buFont typeface="Wingdings" panose="05000000000000000000" pitchFamily="2" charset="2"/>
              <a:buChar char="§"/>
              <a:defRPr/>
            </a:pPr>
            <a:r>
              <a:rPr lang="en-GB" sz="1200" b="1" dirty="0">
                <a:solidFill>
                  <a:srgbClr val="0068B3"/>
                </a:solidFill>
                <a:latin typeface="Arial" panose="020B0604020202020204"/>
              </a:rPr>
              <a:t>Expert: </a:t>
            </a:r>
            <a:r>
              <a:rPr lang="en-GB" sz="1200" dirty="0">
                <a:solidFill>
                  <a:prstClr val="black"/>
                </a:solidFill>
                <a:latin typeface="Arial" panose="020B0604020202020204"/>
              </a:rPr>
              <a:t>I can teach the skill, and its most advanced tools and techniques</a:t>
            </a:r>
          </a:p>
          <a:p>
            <a:pPr marL="274638" defTabSz="1038995">
              <a:defRPr/>
            </a:pPr>
            <a:endParaRPr lang="en-GB" sz="1200" dirty="0">
              <a:solidFill>
                <a:prstClr val="black"/>
              </a:solidFill>
              <a:latin typeface="Arial" panose="020B0604020202020204"/>
            </a:endParaRPr>
          </a:p>
        </p:txBody>
      </p:sp>
      <p:sp>
        <p:nvSpPr>
          <p:cNvPr id="8" name="Rectangle 7">
            <a:extLst>
              <a:ext uri="{FF2B5EF4-FFF2-40B4-BE49-F238E27FC236}">
                <a16:creationId xmlns:a16="http://schemas.microsoft.com/office/drawing/2014/main" id="{DF209946-84B1-6851-0256-F6ACF345D923}"/>
              </a:ext>
            </a:extLst>
          </p:cNvPr>
          <p:cNvSpPr/>
          <p:nvPr/>
        </p:nvSpPr>
        <p:spPr>
          <a:xfrm>
            <a:off x="4565137" y="5221718"/>
            <a:ext cx="3675350"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Read and reflect </a:t>
            </a:r>
            <a:r>
              <a:rPr lang="en-GB" sz="1200" dirty="0">
                <a:solidFill>
                  <a:schemeClr val="tx1"/>
                </a:solidFill>
                <a:latin typeface="Arial" panose="020B0604020202020204" pitchFamily="34" charset="0"/>
                <a:cs typeface="Arial" panose="020B0604020202020204" pitchFamily="34" charset="0"/>
              </a:rPr>
              <a:t>on the category, detail and examples of the Pathway skills, knowledge and behaviours and training, for you to assess against.</a:t>
            </a:r>
          </a:p>
        </p:txBody>
      </p:sp>
      <p:sp>
        <p:nvSpPr>
          <p:cNvPr id="9" name="Rectangle 8">
            <a:extLst>
              <a:ext uri="{FF2B5EF4-FFF2-40B4-BE49-F238E27FC236}">
                <a16:creationId xmlns:a16="http://schemas.microsoft.com/office/drawing/2014/main" id="{AD7824C0-D989-B16A-641E-7AAEC736F1FE}"/>
              </a:ext>
            </a:extLst>
          </p:cNvPr>
          <p:cNvSpPr/>
          <p:nvPr/>
        </p:nvSpPr>
        <p:spPr>
          <a:xfrm>
            <a:off x="8368209" y="5222900"/>
            <a:ext cx="3435864" cy="740229"/>
          </a:xfrm>
          <a:prstGeom prst="rect">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Arial" panose="020B0604020202020204" pitchFamily="34" charset="0"/>
                <a:cs typeface="Arial" panose="020B0604020202020204" pitchFamily="34" charset="0"/>
              </a:rPr>
              <a:t>Use the skills stage rating </a:t>
            </a:r>
            <a:r>
              <a:rPr lang="en-GB" sz="1200" dirty="0">
                <a:solidFill>
                  <a:schemeClr val="tx1"/>
                </a:solidFill>
                <a:latin typeface="Arial" panose="020B0604020202020204" pitchFamily="34" charset="0"/>
                <a:cs typeface="Arial" panose="020B0604020202020204" pitchFamily="34" charset="0"/>
              </a:rPr>
              <a:t>to plot your self-assessment (teal), and your manager’s assessment (blue) too. Use the Notes section to record reflections, aspirations, actions etc. </a:t>
            </a:r>
          </a:p>
        </p:txBody>
      </p:sp>
      <p:sp>
        <p:nvSpPr>
          <p:cNvPr id="11" name="Arrow: Down 10">
            <a:extLst>
              <a:ext uri="{FF2B5EF4-FFF2-40B4-BE49-F238E27FC236}">
                <a16:creationId xmlns:a16="http://schemas.microsoft.com/office/drawing/2014/main" id="{EB7CE8DC-78F5-52F3-5708-93795F135A73}"/>
              </a:ext>
            </a:extLst>
          </p:cNvPr>
          <p:cNvSpPr/>
          <p:nvPr/>
        </p:nvSpPr>
        <p:spPr>
          <a:xfrm>
            <a:off x="9910502" y="4716309"/>
            <a:ext cx="351277" cy="466244"/>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Google Shape;64;p14">
            <a:extLst>
              <a:ext uri="{FF2B5EF4-FFF2-40B4-BE49-F238E27FC236}">
                <a16:creationId xmlns:a16="http://schemas.microsoft.com/office/drawing/2014/main" id="{0F44F4BD-B71E-BF6D-898C-CA5B5701DB75}"/>
              </a:ext>
            </a:extLst>
          </p:cNvPr>
          <p:cNvSpPr txBox="1">
            <a:spLocks/>
          </p:cNvSpPr>
          <p:nvPr/>
        </p:nvSpPr>
        <p:spPr>
          <a:xfrm>
            <a:off x="4490249" y="2657810"/>
            <a:ext cx="7500475" cy="430166"/>
          </a:xfrm>
          <a:prstGeom prst="rect">
            <a:avLst/>
          </a:prstGeom>
          <a:noFill/>
          <a:ln>
            <a:noFill/>
          </a:ln>
        </p:spPr>
        <p:txBody>
          <a:bodyPr spcFirstLastPara="1" wrap="squar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1400" kern="0" dirty="0">
                <a:solidFill>
                  <a:srgbClr val="008C95"/>
                </a:solidFill>
              </a:rPr>
              <a:t>Completing the assessment – an example of what the assessment pages look like</a:t>
            </a:r>
          </a:p>
        </p:txBody>
      </p:sp>
      <p:pic>
        <p:nvPicPr>
          <p:cNvPr id="13" name="Picture 12">
            <a:extLst>
              <a:ext uri="{FF2B5EF4-FFF2-40B4-BE49-F238E27FC236}">
                <a16:creationId xmlns:a16="http://schemas.microsoft.com/office/drawing/2014/main" id="{77112938-66A2-5A50-00A5-FC8FA613C283}"/>
              </a:ext>
            </a:extLst>
          </p:cNvPr>
          <p:cNvPicPr>
            <a:picLocks noChangeAspect="1"/>
          </p:cNvPicPr>
          <p:nvPr/>
        </p:nvPicPr>
        <p:blipFill rotWithShape="1">
          <a:blip r:embed="rId3"/>
          <a:srcRect t="16858" b="5489"/>
          <a:stretch/>
        </p:blipFill>
        <p:spPr>
          <a:xfrm>
            <a:off x="4527624" y="3151308"/>
            <a:ext cx="7276450" cy="1565001"/>
          </a:xfrm>
          <a:prstGeom prst="rect">
            <a:avLst/>
          </a:prstGeom>
          <a:ln>
            <a:solidFill>
              <a:schemeClr val="tx1">
                <a:lumMod val="85000"/>
                <a:lumOff val="15000"/>
              </a:schemeClr>
            </a:solidFill>
          </a:ln>
        </p:spPr>
      </p:pic>
      <p:sp>
        <p:nvSpPr>
          <p:cNvPr id="15" name="Arrow: Down 14">
            <a:extLst>
              <a:ext uri="{FF2B5EF4-FFF2-40B4-BE49-F238E27FC236}">
                <a16:creationId xmlns:a16="http://schemas.microsoft.com/office/drawing/2014/main" id="{7226FCF8-6017-D5BA-7B52-2671DFE6381E}"/>
              </a:ext>
            </a:extLst>
          </p:cNvPr>
          <p:cNvSpPr/>
          <p:nvPr/>
        </p:nvSpPr>
        <p:spPr>
          <a:xfrm>
            <a:off x="6227173" y="4743033"/>
            <a:ext cx="351277" cy="439520"/>
          </a:xfrm>
          <a:prstGeom prst="downArrow">
            <a:avLst/>
          </a:prstGeom>
          <a:solidFill>
            <a:srgbClr val="CACACA"/>
          </a:solidFill>
          <a:ln>
            <a:solidFill>
              <a:srgbClr val="CACAC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9572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p:txBody>
          <a:bodyPr/>
          <a:lstStyle/>
          <a:p>
            <a:r>
              <a:rPr lang="en-GB" sz="4000" dirty="0">
                <a:solidFill>
                  <a:srgbClr val="008C95"/>
                </a:solidFill>
              </a:rPr>
              <a:t>Section 2:</a:t>
            </a:r>
            <a:br>
              <a:rPr lang="en-GB" sz="4000" dirty="0"/>
            </a:br>
            <a:r>
              <a:rPr lang="en-GB" sz="4000" dirty="0"/>
              <a:t>Introduction to Supervisor </a:t>
            </a:r>
            <a:br>
              <a:rPr lang="en-GB" sz="4000" dirty="0"/>
            </a:br>
            <a:r>
              <a:rPr lang="en-GB" sz="4000" dirty="0"/>
              <a:t>or Leader role</a:t>
            </a:r>
          </a:p>
        </p:txBody>
      </p:sp>
    </p:spTree>
    <p:extLst>
      <p:ext uri="{BB962C8B-B14F-4D97-AF65-F5344CB8AC3E}">
        <p14:creationId xmlns:p14="http://schemas.microsoft.com/office/powerpoint/2010/main" val="281413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07B6E6E-52E8-C95C-4230-191C089E6885}"/>
              </a:ext>
            </a:extLst>
          </p:cNvPr>
          <p:cNvSpPr>
            <a:spLocks noGrp="1"/>
          </p:cNvSpPr>
          <p:nvPr>
            <p:ph type="body" sz="quarter" idx="20"/>
          </p:nvPr>
        </p:nvSpPr>
        <p:spPr/>
        <p:txBody>
          <a:bodyPr/>
          <a:lstStyle/>
          <a:p>
            <a:r>
              <a:rPr lang="en-GB" sz="3200" dirty="0"/>
              <a:t>Poonam’s story – Supervisor </a:t>
            </a:r>
          </a:p>
          <a:p>
            <a:r>
              <a:rPr lang="en-GB" sz="3200" dirty="0"/>
              <a:t>or Leader</a:t>
            </a:r>
          </a:p>
        </p:txBody>
      </p:sp>
      <p:sp>
        <p:nvSpPr>
          <p:cNvPr id="6" name="TextBox 5">
            <a:extLst>
              <a:ext uri="{FF2B5EF4-FFF2-40B4-BE49-F238E27FC236}">
                <a16:creationId xmlns:a16="http://schemas.microsoft.com/office/drawing/2014/main" id="{5D0F0B8D-7688-1DB4-CB5A-D1E460B27E74}"/>
              </a:ext>
            </a:extLst>
          </p:cNvPr>
          <p:cNvSpPr txBox="1"/>
          <p:nvPr/>
        </p:nvSpPr>
        <p:spPr>
          <a:xfrm>
            <a:off x="559039" y="1802652"/>
            <a:ext cx="8673451"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68B3"/>
                </a:solidFill>
                <a:effectLst/>
                <a:uLnTx/>
                <a:uFillTx/>
                <a:latin typeface="Arial" panose="020B0604020202020204"/>
                <a:ea typeface="+mn-ea"/>
                <a:cs typeface="+mn-cs"/>
              </a:rPr>
              <a:t>Poonam has worked in social care since leaving school, and now is a senior care and support worker within a supported living setting with responsibility for both advanced care and leading and managing a team of care and support workers. She completed her Lead Adult Care Worker apprenticeship 2 years ago, which included a Level 3 Diploma in Care.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In her role, she has responsibility for the performance management and leadership of her team, and has to mentor more junior care and support workers and coach her team to provide quality care and support. In her development plan with her manager, she identified the need to develop skills around supervision, coaching and mentoring as well as developing her interest in leadership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She is thinking about her future career opportunities now. She has the experience and knowledge to be able to concentrate on a specialist area of care, developing more in-depth knowledge and skills to support people with a range of support needs, or she could choose to develop her management and leadership skills and aim to become a registered manager. Both options provide opportunities to advance her career and to develop her learning and skills further.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Poonam will use her annual appraisal as an opportunity to discuss these options with her manager and look at where she might develop. Each option will provide her with a challenge in terms of her development, but Poonam enjoys learning and likes the motivation of supporting not only those who use care services but also her colleagues who are developing in their own roles and seeing them gain more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B0C0C"/>
                </a:solidFill>
                <a:effectLst/>
                <a:uLnTx/>
                <a:uFillTx/>
                <a:latin typeface="Arial" panose="020B0604020202020204"/>
                <a:ea typeface="+mn-ea"/>
                <a:cs typeface="+mn-cs"/>
              </a:rPr>
              <a:t>Whichever path Poonam chooses, she will be making a difference to people, supporting them to live their best lives, something that gives her great job satisfaction.</a:t>
            </a:r>
          </a:p>
        </p:txBody>
      </p:sp>
    </p:spTree>
    <p:extLst>
      <p:ext uri="{BB962C8B-B14F-4D97-AF65-F5344CB8AC3E}">
        <p14:creationId xmlns:p14="http://schemas.microsoft.com/office/powerpoint/2010/main" val="2887180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3DD1B12-FA5F-F942-9464-23E194837BE2}"/>
              </a:ext>
            </a:extLst>
          </p:cNvPr>
          <p:cNvGrpSpPr>
            <a:grpSpLocks/>
          </p:cNvGrpSpPr>
          <p:nvPr/>
        </p:nvGrpSpPr>
        <p:grpSpPr>
          <a:xfrm>
            <a:off x="6379149" y="4020466"/>
            <a:ext cx="5003943" cy="2341755"/>
            <a:chOff x="6379149" y="3794330"/>
            <a:chExt cx="5003943" cy="2341755"/>
          </a:xfrm>
        </p:grpSpPr>
        <p:sp>
          <p:nvSpPr>
            <p:cNvPr id="7" name="Rectangle 6">
              <a:extLst>
                <a:ext uri="{FF2B5EF4-FFF2-40B4-BE49-F238E27FC236}">
                  <a16:creationId xmlns:a16="http://schemas.microsoft.com/office/drawing/2014/main" id="{0D67BADE-AE4B-4FA9-4812-1E9D99977FA8}"/>
                </a:ext>
              </a:extLst>
            </p:cNvPr>
            <p:cNvSpPr>
              <a:spLocks/>
            </p:cNvSpPr>
            <p:nvPr/>
          </p:nvSpPr>
          <p:spPr>
            <a:xfrm>
              <a:off x="6379149" y="3799301"/>
              <a:ext cx="4844521" cy="2256433"/>
            </a:xfrm>
            <a:prstGeom prst="rect">
              <a:avLst/>
            </a:prstGeom>
            <a:solidFill>
              <a:srgbClr val="008C95">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8" name="Free-form: Shape 82">
              <a:extLst>
                <a:ext uri="{FF2B5EF4-FFF2-40B4-BE49-F238E27FC236}">
                  <a16:creationId xmlns:a16="http://schemas.microsoft.com/office/drawing/2014/main" id="{7C7A139C-48D3-F482-3A9B-0A08FA4302CD}"/>
                </a:ext>
              </a:extLst>
            </p:cNvPr>
            <p:cNvSpPr>
              <a:spLocks/>
            </p:cNvSpPr>
            <p:nvPr/>
          </p:nvSpPr>
          <p:spPr>
            <a:xfrm>
              <a:off x="6401481" y="3806016"/>
              <a:ext cx="2419220" cy="2330069"/>
            </a:xfrm>
            <a:custGeom>
              <a:avLst/>
              <a:gdLst>
                <a:gd name="connsiteX0" fmla="*/ 1106043 w 1107125"/>
                <a:gd name="connsiteY0" fmla="*/ 133611 h 1106768"/>
                <a:gd name="connsiteX1" fmla="*/ 133968 w 1107125"/>
                <a:gd name="connsiteY1" fmla="*/ 1105687 h 1106768"/>
                <a:gd name="connsiteX2" fmla="*/ 0 w 1107125"/>
                <a:gd name="connsiteY2" fmla="*/ 987794 h 1106768"/>
                <a:gd name="connsiteX3" fmla="*/ 0 w 1107125"/>
                <a:gd name="connsiteY3" fmla="*/ 489432 h 1106768"/>
                <a:gd name="connsiteX4" fmla="*/ 91099 w 1107125"/>
                <a:gd name="connsiteY4" fmla="*/ 374040 h 1106768"/>
                <a:gd name="connsiteX5" fmla="*/ 385829 w 1107125"/>
                <a:gd name="connsiteY5" fmla="*/ 87169 h 1106768"/>
                <a:gd name="connsiteX6" fmla="*/ 500149 w 1107125"/>
                <a:gd name="connsiteY6" fmla="*/ 0 h 1106768"/>
                <a:gd name="connsiteX7" fmla="*/ 988151 w 1107125"/>
                <a:gd name="connsiteY7" fmla="*/ 0 h 1106768"/>
                <a:gd name="connsiteX8" fmla="*/ 1106043 w 1107125"/>
                <a:gd name="connsiteY8" fmla="*/ 133969 h 110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6768">
                  <a:moveTo>
                    <a:pt x="1106043" y="133611"/>
                  </a:moveTo>
                  <a:cubicBezTo>
                    <a:pt x="1037094" y="637690"/>
                    <a:pt x="638047" y="1036738"/>
                    <a:pt x="133968" y="1105687"/>
                  </a:cubicBezTo>
                  <a:cubicBezTo>
                    <a:pt x="63233" y="1115332"/>
                    <a:pt x="0" y="1059244"/>
                    <a:pt x="0" y="987794"/>
                  </a:cubicBezTo>
                  <a:lnTo>
                    <a:pt x="0" y="489432"/>
                  </a:lnTo>
                  <a:cubicBezTo>
                    <a:pt x="0" y="434415"/>
                    <a:pt x="38225" y="388687"/>
                    <a:pt x="91099" y="374040"/>
                  </a:cubicBezTo>
                  <a:cubicBezTo>
                    <a:pt x="231855" y="335457"/>
                    <a:pt x="343673" y="226139"/>
                    <a:pt x="385829" y="87169"/>
                  </a:cubicBezTo>
                  <a:cubicBezTo>
                    <a:pt x="401191" y="36082"/>
                    <a:pt x="446561" y="0"/>
                    <a:pt x="500149" y="0"/>
                  </a:cubicBezTo>
                  <a:lnTo>
                    <a:pt x="988151" y="0"/>
                  </a:lnTo>
                  <a:cubicBezTo>
                    <a:pt x="1059601" y="0"/>
                    <a:pt x="1115689" y="62876"/>
                    <a:pt x="1106043" y="133969"/>
                  </a:cubicBezTo>
                  <a:close/>
                </a:path>
              </a:pathLst>
            </a:custGeom>
            <a:solidFill>
              <a:srgbClr val="008C95"/>
            </a:solidFill>
            <a:ln w="0" cap="flat">
              <a:noFill/>
              <a:prstDash val="solid"/>
              <a:miter/>
            </a:ln>
          </p:spPr>
          <p:txBody>
            <a:bodyPr rtlCol="0" anchor="ctr"/>
            <a:lstStyle/>
            <a:p>
              <a:endParaRPr lang="en-US" dirty="0">
                <a:latin typeface="Arial"/>
                <a:cs typeface="Arial"/>
              </a:endParaRPr>
            </a:p>
          </p:txBody>
        </p:sp>
        <p:sp>
          <p:nvSpPr>
            <p:cNvPr id="9" name="Free-form: Shape 86">
              <a:extLst>
                <a:ext uri="{FF2B5EF4-FFF2-40B4-BE49-F238E27FC236}">
                  <a16:creationId xmlns:a16="http://schemas.microsoft.com/office/drawing/2014/main" id="{60409156-0B49-A1CC-5ABC-37CE38265858}"/>
                </a:ext>
              </a:extLst>
            </p:cNvPr>
            <p:cNvSpPr>
              <a:spLocks/>
            </p:cNvSpPr>
            <p:nvPr/>
          </p:nvSpPr>
          <p:spPr>
            <a:xfrm>
              <a:off x="6560903" y="5583315"/>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03</a:t>
              </a:r>
            </a:p>
          </p:txBody>
        </p:sp>
        <p:sp>
          <p:nvSpPr>
            <p:cNvPr id="10" name="TextBox 32">
              <a:extLst>
                <a:ext uri="{FF2B5EF4-FFF2-40B4-BE49-F238E27FC236}">
                  <a16:creationId xmlns:a16="http://schemas.microsoft.com/office/drawing/2014/main" id="{920D591D-70C1-B85C-5726-9AD2F491445E}"/>
                </a:ext>
              </a:extLst>
            </p:cNvPr>
            <p:cNvSpPr txBox="1">
              <a:spLocks/>
            </p:cNvSpPr>
            <p:nvPr/>
          </p:nvSpPr>
          <p:spPr>
            <a:xfrm>
              <a:off x="7041055"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Delivering excellent care</a:t>
              </a:r>
            </a:p>
          </p:txBody>
        </p:sp>
        <p:pic>
          <p:nvPicPr>
            <p:cNvPr id="11" name="Graphic 10" descr="Care outline">
              <a:extLst>
                <a:ext uri="{FF2B5EF4-FFF2-40B4-BE49-F238E27FC236}">
                  <a16:creationId xmlns:a16="http://schemas.microsoft.com/office/drawing/2014/main" id="{1C0FF22F-2644-1346-DA6F-E504972B3D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02466" y="3845335"/>
              <a:ext cx="540000" cy="540000"/>
            </a:xfrm>
            <a:prstGeom prst="rect">
              <a:avLst/>
            </a:prstGeom>
          </p:spPr>
        </p:pic>
        <p:sp>
          <p:nvSpPr>
            <p:cNvPr id="12" name="TextBox 11">
              <a:extLst>
                <a:ext uri="{FF2B5EF4-FFF2-40B4-BE49-F238E27FC236}">
                  <a16:creationId xmlns:a16="http://schemas.microsoft.com/office/drawing/2014/main" id="{10D25466-344F-F967-2139-9B2935475753}"/>
                </a:ext>
              </a:extLst>
            </p:cNvPr>
            <p:cNvSpPr txBox="1">
              <a:spLocks/>
            </p:cNvSpPr>
            <p:nvPr/>
          </p:nvSpPr>
          <p:spPr>
            <a:xfrm>
              <a:off x="8852949" y="3794330"/>
              <a:ext cx="2530143" cy="276999"/>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Specific areas of specialism</a:t>
              </a:r>
            </a:p>
          </p:txBody>
        </p:sp>
      </p:grpSp>
      <p:grpSp>
        <p:nvGrpSpPr>
          <p:cNvPr id="13" name="Group 12">
            <a:extLst>
              <a:ext uri="{FF2B5EF4-FFF2-40B4-BE49-F238E27FC236}">
                <a16:creationId xmlns:a16="http://schemas.microsoft.com/office/drawing/2014/main" id="{3B19C87A-E5C0-0375-006C-0480BFAF1682}"/>
              </a:ext>
            </a:extLst>
          </p:cNvPr>
          <p:cNvGrpSpPr>
            <a:grpSpLocks/>
          </p:cNvGrpSpPr>
          <p:nvPr/>
        </p:nvGrpSpPr>
        <p:grpSpPr>
          <a:xfrm>
            <a:off x="6379149" y="1598995"/>
            <a:ext cx="4845301" cy="2330823"/>
            <a:chOff x="6379149" y="1382685"/>
            <a:chExt cx="4845301" cy="2330823"/>
          </a:xfrm>
        </p:grpSpPr>
        <p:sp>
          <p:nvSpPr>
            <p:cNvPr id="14" name="Rectangle 13">
              <a:extLst>
                <a:ext uri="{FF2B5EF4-FFF2-40B4-BE49-F238E27FC236}">
                  <a16:creationId xmlns:a16="http://schemas.microsoft.com/office/drawing/2014/main" id="{D123B554-2C78-F0ED-B232-47284490EC11}"/>
                </a:ext>
              </a:extLst>
            </p:cNvPr>
            <p:cNvSpPr>
              <a:spLocks/>
            </p:cNvSpPr>
            <p:nvPr/>
          </p:nvSpPr>
          <p:spPr>
            <a:xfrm>
              <a:off x="6379149" y="1451204"/>
              <a:ext cx="4845301" cy="2258805"/>
            </a:xfrm>
            <a:prstGeom prst="rect">
              <a:avLst/>
            </a:prstGeom>
            <a:solidFill>
              <a:srgbClr val="0068B3">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15" name="Free-form: Shape 81">
              <a:extLst>
                <a:ext uri="{FF2B5EF4-FFF2-40B4-BE49-F238E27FC236}">
                  <a16:creationId xmlns:a16="http://schemas.microsoft.com/office/drawing/2014/main" id="{B7257FC2-4EE1-FEF3-234A-7E286FBAC664}"/>
                </a:ext>
              </a:extLst>
            </p:cNvPr>
            <p:cNvSpPr>
              <a:spLocks/>
            </p:cNvSpPr>
            <p:nvPr/>
          </p:nvSpPr>
          <p:spPr>
            <a:xfrm>
              <a:off x="6402261" y="1382685"/>
              <a:ext cx="2419220" cy="2330823"/>
            </a:xfrm>
            <a:custGeom>
              <a:avLst/>
              <a:gdLst>
                <a:gd name="connsiteX0" fmla="*/ 987794 w 1107125"/>
                <a:gd name="connsiteY0" fmla="*/ 1106769 h 1107126"/>
                <a:gd name="connsiteX1" fmla="*/ 507294 w 1107125"/>
                <a:gd name="connsiteY1" fmla="*/ 1106769 h 1107126"/>
                <a:gd name="connsiteX2" fmla="*/ 391545 w 1107125"/>
                <a:gd name="connsiteY2" fmla="*/ 1012812 h 1107126"/>
                <a:gd name="connsiteX3" fmla="*/ 90027 w 1107125"/>
                <a:gd name="connsiteY3" fmla="*/ 703077 h 1107126"/>
                <a:gd name="connsiteX4" fmla="*/ 0 w 1107125"/>
                <a:gd name="connsiteY4" fmla="*/ 588400 h 1107126"/>
                <a:gd name="connsiteX5" fmla="*/ 0 w 1107125"/>
                <a:gd name="connsiteY5" fmla="*/ 118975 h 1107126"/>
                <a:gd name="connsiteX6" fmla="*/ 133968 w 1107125"/>
                <a:gd name="connsiteY6" fmla="*/ 1082 h 1107126"/>
                <a:gd name="connsiteX7" fmla="*/ 1106043 w 1107125"/>
                <a:gd name="connsiteY7" fmla="*/ 973158 h 1107126"/>
                <a:gd name="connsiteX8" fmla="*/ 988151 w 1107125"/>
                <a:gd name="connsiteY8" fmla="*/ 1107126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987794" y="1106769"/>
                  </a:moveTo>
                  <a:lnTo>
                    <a:pt x="507294" y="1106769"/>
                  </a:lnTo>
                  <a:cubicBezTo>
                    <a:pt x="451206" y="1106769"/>
                    <a:pt x="404763" y="1067114"/>
                    <a:pt x="391545" y="1012812"/>
                  </a:cubicBezTo>
                  <a:cubicBezTo>
                    <a:pt x="355106" y="862411"/>
                    <a:pt x="238643" y="743446"/>
                    <a:pt x="90027" y="703077"/>
                  </a:cubicBezTo>
                  <a:cubicBezTo>
                    <a:pt x="37511" y="688787"/>
                    <a:pt x="0" y="642702"/>
                    <a:pt x="0" y="588400"/>
                  </a:cubicBezTo>
                  <a:lnTo>
                    <a:pt x="0" y="118975"/>
                  </a:lnTo>
                  <a:cubicBezTo>
                    <a:pt x="0" y="47525"/>
                    <a:pt x="62876" y="-8563"/>
                    <a:pt x="133968" y="1082"/>
                  </a:cubicBezTo>
                  <a:cubicBezTo>
                    <a:pt x="638047" y="70031"/>
                    <a:pt x="1037094" y="469079"/>
                    <a:pt x="1106043" y="973158"/>
                  </a:cubicBezTo>
                  <a:cubicBezTo>
                    <a:pt x="1115689" y="1043893"/>
                    <a:pt x="1059601" y="1107126"/>
                    <a:pt x="988151" y="1107126"/>
                  </a:cubicBezTo>
                  <a:close/>
                </a:path>
              </a:pathLst>
            </a:custGeom>
            <a:solidFill>
              <a:srgbClr val="0068B3"/>
            </a:solidFill>
            <a:ln w="0" cap="flat">
              <a:noFill/>
              <a:prstDash val="solid"/>
              <a:miter/>
            </a:ln>
          </p:spPr>
          <p:txBody>
            <a:bodyPr rtlCol="0" anchor="ctr"/>
            <a:lstStyle/>
            <a:p>
              <a:endParaRPr lang="en-US" dirty="0">
                <a:latin typeface="Arial"/>
                <a:cs typeface="Arial"/>
              </a:endParaRPr>
            </a:p>
          </p:txBody>
        </p:sp>
        <p:sp>
          <p:nvSpPr>
            <p:cNvPr id="16" name="Free-form: Shape 85">
              <a:extLst>
                <a:ext uri="{FF2B5EF4-FFF2-40B4-BE49-F238E27FC236}">
                  <a16:creationId xmlns:a16="http://schemas.microsoft.com/office/drawing/2014/main" id="{1D32F870-E345-8CD3-703D-188C55E580C7}"/>
                </a:ext>
              </a:extLst>
            </p:cNvPr>
            <p:cNvSpPr>
              <a:spLocks/>
            </p:cNvSpPr>
            <p:nvPr/>
          </p:nvSpPr>
          <p:spPr>
            <a:xfrm>
              <a:off x="6596642" y="1618118"/>
              <a:ext cx="388758" cy="374553"/>
            </a:xfrm>
            <a:custGeom>
              <a:avLst/>
              <a:gdLst>
                <a:gd name="connsiteX0" fmla="*/ 177910 w 177910"/>
                <a:gd name="connsiteY0" fmla="*/ 88955 h 177910"/>
                <a:gd name="connsiteX1" fmla="*/ 88955 w 177910"/>
                <a:gd name="connsiteY1" fmla="*/ 177910 h 177910"/>
                <a:gd name="connsiteX2" fmla="*/ -1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4" y="177910"/>
                    <a:pt x="88955" y="177910"/>
                  </a:cubicBezTo>
                  <a:cubicBezTo>
                    <a:pt x="39826" y="177910"/>
                    <a:pt x="-1" y="138084"/>
                    <a:pt x="-1" y="88955"/>
                  </a:cubicBezTo>
                  <a:cubicBezTo>
                    <a:pt x="-1" y="39827"/>
                    <a:pt x="39826" y="0"/>
                    <a:pt x="88955" y="0"/>
                  </a:cubicBezTo>
                  <a:cubicBezTo>
                    <a:pt x="138083" y="0"/>
                    <a:pt x="177910" y="39827"/>
                    <a:pt x="177910" y="88955"/>
                  </a:cubicBezTo>
                  <a:close/>
                </a:path>
              </a:pathLst>
            </a:custGeom>
            <a:solidFill>
              <a:srgbClr val="FFFFFF"/>
            </a:solidFill>
            <a:ln w="0" cap="flat">
              <a:noFill/>
              <a:prstDash val="solid"/>
              <a:miter/>
            </a:ln>
          </p:spPr>
          <p:txBody>
            <a:bodyPr wrap="none" rtlCol="0" anchor="ctr"/>
            <a:lstStyle/>
            <a:p>
              <a:pPr algn="ctr"/>
              <a:r>
                <a:rPr lang="en-US" sz="1050" dirty="0">
                  <a:latin typeface="Arial"/>
                  <a:cs typeface="Arial"/>
                </a:rPr>
                <a:t>02</a:t>
              </a:r>
            </a:p>
          </p:txBody>
        </p:sp>
        <p:sp>
          <p:nvSpPr>
            <p:cNvPr id="17" name="TextBox 32">
              <a:extLst>
                <a:ext uri="{FF2B5EF4-FFF2-40B4-BE49-F238E27FC236}">
                  <a16:creationId xmlns:a16="http://schemas.microsoft.com/office/drawing/2014/main" id="{C6D36075-5587-2C46-7DE6-FC0E8C931ECC}"/>
                </a:ext>
              </a:extLst>
            </p:cNvPr>
            <p:cNvSpPr txBox="1">
              <a:spLocks/>
            </p:cNvSpPr>
            <p:nvPr/>
          </p:nvSpPr>
          <p:spPr>
            <a:xfrm>
              <a:off x="6949659" y="2258326"/>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Doing the right thing</a:t>
              </a:r>
            </a:p>
          </p:txBody>
        </p:sp>
        <p:pic>
          <p:nvPicPr>
            <p:cNvPr id="18" name="Graphic 17" descr="Scales of justice outline">
              <a:extLst>
                <a:ext uri="{FF2B5EF4-FFF2-40B4-BE49-F238E27FC236}">
                  <a16:creationId xmlns:a16="http://schemas.microsoft.com/office/drawing/2014/main" id="{EF90B9A5-9761-48D9-0044-978070A269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9263" y="3053251"/>
              <a:ext cx="540000" cy="540000"/>
            </a:xfrm>
            <a:prstGeom prst="rect">
              <a:avLst/>
            </a:prstGeom>
          </p:spPr>
        </p:pic>
        <p:sp>
          <p:nvSpPr>
            <p:cNvPr id="19" name="TextBox 18">
              <a:extLst>
                <a:ext uri="{FF2B5EF4-FFF2-40B4-BE49-F238E27FC236}">
                  <a16:creationId xmlns:a16="http://schemas.microsoft.com/office/drawing/2014/main" id="{9D037729-0E59-8862-CE1F-7C7682CF1D38}"/>
                </a:ext>
              </a:extLst>
            </p:cNvPr>
            <p:cNvSpPr txBox="1">
              <a:spLocks/>
            </p:cNvSpPr>
            <p:nvPr/>
          </p:nvSpPr>
          <p:spPr>
            <a:xfrm>
              <a:off x="8838653" y="1522931"/>
              <a:ext cx="2352770" cy="276999"/>
            </a:xfrm>
            <a:prstGeom prst="rect">
              <a:avLst/>
            </a:prstGeom>
            <a:noFill/>
          </p:spPr>
          <p:txBody>
            <a:bodyPr wrap="square">
              <a:spAutoFit/>
            </a:bodyPr>
            <a:lstStyle/>
            <a:p>
              <a:pPr marL="285750" indent="-285750">
                <a:buFont typeface="Wingdings" panose="05000000000000000000" pitchFamily="2" charset="2"/>
                <a:buChar char="ü"/>
              </a:pPr>
              <a:r>
                <a:rPr lang="en-GB" sz="1200" dirty="0">
                  <a:latin typeface="Arial" panose="020B0604020202020204" pitchFamily="34" charset="0"/>
                  <a:cs typeface="Arial" panose="020B0604020202020204" pitchFamily="34" charset="0"/>
                </a:rPr>
                <a:t>Lead inclusive practice</a:t>
              </a:r>
            </a:p>
          </p:txBody>
        </p:sp>
      </p:grpSp>
      <p:grpSp>
        <p:nvGrpSpPr>
          <p:cNvPr id="20" name="Group 19">
            <a:extLst>
              <a:ext uri="{FF2B5EF4-FFF2-40B4-BE49-F238E27FC236}">
                <a16:creationId xmlns:a16="http://schemas.microsoft.com/office/drawing/2014/main" id="{5AEB13AC-7220-111A-DD2A-4D6845635719}"/>
              </a:ext>
            </a:extLst>
          </p:cNvPr>
          <p:cNvGrpSpPr>
            <a:grpSpLocks/>
          </p:cNvGrpSpPr>
          <p:nvPr/>
        </p:nvGrpSpPr>
        <p:grpSpPr>
          <a:xfrm>
            <a:off x="1163782" y="1588403"/>
            <a:ext cx="5142459" cy="2344354"/>
            <a:chOff x="1163782" y="1381931"/>
            <a:chExt cx="5142459" cy="2344354"/>
          </a:xfrm>
        </p:grpSpPr>
        <p:sp>
          <p:nvSpPr>
            <p:cNvPr id="21" name="Rectangle 20">
              <a:extLst>
                <a:ext uri="{FF2B5EF4-FFF2-40B4-BE49-F238E27FC236}">
                  <a16:creationId xmlns:a16="http://schemas.microsoft.com/office/drawing/2014/main" id="{A46D28E8-6811-3580-5E1B-69664C51611B}"/>
                </a:ext>
              </a:extLst>
            </p:cNvPr>
            <p:cNvSpPr>
              <a:spLocks/>
            </p:cNvSpPr>
            <p:nvPr/>
          </p:nvSpPr>
          <p:spPr>
            <a:xfrm>
              <a:off x="1163782" y="1452155"/>
              <a:ext cx="5118611" cy="2274130"/>
            </a:xfrm>
            <a:prstGeom prst="rect">
              <a:avLst/>
            </a:prstGeom>
            <a:solidFill>
              <a:srgbClr val="FFB81C">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2" name="Free-form: Shape 84">
              <a:extLst>
                <a:ext uri="{FF2B5EF4-FFF2-40B4-BE49-F238E27FC236}">
                  <a16:creationId xmlns:a16="http://schemas.microsoft.com/office/drawing/2014/main" id="{7B4232EE-AEDB-8172-471F-3AC49E210ADF}"/>
                </a:ext>
              </a:extLst>
            </p:cNvPr>
            <p:cNvSpPr>
              <a:spLocks/>
            </p:cNvSpPr>
            <p:nvPr/>
          </p:nvSpPr>
          <p:spPr>
            <a:xfrm>
              <a:off x="3887021" y="1381931"/>
              <a:ext cx="2419220" cy="2330823"/>
            </a:xfrm>
            <a:custGeom>
              <a:avLst/>
              <a:gdLst>
                <a:gd name="connsiteX0" fmla="*/ 1106768 w 1107125"/>
                <a:gd name="connsiteY0" fmla="*/ 119332 h 1107126"/>
                <a:gd name="connsiteX1" fmla="*/ 1106768 w 1107125"/>
                <a:gd name="connsiteY1" fmla="*/ 588758 h 1107126"/>
                <a:gd name="connsiteX2" fmla="*/ 1016741 w 1107125"/>
                <a:gd name="connsiteY2" fmla="*/ 703435 h 1107126"/>
                <a:gd name="connsiteX3" fmla="*/ 715223 w 1107125"/>
                <a:gd name="connsiteY3" fmla="*/ 1013170 h 1107126"/>
                <a:gd name="connsiteX4" fmla="*/ 599475 w 1107125"/>
                <a:gd name="connsiteY4" fmla="*/ 1107126 h 1107126"/>
                <a:gd name="connsiteX5" fmla="*/ 118975 w 1107125"/>
                <a:gd name="connsiteY5" fmla="*/ 1107126 h 1107126"/>
                <a:gd name="connsiteX6" fmla="*/ 1082 w 1107125"/>
                <a:gd name="connsiteY6" fmla="*/ 973158 h 1107126"/>
                <a:gd name="connsiteX7" fmla="*/ 973157 w 1107125"/>
                <a:gd name="connsiteY7" fmla="*/ 1082 h 1107126"/>
                <a:gd name="connsiteX8" fmla="*/ 1107125 w 1107125"/>
                <a:gd name="connsiteY8" fmla="*/ 118975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6768" y="119332"/>
                  </a:moveTo>
                  <a:lnTo>
                    <a:pt x="1106768" y="588758"/>
                  </a:lnTo>
                  <a:cubicBezTo>
                    <a:pt x="1106768" y="643059"/>
                    <a:pt x="1069257" y="689145"/>
                    <a:pt x="1016741" y="703435"/>
                  </a:cubicBezTo>
                  <a:cubicBezTo>
                    <a:pt x="868126" y="743804"/>
                    <a:pt x="751663" y="862768"/>
                    <a:pt x="715223" y="1013170"/>
                  </a:cubicBezTo>
                  <a:cubicBezTo>
                    <a:pt x="702005" y="1067472"/>
                    <a:pt x="655205" y="1107126"/>
                    <a:pt x="599475" y="1107126"/>
                  </a:cubicBezTo>
                  <a:lnTo>
                    <a:pt x="118975" y="1107126"/>
                  </a:lnTo>
                  <a:cubicBezTo>
                    <a:pt x="47525" y="1107126"/>
                    <a:pt x="-8563" y="1044250"/>
                    <a:pt x="1082" y="973158"/>
                  </a:cubicBezTo>
                  <a:cubicBezTo>
                    <a:pt x="70031" y="469079"/>
                    <a:pt x="469079" y="70031"/>
                    <a:pt x="973157" y="1082"/>
                  </a:cubicBezTo>
                  <a:cubicBezTo>
                    <a:pt x="1043892" y="-8563"/>
                    <a:pt x="1107125" y="47525"/>
                    <a:pt x="1107125" y="118975"/>
                  </a:cubicBezTo>
                  <a:close/>
                </a:path>
              </a:pathLst>
            </a:custGeom>
            <a:solidFill>
              <a:srgbClr val="FFB81C"/>
            </a:solidFill>
            <a:ln w="0" cap="flat">
              <a:noFill/>
              <a:prstDash val="solid"/>
              <a:miter/>
            </a:ln>
          </p:spPr>
          <p:txBody>
            <a:bodyPr rtlCol="0" anchor="ctr"/>
            <a:lstStyle/>
            <a:p>
              <a:endParaRPr lang="en-US" dirty="0">
                <a:latin typeface="Arial"/>
                <a:cs typeface="Arial"/>
              </a:endParaRPr>
            </a:p>
          </p:txBody>
        </p:sp>
        <p:sp>
          <p:nvSpPr>
            <p:cNvPr id="23" name="Free-form: Shape 88">
              <a:extLst>
                <a:ext uri="{FF2B5EF4-FFF2-40B4-BE49-F238E27FC236}">
                  <a16:creationId xmlns:a16="http://schemas.microsoft.com/office/drawing/2014/main" id="{ED316A62-5271-EBCB-C564-8A3965D371A4}"/>
                </a:ext>
              </a:extLst>
            </p:cNvPr>
            <p:cNvSpPr>
              <a:spLocks/>
            </p:cNvSpPr>
            <p:nvPr/>
          </p:nvSpPr>
          <p:spPr>
            <a:xfrm>
              <a:off x="5809507" y="1581779"/>
              <a:ext cx="388756" cy="374553"/>
            </a:xfrm>
            <a:custGeom>
              <a:avLst/>
              <a:gdLst>
                <a:gd name="connsiteX0" fmla="*/ 177910 w 177909"/>
                <a:gd name="connsiteY0" fmla="*/ 88955 h 177910"/>
                <a:gd name="connsiteX1" fmla="*/ 88955 w 177909"/>
                <a:gd name="connsiteY1" fmla="*/ 177910 h 177910"/>
                <a:gd name="connsiteX2" fmla="*/ 0 w 177909"/>
                <a:gd name="connsiteY2" fmla="*/ 88955 h 177910"/>
                <a:gd name="connsiteX3" fmla="*/ 88955 w 177909"/>
                <a:gd name="connsiteY3" fmla="*/ 0 h 177910"/>
                <a:gd name="connsiteX4" fmla="*/ 177910 w 177909"/>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09" h="177910">
                  <a:moveTo>
                    <a:pt x="177910" y="88955"/>
                  </a:moveTo>
                  <a:cubicBezTo>
                    <a:pt x="177910" y="137898"/>
                    <a:pt x="138255" y="177910"/>
                    <a:pt x="88955" y="177910"/>
                  </a:cubicBezTo>
                  <a:cubicBezTo>
                    <a:pt x="39655" y="177910"/>
                    <a:pt x="0" y="138256"/>
                    <a:pt x="0" y="88955"/>
                  </a:cubicBezTo>
                  <a:cubicBezTo>
                    <a:pt x="0" y="39655"/>
                    <a:pt x="39655" y="0"/>
                    <a:pt x="88955" y="0"/>
                  </a:cubicBezTo>
                  <a:cubicBezTo>
                    <a:pt x="138255" y="0"/>
                    <a:pt x="177910" y="39655"/>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01</a:t>
              </a:r>
            </a:p>
          </p:txBody>
        </p:sp>
        <p:sp>
          <p:nvSpPr>
            <p:cNvPr id="24" name="TextBox 32">
              <a:extLst>
                <a:ext uri="{FF2B5EF4-FFF2-40B4-BE49-F238E27FC236}">
                  <a16:creationId xmlns:a16="http://schemas.microsoft.com/office/drawing/2014/main" id="{6B5BD576-1562-DE9F-2C43-86D251F18DF3}"/>
                </a:ext>
              </a:extLst>
            </p:cNvPr>
            <p:cNvSpPr txBox="1">
              <a:spLocks/>
            </p:cNvSpPr>
            <p:nvPr/>
          </p:nvSpPr>
          <p:spPr>
            <a:xfrm>
              <a:off x="4518325" y="2109547"/>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Creating a positive working environment</a:t>
              </a:r>
            </a:p>
          </p:txBody>
        </p:sp>
        <p:pic>
          <p:nvPicPr>
            <p:cNvPr id="25" name="Graphic 24" descr="Meeting outline">
              <a:extLst>
                <a:ext uri="{FF2B5EF4-FFF2-40B4-BE49-F238E27FC236}">
                  <a16:creationId xmlns:a16="http://schemas.microsoft.com/office/drawing/2014/main" id="{115F6A5E-A3A0-2BB4-5BD8-DA909002E3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999292" y="3086889"/>
              <a:ext cx="540000" cy="540000"/>
            </a:xfrm>
            <a:prstGeom prst="rect">
              <a:avLst/>
            </a:prstGeom>
          </p:spPr>
        </p:pic>
        <p:sp>
          <p:nvSpPr>
            <p:cNvPr id="26" name="TextBox 25">
              <a:extLst>
                <a:ext uri="{FF2B5EF4-FFF2-40B4-BE49-F238E27FC236}">
                  <a16:creationId xmlns:a16="http://schemas.microsoft.com/office/drawing/2014/main" id="{BDEAD59F-A0B9-AA96-4E70-90610B21DCE0}"/>
                </a:ext>
              </a:extLst>
            </p:cNvPr>
            <p:cNvSpPr txBox="1">
              <a:spLocks/>
            </p:cNvSpPr>
            <p:nvPr/>
          </p:nvSpPr>
          <p:spPr>
            <a:xfrm>
              <a:off x="1326436" y="1458314"/>
              <a:ext cx="3462061" cy="461665"/>
            </a:xfrm>
            <a:prstGeom prst="rect">
              <a:avLst/>
            </a:prstGeom>
            <a:noFill/>
          </p:spPr>
          <p:txBody>
            <a:bodyPr wrap="square" rtlCol="0">
              <a:spAutoFit/>
            </a:bodyPr>
            <a:lstStyle/>
            <a:p>
              <a:pPr marL="285750" indent="-285750">
                <a:buFont typeface="Wingdings" panose="05000000000000000000" pitchFamily="2" charset="2"/>
                <a:buChar char="ü"/>
              </a:pPr>
              <a:r>
                <a:rPr lang="en-GB" sz="1200" dirty="0">
                  <a:latin typeface="Arial"/>
                  <a:cs typeface="Arial"/>
                </a:rPr>
                <a:t>Lead communication</a:t>
              </a:r>
            </a:p>
            <a:p>
              <a:pPr marL="285750" indent="-285750">
                <a:buFont typeface="Wingdings" panose="05000000000000000000" pitchFamily="2" charset="2"/>
                <a:buChar char="ü"/>
              </a:pPr>
              <a:r>
                <a:rPr lang="en-GB" sz="1200" dirty="0">
                  <a:latin typeface="Arial"/>
                  <a:cs typeface="Arial"/>
                </a:rPr>
                <a:t>Lead supervision</a:t>
              </a:r>
            </a:p>
          </p:txBody>
        </p:sp>
      </p:grpSp>
      <p:grpSp>
        <p:nvGrpSpPr>
          <p:cNvPr id="27" name="Group 26">
            <a:extLst>
              <a:ext uri="{FF2B5EF4-FFF2-40B4-BE49-F238E27FC236}">
                <a16:creationId xmlns:a16="http://schemas.microsoft.com/office/drawing/2014/main" id="{F12FAA88-1184-EEB5-6213-B13EDC31F374}"/>
              </a:ext>
            </a:extLst>
          </p:cNvPr>
          <p:cNvGrpSpPr>
            <a:grpSpLocks/>
          </p:cNvGrpSpPr>
          <p:nvPr/>
        </p:nvGrpSpPr>
        <p:grpSpPr>
          <a:xfrm>
            <a:off x="1163782" y="4025437"/>
            <a:ext cx="5141679" cy="2336787"/>
            <a:chOff x="1163782" y="3799301"/>
            <a:chExt cx="5141679" cy="2336787"/>
          </a:xfrm>
        </p:grpSpPr>
        <p:sp>
          <p:nvSpPr>
            <p:cNvPr id="28" name="Rectangle 27">
              <a:extLst>
                <a:ext uri="{FF2B5EF4-FFF2-40B4-BE49-F238E27FC236}">
                  <a16:creationId xmlns:a16="http://schemas.microsoft.com/office/drawing/2014/main" id="{5496A64D-C165-5F45-6BC2-CC2C29F6F61C}"/>
                </a:ext>
              </a:extLst>
            </p:cNvPr>
            <p:cNvSpPr>
              <a:spLocks/>
            </p:cNvSpPr>
            <p:nvPr/>
          </p:nvSpPr>
          <p:spPr>
            <a:xfrm>
              <a:off x="1163782" y="3799301"/>
              <a:ext cx="5118612" cy="2247079"/>
            </a:xfrm>
            <a:prstGeom prst="rect">
              <a:avLst/>
            </a:prstGeom>
            <a:solidFill>
              <a:srgbClr val="A20067">
                <a:alpha val="1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atin typeface="Arial"/>
                <a:cs typeface="Arial"/>
              </a:endParaRPr>
            </a:p>
          </p:txBody>
        </p:sp>
        <p:sp>
          <p:nvSpPr>
            <p:cNvPr id="29" name="Free-form: Shape 83">
              <a:extLst>
                <a:ext uri="{FF2B5EF4-FFF2-40B4-BE49-F238E27FC236}">
                  <a16:creationId xmlns:a16="http://schemas.microsoft.com/office/drawing/2014/main" id="{E02FD69A-F93D-3DC6-C736-3B00483B6F08}"/>
                </a:ext>
              </a:extLst>
            </p:cNvPr>
            <p:cNvSpPr>
              <a:spLocks/>
            </p:cNvSpPr>
            <p:nvPr/>
          </p:nvSpPr>
          <p:spPr>
            <a:xfrm>
              <a:off x="3886241" y="3805265"/>
              <a:ext cx="2419220" cy="2330823"/>
            </a:xfrm>
            <a:custGeom>
              <a:avLst/>
              <a:gdLst>
                <a:gd name="connsiteX0" fmla="*/ 1107125 w 1107125"/>
                <a:gd name="connsiteY0" fmla="*/ 489789 h 1107126"/>
                <a:gd name="connsiteX1" fmla="*/ 1107125 w 1107125"/>
                <a:gd name="connsiteY1" fmla="*/ 988152 h 1107126"/>
                <a:gd name="connsiteX2" fmla="*/ 973157 w 1107125"/>
                <a:gd name="connsiteY2" fmla="*/ 1106044 h 1107126"/>
                <a:gd name="connsiteX3" fmla="*/ 1082 w 1107125"/>
                <a:gd name="connsiteY3" fmla="*/ 133969 h 1107126"/>
                <a:gd name="connsiteX4" fmla="*/ 118975 w 1107125"/>
                <a:gd name="connsiteY4" fmla="*/ 0 h 1107126"/>
                <a:gd name="connsiteX5" fmla="*/ 606977 w 1107125"/>
                <a:gd name="connsiteY5" fmla="*/ 0 h 1107126"/>
                <a:gd name="connsiteX6" fmla="*/ 721297 w 1107125"/>
                <a:gd name="connsiteY6" fmla="*/ 87169 h 1107126"/>
                <a:gd name="connsiteX7" fmla="*/ 1016027 w 1107125"/>
                <a:gd name="connsiteY7" fmla="*/ 374040 h 1107126"/>
                <a:gd name="connsiteX8" fmla="*/ 1107125 w 1107125"/>
                <a:gd name="connsiteY8" fmla="*/ 489432 h 110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125" h="1107126">
                  <a:moveTo>
                    <a:pt x="1107125" y="489789"/>
                  </a:moveTo>
                  <a:lnTo>
                    <a:pt x="1107125" y="988152"/>
                  </a:lnTo>
                  <a:cubicBezTo>
                    <a:pt x="1107125" y="1059602"/>
                    <a:pt x="1044250" y="1115690"/>
                    <a:pt x="973157" y="1106044"/>
                  </a:cubicBezTo>
                  <a:cubicBezTo>
                    <a:pt x="469079" y="1037095"/>
                    <a:pt x="70031" y="638047"/>
                    <a:pt x="1082" y="133969"/>
                  </a:cubicBezTo>
                  <a:cubicBezTo>
                    <a:pt x="-8563" y="63233"/>
                    <a:pt x="47525" y="0"/>
                    <a:pt x="118975" y="0"/>
                  </a:cubicBezTo>
                  <a:lnTo>
                    <a:pt x="606977" y="0"/>
                  </a:lnTo>
                  <a:cubicBezTo>
                    <a:pt x="660207" y="0"/>
                    <a:pt x="705578" y="36082"/>
                    <a:pt x="721297" y="87169"/>
                  </a:cubicBezTo>
                  <a:cubicBezTo>
                    <a:pt x="763452" y="226496"/>
                    <a:pt x="874914" y="335457"/>
                    <a:pt x="1016027" y="374040"/>
                  </a:cubicBezTo>
                  <a:cubicBezTo>
                    <a:pt x="1068900" y="388687"/>
                    <a:pt x="1107125" y="434415"/>
                    <a:pt x="1107125" y="489432"/>
                  </a:cubicBezTo>
                  <a:close/>
                </a:path>
              </a:pathLst>
            </a:custGeom>
            <a:solidFill>
              <a:srgbClr val="A20067"/>
            </a:solidFill>
            <a:ln w="0" cap="flat">
              <a:noFill/>
              <a:prstDash val="solid"/>
              <a:miter/>
            </a:ln>
          </p:spPr>
          <p:txBody>
            <a:bodyPr rtlCol="0" anchor="ctr"/>
            <a:lstStyle/>
            <a:p>
              <a:endParaRPr lang="en-US">
                <a:latin typeface="Arial"/>
                <a:cs typeface="Arial"/>
              </a:endParaRPr>
            </a:p>
          </p:txBody>
        </p:sp>
        <p:sp>
          <p:nvSpPr>
            <p:cNvPr id="30" name="Free-form: Shape 87">
              <a:extLst>
                <a:ext uri="{FF2B5EF4-FFF2-40B4-BE49-F238E27FC236}">
                  <a16:creationId xmlns:a16="http://schemas.microsoft.com/office/drawing/2014/main" id="{335AE62B-9D86-7EF6-6B16-A04413265A5A}"/>
                </a:ext>
              </a:extLst>
            </p:cNvPr>
            <p:cNvSpPr>
              <a:spLocks/>
            </p:cNvSpPr>
            <p:nvPr/>
          </p:nvSpPr>
          <p:spPr>
            <a:xfrm>
              <a:off x="5809505" y="5603311"/>
              <a:ext cx="388758" cy="374553"/>
            </a:xfrm>
            <a:custGeom>
              <a:avLst/>
              <a:gdLst>
                <a:gd name="connsiteX0" fmla="*/ 177910 w 177910"/>
                <a:gd name="connsiteY0" fmla="*/ 88955 h 177910"/>
                <a:gd name="connsiteX1" fmla="*/ 88955 w 177910"/>
                <a:gd name="connsiteY1" fmla="*/ 177910 h 177910"/>
                <a:gd name="connsiteX2" fmla="*/ 0 w 177910"/>
                <a:gd name="connsiteY2" fmla="*/ 88955 h 177910"/>
                <a:gd name="connsiteX3" fmla="*/ 88955 w 177910"/>
                <a:gd name="connsiteY3" fmla="*/ 0 h 177910"/>
                <a:gd name="connsiteX4" fmla="*/ 177910 w 177910"/>
                <a:gd name="connsiteY4" fmla="*/ 88955 h 17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10" h="177910">
                  <a:moveTo>
                    <a:pt x="177910" y="88955"/>
                  </a:moveTo>
                  <a:cubicBezTo>
                    <a:pt x="177910" y="138084"/>
                    <a:pt x="138083" y="177910"/>
                    <a:pt x="88955" y="177910"/>
                  </a:cubicBezTo>
                  <a:cubicBezTo>
                    <a:pt x="39827" y="177910"/>
                    <a:pt x="0" y="138084"/>
                    <a:pt x="0" y="88955"/>
                  </a:cubicBezTo>
                  <a:cubicBezTo>
                    <a:pt x="0" y="39827"/>
                    <a:pt x="39827" y="0"/>
                    <a:pt x="88955" y="0"/>
                  </a:cubicBezTo>
                  <a:cubicBezTo>
                    <a:pt x="138084" y="0"/>
                    <a:pt x="177910" y="39827"/>
                    <a:pt x="177910" y="88955"/>
                  </a:cubicBezTo>
                  <a:close/>
                </a:path>
              </a:pathLst>
            </a:custGeom>
            <a:solidFill>
              <a:srgbClr val="FFFFFF"/>
            </a:solidFill>
            <a:ln w="0" cap="flat">
              <a:noFill/>
              <a:prstDash val="solid"/>
              <a:miter/>
            </a:ln>
          </p:spPr>
          <p:txBody>
            <a:bodyPr wrap="none" rtlCol="0" anchor="ctr"/>
            <a:lstStyle/>
            <a:p>
              <a:pPr algn="ctr"/>
              <a:r>
                <a:rPr lang="en-US" sz="1050">
                  <a:latin typeface="Arial"/>
                  <a:cs typeface="Arial"/>
                </a:rPr>
                <a:t>04</a:t>
              </a:r>
            </a:p>
          </p:txBody>
        </p:sp>
        <p:sp>
          <p:nvSpPr>
            <p:cNvPr id="31" name="TextBox 32">
              <a:extLst>
                <a:ext uri="{FF2B5EF4-FFF2-40B4-BE49-F238E27FC236}">
                  <a16:creationId xmlns:a16="http://schemas.microsoft.com/office/drawing/2014/main" id="{3706733B-F5FF-7E52-1F93-52AA4232ADBE}"/>
                </a:ext>
              </a:extLst>
            </p:cNvPr>
            <p:cNvSpPr txBox="1">
              <a:spLocks/>
            </p:cNvSpPr>
            <p:nvPr/>
          </p:nvSpPr>
          <p:spPr>
            <a:xfrm>
              <a:off x="4568602" y="4599270"/>
              <a:ext cx="1140071" cy="748923"/>
            </a:xfrm>
            <a:prstGeom prst="rect">
              <a:avLst/>
            </a:prstGeom>
          </p:spPr>
          <p:txBody>
            <a:bodyPr vert="horz" lIns="0" tIns="0" rIns="0" bIns="0" rtlCol="0">
              <a:noAutofit/>
            </a:bodyPr>
            <a:lstStyle>
              <a:lvl1pPr marL="0" indent="0" algn="l" defTabSz="203892" rtl="0" eaLnBrk="1" latinLnBrk="0" hangingPunct="1">
                <a:lnSpc>
                  <a:spcPct val="100000"/>
                </a:lnSpc>
                <a:spcBef>
                  <a:spcPts val="0"/>
                </a:spcBef>
                <a:spcAft>
                  <a:spcPts val="1200"/>
                </a:spcAft>
                <a:buClrTx/>
                <a:buFont typeface="Arial" panose="020B0604020202020204" pitchFamily="34" charset="0"/>
                <a:buNone/>
                <a:defRPr sz="1400" b="1" kern="1200" cap="none" baseline="0">
                  <a:solidFill>
                    <a:schemeClr val="accent1"/>
                  </a:solidFill>
                  <a:latin typeface="+mn-lt"/>
                  <a:ea typeface="+mn-ea"/>
                  <a:cs typeface="+mn-cs"/>
                </a:defRPr>
              </a:lvl1pPr>
              <a:lvl2pPr marL="0" indent="0" algn="l" defTabSz="203892" rtl="0" eaLnBrk="1" latinLnBrk="0" hangingPunct="1">
                <a:lnSpc>
                  <a:spcPct val="100000"/>
                </a:lnSpc>
                <a:spcBef>
                  <a:spcPts val="0"/>
                </a:spcBef>
                <a:spcAft>
                  <a:spcPts val="600"/>
                </a:spcAft>
                <a:buClrTx/>
                <a:buFont typeface="Arial" panose="020B0604020202020204" pitchFamily="34" charset="0"/>
                <a:buNone/>
                <a:defRPr sz="1200" b="1" kern="1200" cap="none" baseline="0">
                  <a:solidFill>
                    <a:schemeClr val="accent1"/>
                  </a:solidFill>
                  <a:latin typeface="+mn-lt"/>
                  <a:ea typeface="+mn-ea"/>
                  <a:cs typeface="+mn-cs"/>
                </a:defRPr>
              </a:lvl2pPr>
              <a:lvl3pPr marL="0" indent="0" algn="l" defTabSz="203892" rtl="0" eaLnBrk="1" latinLnBrk="0" hangingPunct="1">
                <a:lnSpc>
                  <a:spcPct val="100000"/>
                </a:lnSpc>
                <a:spcBef>
                  <a:spcPts val="0"/>
                </a:spcBef>
                <a:spcAft>
                  <a:spcPts val="600"/>
                </a:spcAft>
                <a:buFont typeface="Arial" panose="020B0604020202020204" pitchFamily="34" charset="0"/>
                <a:buNone/>
                <a:defRPr sz="1100" kern="1200">
                  <a:solidFill>
                    <a:schemeClr val="accent3"/>
                  </a:solidFill>
                  <a:latin typeface="+mn-lt"/>
                  <a:ea typeface="+mn-ea"/>
                  <a:cs typeface="+mn-cs"/>
                </a:defRPr>
              </a:lvl3pPr>
              <a:lvl4pPr marL="180000" indent="-180000" algn="l" defTabSz="203892" rtl="0" eaLnBrk="1" latinLnBrk="0" hangingPunct="1">
                <a:lnSpc>
                  <a:spcPct val="100000"/>
                </a:lnSpc>
                <a:spcBef>
                  <a:spcPts val="0"/>
                </a:spcBef>
                <a:spcAft>
                  <a:spcPts val="600"/>
                </a:spcAft>
                <a:buClr>
                  <a:srgbClr val="F62B44"/>
                </a:buClr>
                <a:buFont typeface="Arial" panose="020B0604020202020204" pitchFamily="34" charset="0"/>
                <a:buChar char="•"/>
                <a:defRPr sz="1100" kern="1200">
                  <a:solidFill>
                    <a:schemeClr val="accent3"/>
                  </a:solidFill>
                  <a:latin typeface="+mn-lt"/>
                  <a:ea typeface="+mn-ea"/>
                  <a:cs typeface="+mn-cs"/>
                </a:defRPr>
              </a:lvl4pPr>
              <a:lvl5pPr marL="36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5pPr>
              <a:lvl6pPr marL="540000" indent="-180000" algn="l" defTabSz="203892" rtl="0" eaLnBrk="1" latinLnBrk="0" hangingPunct="1">
                <a:lnSpc>
                  <a:spcPct val="100000"/>
                </a:lnSpc>
                <a:spcBef>
                  <a:spcPts val="0"/>
                </a:spcBef>
                <a:spcAft>
                  <a:spcPts val="600"/>
                </a:spcAft>
                <a:buClr>
                  <a:srgbClr val="F62B44"/>
                </a:buClr>
                <a:buSzPct val="100000"/>
                <a:buFont typeface="Arial" panose="020B0604020202020204" pitchFamily="34" charset="0"/>
                <a:buChar char="•"/>
                <a:defRPr sz="1100" kern="1200">
                  <a:solidFill>
                    <a:schemeClr val="accent3"/>
                  </a:solidFill>
                  <a:latin typeface="+mn-lt"/>
                  <a:ea typeface="+mn-ea"/>
                  <a:cs typeface="+mn-cs"/>
                </a:defRPr>
              </a:lvl6pPr>
              <a:lvl7pPr marL="225425" indent="-225425" algn="l" defTabSz="203892" rtl="0" eaLnBrk="1" latinLnBrk="0" hangingPunct="1">
                <a:lnSpc>
                  <a:spcPct val="100000"/>
                </a:lnSpc>
                <a:spcBef>
                  <a:spcPts val="0"/>
                </a:spcBef>
                <a:spcAft>
                  <a:spcPts val="600"/>
                </a:spcAft>
                <a:buClr>
                  <a:srgbClr val="F62B44"/>
                </a:buClr>
                <a:buFont typeface="+mj-lt"/>
                <a:buAutoNum type="arabicPeriod"/>
                <a:defRPr sz="1100" kern="1200">
                  <a:solidFill>
                    <a:schemeClr val="accent3"/>
                  </a:solidFill>
                  <a:latin typeface="+mn-lt"/>
                  <a:ea typeface="+mn-ea"/>
                  <a:cs typeface="+mn-cs"/>
                </a:defRPr>
              </a:lvl7pPr>
              <a:lvl8pPr marL="449263" indent="-215900" algn="l" defTabSz="203892" rtl="0" eaLnBrk="1" latinLnBrk="0" hangingPunct="1">
                <a:lnSpc>
                  <a:spcPct val="100000"/>
                </a:lnSpc>
                <a:spcBef>
                  <a:spcPts val="0"/>
                </a:spcBef>
                <a:spcAft>
                  <a:spcPts val="600"/>
                </a:spcAft>
                <a:buClr>
                  <a:srgbClr val="F62B44"/>
                </a:buClr>
                <a:buFont typeface="+mj-lt"/>
                <a:buAutoNum type="alphaLcParenR"/>
                <a:defRPr sz="1100" kern="1200">
                  <a:solidFill>
                    <a:schemeClr val="accent3"/>
                  </a:solidFill>
                  <a:latin typeface="+mn-lt"/>
                  <a:ea typeface="+mn-ea"/>
                  <a:cs typeface="+mn-cs"/>
                </a:defRPr>
              </a:lvl8pPr>
              <a:lvl9pPr marL="630238" indent="-180975" algn="l" defTabSz="203892" rtl="0" eaLnBrk="1" latinLnBrk="0" hangingPunct="1">
                <a:lnSpc>
                  <a:spcPct val="100000"/>
                </a:lnSpc>
                <a:spcBef>
                  <a:spcPts val="0"/>
                </a:spcBef>
                <a:spcAft>
                  <a:spcPts val="600"/>
                </a:spcAft>
                <a:buClr>
                  <a:srgbClr val="F62B44"/>
                </a:buClr>
                <a:buSzPct val="100000"/>
                <a:buFont typeface="+mj-lt"/>
                <a:buAutoNum type="romanLcPeriod"/>
                <a:defRPr sz="1100" kern="1200">
                  <a:solidFill>
                    <a:schemeClr val="accent3"/>
                  </a:solidFill>
                  <a:latin typeface="+mn-lt"/>
                  <a:ea typeface="+mn-ea"/>
                  <a:cs typeface="+mn-cs"/>
                </a:defRPr>
              </a:lvl9pPr>
            </a:lstStyle>
            <a:p>
              <a:pPr algn="ctr"/>
              <a:r>
                <a:rPr lang="en-GB" dirty="0">
                  <a:solidFill>
                    <a:schemeClr val="bg1"/>
                  </a:solidFill>
                  <a:latin typeface="Arial" panose="020B0604020202020204" pitchFamily="34" charset="0"/>
                  <a:cs typeface="Arial" panose="020B0604020202020204" pitchFamily="34" charset="0"/>
                </a:rPr>
                <a:t>Developing myself and others</a:t>
              </a:r>
            </a:p>
          </p:txBody>
        </p:sp>
        <p:pic>
          <p:nvPicPr>
            <p:cNvPr id="32" name="Graphic 31" descr="Group brainstorm outline">
              <a:extLst>
                <a:ext uri="{FF2B5EF4-FFF2-40B4-BE49-F238E27FC236}">
                  <a16:creationId xmlns:a16="http://schemas.microsoft.com/office/drawing/2014/main" id="{EAAD9210-052B-B0D3-72D5-F71EA9AE39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39311" y="3810777"/>
              <a:ext cx="540000" cy="540000"/>
            </a:xfrm>
            <a:prstGeom prst="rect">
              <a:avLst/>
            </a:prstGeom>
          </p:spPr>
        </p:pic>
        <p:sp>
          <p:nvSpPr>
            <p:cNvPr id="33" name="TextBox 32">
              <a:extLst>
                <a:ext uri="{FF2B5EF4-FFF2-40B4-BE49-F238E27FC236}">
                  <a16:creationId xmlns:a16="http://schemas.microsoft.com/office/drawing/2014/main" id="{6C1EC1FE-E3CD-AA8F-D278-6D8EE4BC8C75}"/>
                </a:ext>
              </a:extLst>
            </p:cNvPr>
            <p:cNvSpPr txBox="1">
              <a:spLocks/>
            </p:cNvSpPr>
            <p:nvPr/>
          </p:nvSpPr>
          <p:spPr>
            <a:xfrm>
              <a:off x="1362733" y="3950195"/>
              <a:ext cx="2426753" cy="120032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Mentor others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Coach others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Lead in learning and development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Lead personal development and wellbeing</a:t>
              </a:r>
            </a:p>
          </p:txBody>
        </p:sp>
      </p:grpSp>
      <p:sp>
        <p:nvSpPr>
          <p:cNvPr id="34" name="TextBox 33">
            <a:extLst>
              <a:ext uri="{FF2B5EF4-FFF2-40B4-BE49-F238E27FC236}">
                <a16:creationId xmlns:a16="http://schemas.microsoft.com/office/drawing/2014/main" id="{F8918EEE-DB57-7B86-B88F-F9D80A2F9311}"/>
              </a:ext>
            </a:extLst>
          </p:cNvPr>
          <p:cNvSpPr txBox="1"/>
          <p:nvPr/>
        </p:nvSpPr>
        <p:spPr>
          <a:xfrm>
            <a:off x="5600409" y="3084056"/>
            <a:ext cx="1623249" cy="602385"/>
          </a:xfrm>
          <a:prstGeom prst="rect">
            <a:avLst/>
          </a:prstGeom>
          <a:noFill/>
        </p:spPr>
        <p:txBody>
          <a:bodyPr wrap="square" rtlCol="0">
            <a:prstTxWarp prst="textArchUp">
              <a:avLst/>
            </a:prstTxWarp>
            <a:spAutoFit/>
          </a:bodyPr>
          <a:lstStyle/>
          <a:p>
            <a:pPr algn="ctr"/>
            <a:r>
              <a:rPr lang="en-GB" sz="1400">
                <a:solidFill>
                  <a:schemeClr val="bg1"/>
                </a:solidFill>
                <a:latin typeface="Arial"/>
                <a:cs typeface="Arial"/>
              </a:rPr>
              <a:t>Behaviours</a:t>
            </a:r>
          </a:p>
        </p:txBody>
      </p:sp>
      <p:sp>
        <p:nvSpPr>
          <p:cNvPr id="35" name="Partial Circle 34">
            <a:extLst>
              <a:ext uri="{FF2B5EF4-FFF2-40B4-BE49-F238E27FC236}">
                <a16:creationId xmlns:a16="http://schemas.microsoft.com/office/drawing/2014/main" id="{175E092E-3217-FB74-8D64-162DCA702778}"/>
              </a:ext>
            </a:extLst>
          </p:cNvPr>
          <p:cNvSpPr>
            <a:spLocks/>
          </p:cNvSpPr>
          <p:nvPr/>
        </p:nvSpPr>
        <p:spPr>
          <a:xfrm rot="5400000">
            <a:off x="5326937" y="2854856"/>
            <a:ext cx="2160000" cy="2160000"/>
          </a:xfrm>
          <a:prstGeom prst="pie">
            <a:avLst>
              <a:gd name="adj1" fmla="val 5398181"/>
              <a:gd name="adj2" fmla="val 16200000"/>
            </a:avLst>
          </a:prstGeom>
          <a:solidFill>
            <a:srgbClr val="33007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t"/>
          <a:lstStyle/>
          <a:p>
            <a:pPr algn="ctr"/>
            <a:endParaRPr lang="en-GB">
              <a:solidFill>
                <a:schemeClr val="tx1"/>
              </a:solidFill>
              <a:latin typeface="Arial"/>
              <a:cs typeface="Arial"/>
            </a:endParaRPr>
          </a:p>
          <a:p>
            <a:pPr algn="ctr"/>
            <a:endParaRPr lang="en-GB">
              <a:solidFill>
                <a:schemeClr val="tx1"/>
              </a:solidFill>
              <a:latin typeface="Arial"/>
              <a:cs typeface="Arial"/>
            </a:endParaRPr>
          </a:p>
        </p:txBody>
      </p:sp>
      <p:sp>
        <p:nvSpPr>
          <p:cNvPr id="36" name="Partial Circle 35">
            <a:extLst>
              <a:ext uri="{FF2B5EF4-FFF2-40B4-BE49-F238E27FC236}">
                <a16:creationId xmlns:a16="http://schemas.microsoft.com/office/drawing/2014/main" id="{8D217381-C159-C11F-3E1E-F2164883EC0C}"/>
              </a:ext>
            </a:extLst>
          </p:cNvPr>
          <p:cNvSpPr>
            <a:spLocks/>
          </p:cNvSpPr>
          <p:nvPr/>
        </p:nvSpPr>
        <p:spPr>
          <a:xfrm rot="5400000" flipH="1">
            <a:off x="5343045" y="2916256"/>
            <a:ext cx="2160000" cy="2160000"/>
          </a:xfrm>
          <a:prstGeom prst="pie">
            <a:avLst>
              <a:gd name="adj1" fmla="val 5398181"/>
              <a:gd name="adj2" fmla="val 16200000"/>
            </a:avLst>
          </a:prstGeom>
          <a:solidFill>
            <a:srgbClr val="00A6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latin typeface="Arial"/>
              <a:cs typeface="Arial"/>
            </a:endParaRPr>
          </a:p>
        </p:txBody>
      </p:sp>
      <p:sp>
        <p:nvSpPr>
          <p:cNvPr id="37" name="TextBox 36">
            <a:extLst>
              <a:ext uri="{FF2B5EF4-FFF2-40B4-BE49-F238E27FC236}">
                <a16:creationId xmlns:a16="http://schemas.microsoft.com/office/drawing/2014/main" id="{2B9BDE4C-1537-00EC-C6E3-CB81FD0B6AB0}"/>
              </a:ext>
            </a:extLst>
          </p:cNvPr>
          <p:cNvSpPr txBox="1">
            <a:spLocks/>
          </p:cNvSpPr>
          <p:nvPr/>
        </p:nvSpPr>
        <p:spPr>
          <a:xfrm>
            <a:off x="5725426" y="3298698"/>
            <a:ext cx="1385021" cy="1334960"/>
          </a:xfrm>
          <a:prstGeom prst="ellipse">
            <a:avLst/>
          </a:prstGeom>
          <a:solidFill>
            <a:schemeClr val="bg1"/>
          </a:solidFill>
        </p:spPr>
        <p:txBody>
          <a:bodyPr wrap="square" lIns="0" tIns="0" rIns="0" bIns="0" rtlCol="0" anchor="ctr">
            <a:noAutofit/>
          </a:bodyPr>
          <a:lstStyle/>
          <a:p>
            <a:pPr algn="ctr"/>
            <a:r>
              <a:rPr lang="en-GB" sz="1400" b="1" dirty="0">
                <a:latin typeface="Arial"/>
                <a:cs typeface="Arial"/>
              </a:rPr>
              <a:t>Role – Supervisor or Leader</a:t>
            </a:r>
          </a:p>
        </p:txBody>
      </p:sp>
      <p:sp>
        <p:nvSpPr>
          <p:cNvPr id="38" name="TextBox 37">
            <a:extLst>
              <a:ext uri="{FF2B5EF4-FFF2-40B4-BE49-F238E27FC236}">
                <a16:creationId xmlns:a16="http://schemas.microsoft.com/office/drawing/2014/main" id="{93F64A3D-B391-BA72-54EF-90423C6931C6}"/>
              </a:ext>
            </a:extLst>
          </p:cNvPr>
          <p:cNvSpPr txBox="1">
            <a:spLocks/>
          </p:cNvSpPr>
          <p:nvPr/>
        </p:nvSpPr>
        <p:spPr>
          <a:xfrm>
            <a:off x="5744496" y="3118988"/>
            <a:ext cx="1396529" cy="554263"/>
          </a:xfrm>
          <a:prstGeom prst="rect">
            <a:avLst/>
          </a:prstGeom>
          <a:noFill/>
        </p:spPr>
        <p:txBody>
          <a:bodyPr wrap="square" rtlCol="0">
            <a:prstTxWarp prst="textArchUp">
              <a:avLst>
                <a:gd name="adj" fmla="val 11633289"/>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Behaviours</a:t>
            </a:r>
          </a:p>
        </p:txBody>
      </p:sp>
      <p:sp>
        <p:nvSpPr>
          <p:cNvPr id="39" name="TextBox 38">
            <a:extLst>
              <a:ext uri="{FF2B5EF4-FFF2-40B4-BE49-F238E27FC236}">
                <a16:creationId xmlns:a16="http://schemas.microsoft.com/office/drawing/2014/main" id="{B37D83F5-59F9-414F-1C2A-0A5C726FAAFF}"/>
              </a:ext>
            </a:extLst>
          </p:cNvPr>
          <p:cNvSpPr txBox="1">
            <a:spLocks/>
          </p:cNvSpPr>
          <p:nvPr/>
        </p:nvSpPr>
        <p:spPr>
          <a:xfrm>
            <a:off x="5708673" y="4277153"/>
            <a:ext cx="1396529" cy="554263"/>
          </a:xfrm>
          <a:prstGeom prst="rect">
            <a:avLst/>
          </a:prstGeom>
          <a:noFill/>
        </p:spPr>
        <p:txBody>
          <a:bodyPr wrap="square" rtlCol="0">
            <a:prstTxWarp prst="textArchDown">
              <a:avLst/>
            </a:prstTxWarp>
            <a:spAutoFit/>
          </a:bodyPr>
          <a:lstStyle/>
          <a:p>
            <a:pPr algn="ctr"/>
            <a:r>
              <a:rPr lang="en-GB" sz="1400" b="1" dirty="0">
                <a:solidFill>
                  <a:schemeClr val="bg1"/>
                </a:solidFill>
                <a:latin typeface="Arial" panose="020B0604020202020204" pitchFamily="34" charset="0"/>
                <a:cs typeface="Arial" panose="020B0604020202020204" pitchFamily="34" charset="0"/>
              </a:rPr>
              <a:t>Training</a:t>
            </a:r>
          </a:p>
        </p:txBody>
      </p:sp>
      <p:sp>
        <p:nvSpPr>
          <p:cNvPr id="40" name="Google Shape;64;p14">
            <a:extLst>
              <a:ext uri="{FF2B5EF4-FFF2-40B4-BE49-F238E27FC236}">
                <a16:creationId xmlns:a16="http://schemas.microsoft.com/office/drawing/2014/main" id="{FBF34AD3-1DB0-05EB-CD2E-5740F66F21D3}"/>
              </a:ext>
            </a:extLst>
          </p:cNvPr>
          <p:cNvSpPr txBox="1">
            <a:spLocks/>
          </p:cNvSpPr>
          <p:nvPr/>
        </p:nvSpPr>
        <p:spPr>
          <a:xfrm>
            <a:off x="565603" y="299069"/>
            <a:ext cx="8518382" cy="629806"/>
          </a:xfrm>
          <a:prstGeom prst="rect">
            <a:avLst/>
          </a:prstGeom>
          <a:noFill/>
          <a:ln>
            <a:noFill/>
          </a:ln>
        </p:spPr>
        <p:txBody>
          <a:bodyPr spcFirstLastPara="1" wrap="none" lIns="91401" tIns="91401" rIns="91401" bIns="91401"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594C"/>
              </a:buClr>
              <a:buSzPts val="2800"/>
              <a:buFont typeface="Arial"/>
              <a:buNone/>
              <a:defRPr sz="2800" b="1" i="0" u="none" strike="noStrike" cap="none">
                <a:solidFill>
                  <a:srgbClr val="00594C"/>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defTabSz="914126">
              <a:defRPr/>
            </a:pPr>
            <a:r>
              <a:rPr lang="en-GB" sz="3200" kern="0" dirty="0">
                <a:solidFill>
                  <a:srgbClr val="606060"/>
                </a:solidFill>
              </a:rPr>
              <a:t>Care Pathway framework for the </a:t>
            </a:r>
          </a:p>
          <a:p>
            <a:pPr defTabSz="914126">
              <a:defRPr/>
            </a:pPr>
            <a:r>
              <a:rPr lang="en-GB" sz="3200" kern="0" dirty="0">
                <a:solidFill>
                  <a:srgbClr val="606060"/>
                </a:solidFill>
              </a:rPr>
              <a:t>Practice Leader role</a:t>
            </a:r>
          </a:p>
        </p:txBody>
      </p:sp>
    </p:spTree>
    <p:extLst>
      <p:ext uri="{BB962C8B-B14F-4D97-AF65-F5344CB8AC3E}">
        <p14:creationId xmlns:p14="http://schemas.microsoft.com/office/powerpoint/2010/main" val="4026664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9F466-95F9-B595-B35A-AC821A2380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430D6C-8F67-4914-3D82-44EED5D3F9D8}"/>
              </a:ext>
            </a:extLst>
          </p:cNvPr>
          <p:cNvSpPr>
            <a:spLocks noGrp="1"/>
          </p:cNvSpPr>
          <p:nvPr>
            <p:ph type="title"/>
          </p:nvPr>
        </p:nvSpPr>
        <p:spPr/>
        <p:txBody>
          <a:bodyPr/>
          <a:lstStyle/>
          <a:p>
            <a:r>
              <a:rPr lang="en-GB" sz="4000" dirty="0">
                <a:solidFill>
                  <a:srgbClr val="008C95"/>
                </a:solidFill>
              </a:rPr>
              <a:t>Section 3:</a:t>
            </a:r>
            <a:br>
              <a:rPr lang="en-GB" sz="4000" dirty="0"/>
            </a:br>
            <a:r>
              <a:rPr lang="en-GB" sz="4000" dirty="0"/>
              <a:t>Supervisor or Leader</a:t>
            </a:r>
            <a:br>
              <a:rPr lang="en-GB" sz="4000" dirty="0"/>
            </a:br>
            <a:r>
              <a:rPr lang="en-GB" sz="4000" dirty="0"/>
              <a:t>role assessment</a:t>
            </a:r>
          </a:p>
        </p:txBody>
      </p:sp>
    </p:spTree>
    <p:extLst>
      <p:ext uri="{BB962C8B-B14F-4D97-AF65-F5344CB8AC3E}">
        <p14:creationId xmlns:p14="http://schemas.microsoft.com/office/powerpoint/2010/main" val="4225534523"/>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Props1.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2.xml><?xml version="1.0" encoding="utf-8"?>
<ds:datastoreItem xmlns:ds="http://schemas.openxmlformats.org/officeDocument/2006/customXml" ds:itemID="{DFCA5C4E-A3B3-4CC9-8F80-27C054800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78e43-5371-409f-b4e4-f3bf035ddbd7"/>
    <ds:schemaRef ds:uri="35342a04-905a-4a06-a048-93bc2601b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http://schemas.microsoft.com/sharepoint/v3"/>
    <ds:schemaRef ds:uri="e7839a1b-58ff-42f1-bc7d-bf4ee18c7fcf"/>
    <ds:schemaRef ds:uri="2fd8d662-06e8-46d6-9dd1-b28eab5562d7"/>
    <ds:schemaRef ds:uri="35342a04-905a-4a06-a048-93bc2601b274"/>
    <ds:schemaRef ds:uri="aee78e43-5371-409f-b4e4-f3bf035ddbd7"/>
  </ds:schemaRefs>
</ds:datastoreItem>
</file>

<file path=docProps/app.xml><?xml version="1.0" encoding="utf-8"?>
<Properties xmlns="http://schemas.openxmlformats.org/officeDocument/2006/extended-properties" xmlns:vt="http://schemas.openxmlformats.org/officeDocument/2006/docPropsVTypes">
  <Template/>
  <TotalTime>517</TotalTime>
  <Words>2685</Words>
  <Application>Microsoft Office PowerPoint</Application>
  <PresentationFormat>Widescreen</PresentationFormat>
  <Paragraphs>392</Paragraphs>
  <Slides>17</Slides>
  <Notes>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Aptos</vt:lpstr>
      <vt:lpstr>Arial</vt:lpstr>
      <vt:lpstr>Wingdings</vt:lpstr>
      <vt:lpstr>Content slides</vt:lpstr>
      <vt:lpstr>Title slides</vt:lpstr>
      <vt:lpstr>Holding slides</vt:lpstr>
      <vt:lpstr>Speaker Slides</vt:lpstr>
      <vt:lpstr>Blank</vt:lpstr>
      <vt:lpstr>Skills assessment</vt:lpstr>
      <vt:lpstr>PowerPoint Presentation</vt:lpstr>
      <vt:lpstr>Section 1: How to use the skills assessment </vt:lpstr>
      <vt:lpstr>PowerPoint Presentation</vt:lpstr>
      <vt:lpstr>PowerPoint Presentation</vt:lpstr>
      <vt:lpstr>Section 2: Introduction to Supervisor  or Leader role</vt:lpstr>
      <vt:lpstr>PowerPoint Presentation</vt:lpstr>
      <vt:lpstr>PowerPoint Presentation</vt:lpstr>
      <vt:lpstr>Section 3: Supervisor or Leader role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Skills assessment complete!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21</cp:revision>
  <dcterms:created xsi:type="dcterms:W3CDTF">2024-02-05T11:50:09Z</dcterms:created>
  <dcterms:modified xsi:type="dcterms:W3CDTF">2025-09-04T09:53:25Z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33496000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