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4"/>
  </p:notesMasterIdLst>
  <p:sldIdLst>
    <p:sldId id="276" r:id="rId5"/>
    <p:sldId id="336" r:id="rId6"/>
    <p:sldId id="549" r:id="rId7"/>
    <p:sldId id="513" r:id="rId8"/>
    <p:sldId id="645" r:id="rId9"/>
    <p:sldId id="646" r:id="rId10"/>
    <p:sldId id="647" r:id="rId11"/>
    <p:sldId id="648" r:id="rId12"/>
    <p:sldId id="570" r:id="rId13"/>
    <p:sldId id="630" r:id="rId14"/>
    <p:sldId id="649" r:id="rId15"/>
    <p:sldId id="650" r:id="rId16"/>
    <p:sldId id="651" r:id="rId17"/>
    <p:sldId id="652" r:id="rId18"/>
    <p:sldId id="631" r:id="rId19"/>
    <p:sldId id="653" r:id="rId20"/>
    <p:sldId id="458" r:id="rId21"/>
    <p:sldId id="654" r:id="rId22"/>
    <p:sldId id="566" r:id="rId2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34246A-AC57-4756-825E-441FE8BE2A67}">
          <p14:sldIdLst>
            <p14:sldId id="276"/>
            <p14:sldId id="336"/>
            <p14:sldId id="549"/>
            <p14:sldId id="513"/>
            <p14:sldId id="645"/>
            <p14:sldId id="646"/>
            <p14:sldId id="647"/>
            <p14:sldId id="648"/>
            <p14:sldId id="570"/>
            <p14:sldId id="630"/>
            <p14:sldId id="649"/>
            <p14:sldId id="650"/>
            <p14:sldId id="651"/>
            <p14:sldId id="652"/>
            <p14:sldId id="631"/>
            <p14:sldId id="653"/>
            <p14:sldId id="458"/>
            <p14:sldId id="654"/>
            <p14:sldId id="5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61DB"/>
    <a:srgbClr val="78F9D4"/>
    <a:srgbClr val="333333"/>
    <a:srgbClr val="E9EBF5"/>
    <a:srgbClr val="A098FA"/>
    <a:srgbClr val="CFD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5211" autoAdjust="0"/>
  </p:normalViewPr>
  <p:slideViewPr>
    <p:cSldViewPr snapToGrid="0">
      <p:cViewPr>
        <p:scale>
          <a:sx n="50" d="100"/>
          <a:sy n="50" d="100"/>
        </p:scale>
        <p:origin x="324" y="2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60" d="100"/>
          <a:sy n="60" d="100"/>
        </p:scale>
        <p:origin x="-2664" y="14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13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330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348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79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41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384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505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541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014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4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Comple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Course Completion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759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gratul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Congratulations!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014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928584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your 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8406" y="1400387"/>
            <a:ext cx="7883106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understanding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3141" y="5097714"/>
            <a:ext cx="8286750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43141" y="224790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2DC9F5D-894B-4A44-915D-CA46B1DE7631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843141" y="3966820"/>
            <a:ext cx="8286750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F2CE2C9-74BE-48A7-ADF3-AE5FEF12ECF3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843141" y="2891180"/>
            <a:ext cx="8286750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622334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iz Q  5 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162050" y="59198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114549" y="59436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159470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 more space for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86740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86740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2395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2395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7645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0764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1990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008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035626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725572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3004251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501833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894651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Ice Breaker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29893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913191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133737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4064930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A's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434538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6772764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1991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0685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511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0" y="5675768"/>
            <a:ext cx="12192957" cy="1188000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6573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2050" name="Picture 2" descr="C:\Users\vicsafc\Documents\NCFE\Rebranding project\EDSQ workbook\FW__Workbook_icons_ (1)\L&amp;OD Icons-1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034" y="822324"/>
            <a:ext cx="1812557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4474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40419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0057" y="518300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Watch this video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6" name="Picture 5" descr="Logo, icon&#10;&#10;Description automatically generated">
            <a:extLst>
              <a:ext uri="{FF2B5EF4-FFF2-40B4-BE49-F238E27FC236}">
                <a16:creationId xmlns:a16="http://schemas.microsoft.com/office/drawing/2014/main" id="{9E47DDC8-D098-4730-879F-294A82EAA2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863" y="919182"/>
            <a:ext cx="1530000" cy="152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3856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1" y="2390615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What you will learn today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2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8229600" y="4229099"/>
            <a:ext cx="3448050" cy="2246769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Don’t forget to complete your Knowledge Check!</a:t>
            </a: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vicsafc\Documents\NCFE\Rebranding project\EDSQ workbook\FW__Workbook_icons_ (1)\L&amp;OD Icons-09.png"/>
          <p:cNvPicPr>
            <a:picLocks noChangeAspect="1" noChangeArrowheads="1"/>
          </p:cNvPicPr>
          <p:nvPr userDrawn="1"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579" y="4402793"/>
            <a:ext cx="832571" cy="83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11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200" y="662400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331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4" r:id="rId3"/>
    <p:sldLayoutId id="2147483667" r:id="rId4"/>
    <p:sldLayoutId id="2147483668" r:id="rId5"/>
    <p:sldLayoutId id="2147483686" r:id="rId6"/>
    <p:sldLayoutId id="2147483690" r:id="rId7"/>
    <p:sldLayoutId id="2147483680" r:id="rId8"/>
    <p:sldLayoutId id="2147483706" r:id="rId9"/>
    <p:sldLayoutId id="2147483700" r:id="rId10"/>
    <p:sldLayoutId id="2147483701" r:id="rId11"/>
    <p:sldLayoutId id="2147483691" r:id="rId12"/>
    <p:sldLayoutId id="2147483707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702" r:id="rId21"/>
    <p:sldLayoutId id="2147483703" r:id="rId22"/>
    <p:sldLayoutId id="2147483704" r:id="rId23"/>
    <p:sldLayoutId id="2147483705" r:id="rId24"/>
    <p:sldLayoutId id="2147483699" r:id="rId25"/>
    <p:sldLayoutId id="2147483689" r:id="rId26"/>
    <p:sldLayoutId id="2147483685" r:id="rId27"/>
    <p:sldLayoutId id="2147483687" r:id="rId28"/>
    <p:sldLayoutId id="2147483671" r:id="rId29"/>
    <p:sldLayoutId id="2147483688" r:id="rId30"/>
    <p:sldLayoutId id="2147483682" r:id="rId31"/>
    <p:sldLayoutId id="2147483679" r:id="rId32"/>
    <p:sldLayoutId id="2147483669" r:id="rId33"/>
    <p:sldLayoutId id="2147483709" r:id="rId34"/>
    <p:sldLayoutId id="2147483678" r:id="rId35"/>
    <p:sldLayoutId id="2147483677" r:id="rId36"/>
    <p:sldLayoutId id="2147483670" r:id="rId37"/>
    <p:sldLayoutId id="2147483683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1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390615"/>
            <a:ext cx="764108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latin typeface="Verdana"/>
                <a:ea typeface="Verdana"/>
                <a:cs typeface="Verdana"/>
              </a:rPr>
              <a:t>Functional Skills</a:t>
            </a:r>
            <a:endParaRPr lang="en-US" sz="56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139387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3.0   |   September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EL3.01_02_N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555133" y="5732956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Count, read, write, order and compare numbers up to 1000</a:t>
            </a: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8" y="1481055"/>
            <a:ext cx="5098128" cy="707886"/>
          </a:xfrm>
        </p:spPr>
        <p:txBody>
          <a:bodyPr/>
          <a:lstStyle/>
          <a:p>
            <a:r>
              <a:rPr lang="en-GB" altLang="en-US" dirty="0"/>
              <a:t>Adding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EB2D618-E252-4EA9-B9D5-E1AC930A25B0}"/>
              </a:ext>
            </a:extLst>
          </p:cNvPr>
          <p:cNvSpPr txBox="1">
            <a:spLocks/>
          </p:cNvSpPr>
          <p:nvPr/>
        </p:nvSpPr>
        <p:spPr>
          <a:xfrm>
            <a:off x="668608" y="2493741"/>
            <a:ext cx="7687992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132 + 564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5E157EE-2CBF-475F-9201-D2E40CFD8FF8}"/>
              </a:ext>
            </a:extLst>
          </p:cNvPr>
          <p:cNvSpPr txBox="1">
            <a:spLocks/>
          </p:cNvSpPr>
          <p:nvPr/>
        </p:nvSpPr>
        <p:spPr>
          <a:xfrm>
            <a:off x="4512604" y="2658841"/>
            <a:ext cx="2214292" cy="2177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  132</a:t>
            </a:r>
          </a:p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+ 564</a:t>
            </a:r>
          </a:p>
          <a:p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ABEE97-690B-497E-A894-9E9804699CE8}"/>
              </a:ext>
            </a:extLst>
          </p:cNvPr>
          <p:cNvCxnSpPr/>
          <p:nvPr/>
        </p:nvCxnSpPr>
        <p:spPr>
          <a:xfrm>
            <a:off x="4512604" y="4013200"/>
            <a:ext cx="202789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97E7F82-49A5-4C42-B1FB-03D6FFEE734D}"/>
              </a:ext>
            </a:extLst>
          </p:cNvPr>
          <p:cNvCxnSpPr/>
          <p:nvPr/>
        </p:nvCxnSpPr>
        <p:spPr>
          <a:xfrm>
            <a:off x="4512604" y="4546600"/>
            <a:ext cx="202789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76C7E79-A2C2-4E82-A600-B56B0B9D8CFA}"/>
              </a:ext>
            </a:extLst>
          </p:cNvPr>
          <p:cNvSpPr txBox="1">
            <a:spLocks/>
          </p:cNvSpPr>
          <p:nvPr/>
        </p:nvSpPr>
        <p:spPr>
          <a:xfrm>
            <a:off x="5619750" y="3929035"/>
            <a:ext cx="53789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2F6E9CA-4CB6-4753-8755-86DBCE49A54A}"/>
              </a:ext>
            </a:extLst>
          </p:cNvPr>
          <p:cNvSpPr txBox="1">
            <a:spLocks/>
          </p:cNvSpPr>
          <p:nvPr/>
        </p:nvSpPr>
        <p:spPr>
          <a:xfrm>
            <a:off x="5287886" y="3929035"/>
            <a:ext cx="53789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8E9E430-EE98-44A8-8BAA-5AFF2A8DFC7C}"/>
              </a:ext>
            </a:extLst>
          </p:cNvPr>
          <p:cNvSpPr txBox="1">
            <a:spLocks/>
          </p:cNvSpPr>
          <p:nvPr/>
        </p:nvSpPr>
        <p:spPr>
          <a:xfrm>
            <a:off x="4967946" y="3929035"/>
            <a:ext cx="53789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4007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5E13C00-1119-4597-8502-C17D05AE349A}"/>
              </a:ext>
            </a:extLst>
          </p:cNvPr>
          <p:cNvSpPr txBox="1"/>
          <p:nvPr/>
        </p:nvSpPr>
        <p:spPr>
          <a:xfrm>
            <a:off x="914400" y="2537242"/>
            <a:ext cx="778510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a)76			b)69			c)47	</a:t>
            </a: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 +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 +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 +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										</a:t>
            </a: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d)294			e)752			f)474	</a:t>
            </a: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157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+ 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123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+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229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Extension: </a:t>
            </a: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Generate your own numbers to the below using a die, and check your answers using a calculator.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6FD99A-CF6A-41E2-8334-B7F69422F77C}"/>
              </a:ext>
            </a:extLst>
          </p:cNvPr>
          <p:cNvSpPr/>
          <p:nvPr/>
        </p:nvSpPr>
        <p:spPr>
          <a:xfrm>
            <a:off x="1381397" y="6386199"/>
            <a:ext cx="522406" cy="4613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F1BB3D-ED9C-44ED-9009-C87B3BA0964F}"/>
              </a:ext>
            </a:extLst>
          </p:cNvPr>
          <p:cNvSpPr/>
          <p:nvPr/>
        </p:nvSpPr>
        <p:spPr>
          <a:xfrm>
            <a:off x="2109597" y="6386199"/>
            <a:ext cx="522406" cy="4613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4CED51-849C-4184-BFB8-F5988842FE80}"/>
              </a:ext>
            </a:extLst>
          </p:cNvPr>
          <p:cNvSpPr/>
          <p:nvPr/>
        </p:nvSpPr>
        <p:spPr>
          <a:xfrm>
            <a:off x="2837797" y="6386199"/>
            <a:ext cx="522406" cy="4613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21A1C2-F1CA-4708-B02B-3F0BB1D825C4}"/>
              </a:ext>
            </a:extLst>
          </p:cNvPr>
          <p:cNvSpPr/>
          <p:nvPr/>
        </p:nvSpPr>
        <p:spPr>
          <a:xfrm>
            <a:off x="3568608" y="6386198"/>
            <a:ext cx="522406" cy="4613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600FA0-270E-4727-ACC1-8EB5DD15BF27}"/>
              </a:ext>
            </a:extLst>
          </p:cNvPr>
          <p:cNvSpPr/>
          <p:nvPr/>
        </p:nvSpPr>
        <p:spPr>
          <a:xfrm>
            <a:off x="4184079" y="6470638"/>
            <a:ext cx="353579" cy="344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C56F01B-9F08-49A0-B297-0138674601F0}"/>
              </a:ext>
            </a:extLst>
          </p:cNvPr>
          <p:cNvSpPr/>
          <p:nvPr/>
        </p:nvSpPr>
        <p:spPr>
          <a:xfrm>
            <a:off x="4633618" y="6386199"/>
            <a:ext cx="522406" cy="4613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4575E2A-A9D0-47B8-86F4-CB79FA54FD98}"/>
              </a:ext>
            </a:extLst>
          </p:cNvPr>
          <p:cNvSpPr/>
          <p:nvPr/>
        </p:nvSpPr>
        <p:spPr>
          <a:xfrm>
            <a:off x="5361818" y="6386199"/>
            <a:ext cx="522406" cy="4613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1A2FD68-B2AA-4FE4-8D7B-7337EDF8390E}"/>
              </a:ext>
            </a:extLst>
          </p:cNvPr>
          <p:cNvSpPr/>
          <p:nvPr/>
        </p:nvSpPr>
        <p:spPr>
          <a:xfrm>
            <a:off x="6090018" y="6386199"/>
            <a:ext cx="522406" cy="4613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D5608FF-DB85-4149-8B8E-5B0A79B0C696}"/>
              </a:ext>
            </a:extLst>
          </p:cNvPr>
          <p:cNvSpPr/>
          <p:nvPr/>
        </p:nvSpPr>
        <p:spPr>
          <a:xfrm>
            <a:off x="6820829" y="6386198"/>
            <a:ext cx="522406" cy="4613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5430FC-8802-4A09-AA9C-BA825BC2E032}"/>
              </a:ext>
            </a:extLst>
          </p:cNvPr>
          <p:cNvSpPr txBox="1"/>
          <p:nvPr/>
        </p:nvSpPr>
        <p:spPr>
          <a:xfrm>
            <a:off x="1052887" y="3471756"/>
            <a:ext cx="85091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108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075979-81ED-4750-B736-9FB05379C2E6}"/>
              </a:ext>
            </a:extLst>
          </p:cNvPr>
          <p:cNvSpPr txBox="1"/>
          <p:nvPr/>
        </p:nvSpPr>
        <p:spPr>
          <a:xfrm>
            <a:off x="3749370" y="3471756"/>
            <a:ext cx="85091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105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31A391-905A-40DD-BDF7-DE4AB0642FBA}"/>
              </a:ext>
            </a:extLst>
          </p:cNvPr>
          <p:cNvSpPr txBox="1"/>
          <p:nvPr/>
        </p:nvSpPr>
        <p:spPr>
          <a:xfrm>
            <a:off x="6729359" y="3471756"/>
            <a:ext cx="61387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83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299CA5-C233-4EEA-B6B9-B9B0EB1FDA81}"/>
              </a:ext>
            </a:extLst>
          </p:cNvPr>
          <p:cNvSpPr txBox="1"/>
          <p:nvPr/>
        </p:nvSpPr>
        <p:spPr>
          <a:xfrm>
            <a:off x="1217142" y="5173556"/>
            <a:ext cx="85091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451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6143E8-34BA-4788-88EF-22278C8D83D8}"/>
              </a:ext>
            </a:extLst>
          </p:cNvPr>
          <p:cNvSpPr txBox="1"/>
          <p:nvPr/>
        </p:nvSpPr>
        <p:spPr>
          <a:xfrm>
            <a:off x="3972473" y="5168032"/>
            <a:ext cx="85091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875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AF4B0FC-C5CC-491E-9156-2BD1C0160925}"/>
              </a:ext>
            </a:extLst>
          </p:cNvPr>
          <p:cNvSpPr txBox="1"/>
          <p:nvPr/>
        </p:nvSpPr>
        <p:spPr>
          <a:xfrm>
            <a:off x="6610839" y="5149808"/>
            <a:ext cx="85091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703</a:t>
            </a:r>
          </a:p>
        </p:txBody>
      </p:sp>
    </p:spTree>
    <p:extLst>
      <p:ext uri="{BB962C8B-B14F-4D97-AF65-F5344CB8AC3E}">
        <p14:creationId xmlns:p14="http://schemas.microsoft.com/office/powerpoint/2010/main" val="143287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50900" y="2720975"/>
            <a:ext cx="9910763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Verdana" panose="020B0604030504040204" pitchFamily="34" charset="0"/>
                <a:ea typeface="Verdana" panose="020B0604030504040204" pitchFamily="34" charset="0"/>
              </a:rPr>
              <a:t>Subtracting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FA0D9CE-D614-4E43-A815-1620A6CEFD5A}"/>
              </a:ext>
            </a:extLst>
          </p:cNvPr>
          <p:cNvSpPr txBox="1">
            <a:spLocks/>
          </p:cNvSpPr>
          <p:nvPr/>
        </p:nvSpPr>
        <p:spPr>
          <a:xfrm>
            <a:off x="798908" y="3404744"/>
            <a:ext cx="3227358" cy="2287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can use many different techniques to subtract 3-digit numbers effectively. Here you can see two: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column method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B4EE99-AD18-4B51-BF88-883C7268B383}"/>
              </a:ext>
            </a:extLst>
          </p:cNvPr>
          <p:cNvSpPr/>
          <p:nvPr/>
        </p:nvSpPr>
        <p:spPr>
          <a:xfrm>
            <a:off x="5107002" y="3269205"/>
            <a:ext cx="32273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2. The partitioning method.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23D167-D647-436E-9686-42E3DB81A07E}"/>
              </a:ext>
            </a:extLst>
          </p:cNvPr>
          <p:cNvSpPr/>
          <p:nvPr/>
        </p:nvSpPr>
        <p:spPr>
          <a:xfrm>
            <a:off x="5107002" y="3696504"/>
            <a:ext cx="3389599" cy="1608133"/>
          </a:xfrm>
          <a:prstGeom prst="rect">
            <a:avLst/>
          </a:prstGeom>
          <a:noFill/>
          <a:ln>
            <a:noFill/>
          </a:ln>
          <a:effectLst>
            <a:glow rad="330200">
              <a:srgbClr val="5B9BD5">
                <a:lumMod val="75000"/>
                <a:alpha val="36000"/>
              </a:srgbClr>
            </a:glow>
          </a:effec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2000" b="1" dirty="0">
                <a:ln w="9525">
                  <a:solidFill>
                    <a:schemeClr val="bg1">
                      <a:alpha val="98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786 – 649</a:t>
            </a:r>
          </a:p>
          <a:p>
            <a:pPr algn="ctr"/>
            <a:endParaRPr lang="en-US" sz="2000" b="1" dirty="0">
              <a:ln w="9525">
                <a:solidFill>
                  <a:schemeClr val="bg1">
                    <a:alpha val="98000"/>
                  </a:schemeClr>
                </a:solidFill>
                <a:prstDash val="solid"/>
              </a:ln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>
                <a:ln w="9525">
                  <a:solidFill>
                    <a:schemeClr val="bg1">
                      <a:alpha val="98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786 – 600 = 186</a:t>
            </a:r>
          </a:p>
          <a:p>
            <a:pPr algn="ctr"/>
            <a:r>
              <a:rPr lang="en-US" sz="2000" b="1" dirty="0">
                <a:ln w="9525">
                  <a:solidFill>
                    <a:schemeClr val="bg1">
                      <a:alpha val="98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186 – 40 = 146</a:t>
            </a:r>
          </a:p>
          <a:p>
            <a:pPr algn="ctr"/>
            <a:r>
              <a:rPr lang="en-US" sz="2000" b="1" dirty="0">
                <a:ln w="9525">
                  <a:solidFill>
                    <a:schemeClr val="bg1">
                      <a:alpha val="98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146 – 9 = 137</a:t>
            </a:r>
            <a:endParaRPr kumimoji="0" lang="en-US" sz="2000" b="1" i="0" u="none" strike="noStrike" kern="0" cap="none" spc="0" normalizeH="0" baseline="0" noProof="0" dirty="0">
              <a:ln w="0">
                <a:solidFill>
                  <a:prstClr val="white"/>
                </a:solidFill>
              </a:ln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6CDB6D-0B00-486B-B46A-E5EFE83E1E09}"/>
              </a:ext>
            </a:extLst>
          </p:cNvPr>
          <p:cNvSpPr txBox="1"/>
          <p:nvPr/>
        </p:nvSpPr>
        <p:spPr>
          <a:xfrm>
            <a:off x="8801099" y="4557176"/>
            <a:ext cx="2809745" cy="1631216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Continue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watching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Video 1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Graphic 3" descr="Presentation with media with solid fill">
            <a:extLst>
              <a:ext uri="{FF2B5EF4-FFF2-40B4-BE49-F238E27FC236}">
                <a16:creationId xmlns:a16="http://schemas.microsoft.com/office/drawing/2014/main" id="{12F1CA11-621B-4634-A1E9-38A7AE9C4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33192" y="4751266"/>
            <a:ext cx="1359900" cy="13599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83AE5C5-0824-443D-9D96-3F530C17A6D8}"/>
              </a:ext>
            </a:extLst>
          </p:cNvPr>
          <p:cNvSpPr/>
          <p:nvPr/>
        </p:nvSpPr>
        <p:spPr>
          <a:xfrm>
            <a:off x="581155" y="5345267"/>
            <a:ext cx="53716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n-NO" sz="2000" dirty="0">
                <a:latin typeface="Arial" panose="020B0604020202020204" pitchFamily="34" charset="0"/>
                <a:cs typeface="Arial" panose="020B0604020202020204" pitchFamily="34" charset="0"/>
              </a:rPr>
              <a:t>	5	7	2</a:t>
            </a:r>
          </a:p>
          <a:p>
            <a:r>
              <a:rPr lang="nn-NO" sz="2000" u="sng" dirty="0">
                <a:latin typeface="Arial" panose="020B0604020202020204" pitchFamily="34" charset="0"/>
                <a:cs typeface="Arial" panose="020B0604020202020204" pitchFamily="34" charset="0"/>
              </a:rPr>
              <a:t>-	3	2	8</a:t>
            </a:r>
          </a:p>
          <a:p>
            <a:r>
              <a:rPr lang="nn-NO" sz="2000" dirty="0">
                <a:latin typeface="Arial" panose="020B0604020202020204" pitchFamily="34" charset="0"/>
                <a:cs typeface="Arial" panose="020B0604020202020204" pitchFamily="34" charset="0"/>
              </a:rPr>
              <a:t>	2	4	4			</a:t>
            </a:r>
          </a:p>
        </p:txBody>
      </p:sp>
    </p:spTree>
    <p:extLst>
      <p:ext uri="{BB962C8B-B14F-4D97-AF65-F5344CB8AC3E}">
        <p14:creationId xmlns:p14="http://schemas.microsoft.com/office/powerpoint/2010/main" val="150621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8" y="1481055"/>
            <a:ext cx="5098128" cy="707886"/>
          </a:xfrm>
        </p:spPr>
        <p:txBody>
          <a:bodyPr/>
          <a:lstStyle/>
          <a:p>
            <a:r>
              <a:rPr lang="en-GB" altLang="en-US" dirty="0"/>
              <a:t>Subtracting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EB2D618-E252-4EA9-B9D5-E1AC930A25B0}"/>
              </a:ext>
            </a:extLst>
          </p:cNvPr>
          <p:cNvSpPr txBox="1">
            <a:spLocks/>
          </p:cNvSpPr>
          <p:nvPr/>
        </p:nvSpPr>
        <p:spPr>
          <a:xfrm>
            <a:off x="668608" y="2493741"/>
            <a:ext cx="7687992" cy="117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Column Method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345 - 126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5E157EE-2CBF-475F-9201-D2E40CFD8FF8}"/>
              </a:ext>
            </a:extLst>
          </p:cNvPr>
          <p:cNvSpPr txBox="1">
            <a:spLocks/>
          </p:cNvSpPr>
          <p:nvPr/>
        </p:nvSpPr>
        <p:spPr>
          <a:xfrm>
            <a:off x="4512604" y="2658841"/>
            <a:ext cx="2214292" cy="2177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  345</a:t>
            </a:r>
          </a:p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-  236</a:t>
            </a:r>
          </a:p>
          <a:p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ABEE97-690B-497E-A894-9E9804699CE8}"/>
              </a:ext>
            </a:extLst>
          </p:cNvPr>
          <p:cNvCxnSpPr/>
          <p:nvPr/>
        </p:nvCxnSpPr>
        <p:spPr>
          <a:xfrm>
            <a:off x="4512604" y="4013200"/>
            <a:ext cx="202789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97E7F82-49A5-4C42-B1FB-03D6FFEE734D}"/>
              </a:ext>
            </a:extLst>
          </p:cNvPr>
          <p:cNvCxnSpPr/>
          <p:nvPr/>
        </p:nvCxnSpPr>
        <p:spPr>
          <a:xfrm>
            <a:off x="4512604" y="4546600"/>
            <a:ext cx="202789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76C7E79-A2C2-4E82-A600-B56B0B9D8CFA}"/>
              </a:ext>
            </a:extLst>
          </p:cNvPr>
          <p:cNvSpPr txBox="1">
            <a:spLocks/>
          </p:cNvSpPr>
          <p:nvPr/>
        </p:nvSpPr>
        <p:spPr>
          <a:xfrm>
            <a:off x="5619750" y="3929035"/>
            <a:ext cx="53789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2F6E9CA-4CB6-4753-8755-86DBCE49A54A}"/>
              </a:ext>
            </a:extLst>
          </p:cNvPr>
          <p:cNvSpPr txBox="1">
            <a:spLocks/>
          </p:cNvSpPr>
          <p:nvPr/>
        </p:nvSpPr>
        <p:spPr>
          <a:xfrm>
            <a:off x="5287886" y="3929035"/>
            <a:ext cx="53789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8E9E430-EE98-44A8-8BAA-5AFF2A8DFC7C}"/>
              </a:ext>
            </a:extLst>
          </p:cNvPr>
          <p:cNvSpPr txBox="1">
            <a:spLocks/>
          </p:cNvSpPr>
          <p:nvPr/>
        </p:nvSpPr>
        <p:spPr>
          <a:xfrm>
            <a:off x="4967946" y="3929035"/>
            <a:ext cx="53789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F75D8D1-058A-41D3-90F5-9FC96203AA5A}"/>
              </a:ext>
            </a:extLst>
          </p:cNvPr>
          <p:cNvCxnSpPr/>
          <p:nvPr/>
        </p:nvCxnSpPr>
        <p:spPr>
          <a:xfrm flipV="1">
            <a:off x="5426383" y="2658841"/>
            <a:ext cx="260898" cy="592359"/>
          </a:xfrm>
          <a:prstGeom prst="line">
            <a:avLst/>
          </a:prstGeom>
          <a:ln w="38100">
            <a:solidFill>
              <a:srgbClr val="6F61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DEEC40A0-6CB7-47CF-8C9A-46AE10918B0C}"/>
              </a:ext>
            </a:extLst>
          </p:cNvPr>
          <p:cNvSpPr txBox="1">
            <a:spLocks/>
          </p:cNvSpPr>
          <p:nvPr/>
        </p:nvSpPr>
        <p:spPr>
          <a:xfrm>
            <a:off x="5257606" y="2419489"/>
            <a:ext cx="53789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ED82938-2419-47FE-8FB2-C4697704BD18}"/>
              </a:ext>
            </a:extLst>
          </p:cNvPr>
          <p:cNvSpPr txBox="1">
            <a:spLocks/>
          </p:cNvSpPr>
          <p:nvPr/>
        </p:nvSpPr>
        <p:spPr>
          <a:xfrm>
            <a:off x="5530389" y="2419489"/>
            <a:ext cx="53789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709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5E13C00-1119-4597-8502-C17D05AE349A}"/>
              </a:ext>
            </a:extLst>
          </p:cNvPr>
          <p:cNvSpPr txBox="1"/>
          <p:nvPr/>
        </p:nvSpPr>
        <p:spPr>
          <a:xfrm>
            <a:off x="692150" y="2044913"/>
            <a:ext cx="1080770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Decide how you feel about addition of numbers and practice using the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following: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a)47			b)69			c)47</a:t>
            </a:r>
          </a:p>
          <a:p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  -23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  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-36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-  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d)294			e)752			f)474</a:t>
            </a:r>
          </a:p>
          <a:p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  -157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  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-123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pt-BR" sz="2800" u="sng" dirty="0">
                <a:latin typeface="Arial" panose="020B0604020202020204" pitchFamily="34" charset="0"/>
                <a:cs typeface="Arial" panose="020B0604020202020204" pitchFamily="34" charset="0"/>
              </a:rPr>
              <a:t>- 229</a:t>
            </a: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			</a:t>
            </a:r>
          </a:p>
          <a:p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Extension: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2804 runners in a marathon. </a:t>
            </a:r>
          </a:p>
          <a:p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3 hours 1335 runners have finished. How many runners have not?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5430FC-8802-4A09-AA9C-BA825BC2E032}"/>
              </a:ext>
            </a:extLst>
          </p:cNvPr>
          <p:cNvSpPr txBox="1"/>
          <p:nvPr/>
        </p:nvSpPr>
        <p:spPr>
          <a:xfrm>
            <a:off x="1026641" y="3733366"/>
            <a:ext cx="648772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075979-81ED-4750-B736-9FB05379C2E6}"/>
              </a:ext>
            </a:extLst>
          </p:cNvPr>
          <p:cNvSpPr txBox="1"/>
          <p:nvPr/>
        </p:nvSpPr>
        <p:spPr>
          <a:xfrm>
            <a:off x="3784054" y="3733366"/>
            <a:ext cx="61387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31A391-905A-40DD-BDF7-DE4AB0642FBA}"/>
              </a:ext>
            </a:extLst>
          </p:cNvPr>
          <p:cNvSpPr txBox="1"/>
          <p:nvPr/>
        </p:nvSpPr>
        <p:spPr>
          <a:xfrm>
            <a:off x="6506571" y="3722752"/>
            <a:ext cx="61387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299CA5-C233-4EEA-B6B9-B9B0EB1FDA81}"/>
              </a:ext>
            </a:extLst>
          </p:cNvPr>
          <p:cNvSpPr txBox="1"/>
          <p:nvPr/>
        </p:nvSpPr>
        <p:spPr>
          <a:xfrm>
            <a:off x="1026641" y="5421819"/>
            <a:ext cx="85091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137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6143E8-34BA-4788-88EF-22278C8D83D8}"/>
              </a:ext>
            </a:extLst>
          </p:cNvPr>
          <p:cNvSpPr txBox="1"/>
          <p:nvPr/>
        </p:nvSpPr>
        <p:spPr>
          <a:xfrm>
            <a:off x="3784054" y="5409137"/>
            <a:ext cx="85091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629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AF4B0FC-C5CC-491E-9156-2BD1C0160925}"/>
              </a:ext>
            </a:extLst>
          </p:cNvPr>
          <p:cNvSpPr txBox="1"/>
          <p:nvPr/>
        </p:nvSpPr>
        <p:spPr>
          <a:xfrm>
            <a:off x="6373799" y="5421819"/>
            <a:ext cx="850916" cy="52322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245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4F49BF-B441-477F-B4E5-8A64586701A7}"/>
              </a:ext>
            </a:extLst>
          </p:cNvPr>
          <p:cNvSpPr txBox="1"/>
          <p:nvPr/>
        </p:nvSpPr>
        <p:spPr>
          <a:xfrm>
            <a:off x="9086312" y="6293261"/>
            <a:ext cx="1252018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1469</a:t>
            </a:r>
          </a:p>
        </p:txBody>
      </p:sp>
    </p:spTree>
    <p:extLst>
      <p:ext uri="{BB962C8B-B14F-4D97-AF65-F5344CB8AC3E}">
        <p14:creationId xmlns:p14="http://schemas.microsoft.com/office/powerpoint/2010/main" val="337624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9910493" cy="707886"/>
          </a:xfrm>
        </p:spPr>
        <p:txBody>
          <a:bodyPr/>
          <a:lstStyle/>
          <a:p>
            <a:r>
              <a:rPr lang="en-GB" altLang="en-US" dirty="0"/>
              <a:t>Exam Style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41CBBB-B3B4-4F45-9971-D5C921E64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521" y="1990999"/>
            <a:ext cx="9304872" cy="39997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F9F0B6-3B6F-4DDE-8F12-1264C3B8C358}"/>
              </a:ext>
            </a:extLst>
          </p:cNvPr>
          <p:cNvSpPr txBox="1"/>
          <p:nvPr/>
        </p:nvSpPr>
        <p:spPr>
          <a:xfrm>
            <a:off x="668607" y="4099672"/>
            <a:ext cx="6096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many mobile phones does Jack sell in total? </a:t>
            </a: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Show your working.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										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										[2 marks]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(Non-Calculator)</a:t>
            </a:r>
          </a:p>
        </p:txBody>
      </p:sp>
    </p:spTree>
    <p:extLst>
      <p:ext uri="{BB962C8B-B14F-4D97-AF65-F5344CB8AC3E}">
        <p14:creationId xmlns:p14="http://schemas.microsoft.com/office/powerpoint/2010/main" val="165456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9910493" cy="707886"/>
          </a:xfrm>
        </p:spPr>
        <p:txBody>
          <a:bodyPr/>
          <a:lstStyle/>
          <a:p>
            <a:r>
              <a:rPr lang="en-GB" altLang="en-US" dirty="0"/>
              <a:t>Exam Style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41CBBB-B3B4-4F45-9971-D5C921E64F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192" t="16279"/>
          <a:stretch/>
        </p:blipFill>
        <p:spPr>
          <a:xfrm>
            <a:off x="4064000" y="2044700"/>
            <a:ext cx="3716147" cy="23963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15BF52-0AFD-4419-904E-ED4925AC79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038" y="4786993"/>
            <a:ext cx="11049923" cy="144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24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B3BB9E-6A38-4F76-AEAF-CC379BEF0477}"/>
              </a:ext>
            </a:extLst>
          </p:cNvPr>
          <p:cNvSpPr/>
          <p:nvPr/>
        </p:nvSpPr>
        <p:spPr>
          <a:xfrm>
            <a:off x="629556" y="2517732"/>
            <a:ext cx="88192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the session students must be able to:</a:t>
            </a:r>
          </a:p>
          <a:p>
            <a:pPr marL="342900" lvl="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Understand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place value, and write numbers in words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should be able to:</a:t>
            </a:r>
          </a:p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Add and subtract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using three digit numbers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could be able to:</a:t>
            </a:r>
          </a:p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Add and subtract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with word problems.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FF69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956A95-759F-448F-ACED-6F4B256F19E8}"/>
              </a:ext>
            </a:extLst>
          </p:cNvPr>
          <p:cNvSpPr/>
          <p:nvPr/>
        </p:nvSpPr>
        <p:spPr>
          <a:xfrm>
            <a:off x="8648700" y="5558462"/>
            <a:ext cx="3333750" cy="1147138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Don’t forget to complete your Knowledge Check.</a:t>
            </a:r>
          </a:p>
        </p:txBody>
      </p:sp>
    </p:spTree>
    <p:extLst>
      <p:ext uri="{BB962C8B-B14F-4D97-AF65-F5344CB8AC3E}">
        <p14:creationId xmlns:p14="http://schemas.microsoft.com/office/powerpoint/2010/main" val="24628040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18881-35CC-4D88-92A6-C9BAFF854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Exit Questions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B195EC-DE1D-4FD7-BFA4-FB7530F723DC}"/>
              </a:ext>
            </a:extLst>
          </p:cNvPr>
          <p:cNvSpPr txBox="1"/>
          <p:nvPr/>
        </p:nvSpPr>
        <p:spPr>
          <a:xfrm>
            <a:off x="668607" y="2531239"/>
            <a:ext cx="1055819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Must: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Write down the value of 6 in 617 and write this number in words.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Should: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734+277=			328-109=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Could: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Brian took £1056 on holiday. He came back with £138. How much did he spend on holiday?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C3E04F-3677-4F72-90F3-193A942A6EC7}"/>
              </a:ext>
            </a:extLst>
          </p:cNvPr>
          <p:cNvSpPr txBox="1"/>
          <p:nvPr/>
        </p:nvSpPr>
        <p:spPr>
          <a:xfrm>
            <a:off x="8036705" y="2826161"/>
            <a:ext cx="3486688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Six hundred and seventeen.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9EEB11-0005-4A4A-B96C-C1AC66E706C9}"/>
              </a:ext>
            </a:extLst>
          </p:cNvPr>
          <p:cNvSpPr txBox="1"/>
          <p:nvPr/>
        </p:nvSpPr>
        <p:spPr>
          <a:xfrm>
            <a:off x="2029605" y="3717817"/>
            <a:ext cx="878695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1011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52442A-20B1-4D7D-8E58-79DE15F06333}"/>
              </a:ext>
            </a:extLst>
          </p:cNvPr>
          <p:cNvSpPr txBox="1"/>
          <p:nvPr/>
        </p:nvSpPr>
        <p:spPr>
          <a:xfrm>
            <a:off x="5656652" y="3717817"/>
            <a:ext cx="878695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219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435DB5-7F7D-4A01-BA07-7281F2AE5A41}"/>
              </a:ext>
            </a:extLst>
          </p:cNvPr>
          <p:cNvSpPr txBox="1"/>
          <p:nvPr/>
        </p:nvSpPr>
        <p:spPr>
          <a:xfrm>
            <a:off x="10215952" y="5085784"/>
            <a:ext cx="878695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£918</a:t>
            </a:r>
          </a:p>
        </p:txBody>
      </p:sp>
    </p:spTree>
    <p:extLst>
      <p:ext uri="{BB962C8B-B14F-4D97-AF65-F5344CB8AC3E}">
        <p14:creationId xmlns:p14="http://schemas.microsoft.com/office/powerpoint/2010/main" val="4599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7E0B0C-1C14-4047-932C-40C7EA392100}"/>
              </a:ext>
            </a:extLst>
          </p:cNvPr>
          <p:cNvSpPr txBox="1"/>
          <p:nvPr/>
        </p:nvSpPr>
        <p:spPr>
          <a:xfrm>
            <a:off x="858186" y="2782669"/>
            <a:ext cx="756628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itchFamily="34" charset="0"/>
                <a:cs typeface="Arial" pitchFamily="34" charset="0"/>
              </a:rPr>
              <a:t>You’ve completed this module on “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adding and subtracting 3-digit numbers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”.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Now do the activities to practise your skills.</a:t>
            </a:r>
            <a:br>
              <a:rPr lang="en-GB" sz="2000" dirty="0">
                <a:latin typeface="Arial" pitchFamily="34" charset="0"/>
                <a:cs typeface="Arial" pitchFamily="34" charset="0"/>
              </a:rPr>
            </a:b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83104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7156" y="2708232"/>
            <a:ext cx="91240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the session students must be able to:</a:t>
            </a:r>
          </a:p>
          <a:p>
            <a:pPr marL="342900" lvl="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Understand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place value, and write numbers in words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should be able to:</a:t>
            </a:r>
          </a:p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Add and subtract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using three digit numbers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could be able to:</a:t>
            </a:r>
          </a:p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Add and subtract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with word problems.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2984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EBC38E0-E102-4950-BD0A-C4C4799678F5}"/>
              </a:ext>
            </a:extLst>
          </p:cNvPr>
          <p:cNvSpPr txBox="1"/>
          <p:nvPr/>
        </p:nvSpPr>
        <p:spPr>
          <a:xfrm>
            <a:off x="668607" y="2247594"/>
            <a:ext cx="763905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is the largest number in the following number lists?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lists are read across.</a:t>
            </a:r>
          </a:p>
          <a:p>
            <a:pPr marL="847855" indent="-847855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D23ABCC-8E6A-464F-AE0E-796257853747}"/>
              </a:ext>
            </a:extLst>
          </p:cNvPr>
          <p:cNvSpPr/>
          <p:nvPr/>
        </p:nvSpPr>
        <p:spPr>
          <a:xfrm>
            <a:off x="9411629" y="4137102"/>
            <a:ext cx="2129883" cy="725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6119769-5C63-47D9-9226-AA04588833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038590"/>
              </p:ext>
            </p:extLst>
          </p:nvPr>
        </p:nvGraphicFramePr>
        <p:xfrm>
          <a:off x="468570" y="4222904"/>
          <a:ext cx="100080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00">
                  <a:extLst>
                    <a:ext uri="{9D8B030D-6E8A-4147-A177-3AD203B41FA5}">
                      <a16:colId xmlns:a16="http://schemas.microsoft.com/office/drawing/2014/main" val="1336327294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179873617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836509341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3903292031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2937914652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3702961216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Fifty</a:t>
                      </a:r>
                    </a:p>
                  </a:txBody>
                  <a:tcP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</a:t>
                      </a:r>
                    </a:p>
                  </a:txBody>
                  <a:tcP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GB" sz="20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hundred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Five</a:t>
                      </a:r>
                    </a:p>
                  </a:txBody>
                  <a:tcP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Fifteen</a:t>
                      </a:r>
                    </a:p>
                  </a:txBody>
                  <a:tcP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970594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Seven</a:t>
                      </a:r>
                      <a:r>
                        <a:rPr lang="en-GB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Seventeen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99119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c)</a:t>
                      </a:r>
                    </a:p>
                  </a:txBody>
                  <a:tcPr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Thirteen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Thirty</a:t>
                      </a:r>
                      <a:r>
                        <a:rPr lang="en-GB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one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Seven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6778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d)</a:t>
                      </a:r>
                    </a:p>
                  </a:txBody>
                  <a:tcPr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Twenty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Two</a:t>
                      </a:r>
                      <a:r>
                        <a:rPr lang="en-GB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hundred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119387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e)</a:t>
                      </a:r>
                    </a:p>
                  </a:txBody>
                  <a:tcPr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thousand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712927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35817542-6275-4915-8ABE-F653F2268676}"/>
              </a:ext>
            </a:extLst>
          </p:cNvPr>
          <p:cNvSpPr txBox="1"/>
          <p:nvPr/>
        </p:nvSpPr>
        <p:spPr>
          <a:xfrm>
            <a:off x="3125129" y="4237816"/>
            <a:ext cx="1857519" cy="381952"/>
          </a:xfrm>
          <a:prstGeom prst="rect">
            <a:avLst/>
          </a:prstGeom>
          <a:solidFill>
            <a:srgbClr val="78F9D4">
              <a:alpha val="27000"/>
            </a:srgbClr>
          </a:solidFill>
          <a:ln w="28575">
            <a:solidFill>
              <a:srgbClr val="333333"/>
            </a:solidFill>
          </a:ln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86D9A4-7456-4F8A-A3BA-3F4E5176680F}"/>
              </a:ext>
            </a:extLst>
          </p:cNvPr>
          <p:cNvSpPr txBox="1"/>
          <p:nvPr/>
        </p:nvSpPr>
        <p:spPr>
          <a:xfrm>
            <a:off x="8656806" y="4626528"/>
            <a:ext cx="1819764" cy="406656"/>
          </a:xfrm>
          <a:prstGeom prst="rect">
            <a:avLst/>
          </a:prstGeom>
          <a:solidFill>
            <a:srgbClr val="78F9D4">
              <a:alpha val="27000"/>
            </a:srgbClr>
          </a:solidFill>
          <a:ln w="28575">
            <a:solidFill>
              <a:srgbClr val="333333"/>
            </a:solidFill>
          </a:ln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F2E3F6-A3CA-450A-A123-48ED367D8F5F}"/>
              </a:ext>
            </a:extLst>
          </p:cNvPr>
          <p:cNvSpPr txBox="1"/>
          <p:nvPr/>
        </p:nvSpPr>
        <p:spPr>
          <a:xfrm>
            <a:off x="5011031" y="5033184"/>
            <a:ext cx="1764000" cy="396000"/>
          </a:xfrm>
          <a:prstGeom prst="rect">
            <a:avLst/>
          </a:prstGeom>
          <a:solidFill>
            <a:srgbClr val="78F9D4">
              <a:alpha val="27000"/>
            </a:srgbClr>
          </a:solidFill>
          <a:ln w="28575">
            <a:solidFill>
              <a:srgbClr val="333333"/>
            </a:solidFill>
          </a:ln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A0383F-F888-4DD9-8973-FDD97410B8C7}"/>
              </a:ext>
            </a:extLst>
          </p:cNvPr>
          <p:cNvSpPr txBox="1"/>
          <p:nvPr/>
        </p:nvSpPr>
        <p:spPr>
          <a:xfrm>
            <a:off x="6799287" y="5436808"/>
            <a:ext cx="1857519" cy="381952"/>
          </a:xfrm>
          <a:prstGeom prst="rect">
            <a:avLst/>
          </a:prstGeom>
          <a:solidFill>
            <a:srgbClr val="78F9D4">
              <a:alpha val="27000"/>
            </a:srgbClr>
          </a:solidFill>
          <a:ln w="28575">
            <a:solidFill>
              <a:srgbClr val="333333"/>
            </a:solidFill>
          </a:ln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76DDF4-AF9C-46B8-9C17-B76E48256535}"/>
              </a:ext>
            </a:extLst>
          </p:cNvPr>
          <p:cNvSpPr txBox="1"/>
          <p:nvPr/>
        </p:nvSpPr>
        <p:spPr>
          <a:xfrm>
            <a:off x="1267609" y="5822152"/>
            <a:ext cx="1857519" cy="381952"/>
          </a:xfrm>
          <a:prstGeom prst="rect">
            <a:avLst/>
          </a:prstGeom>
          <a:solidFill>
            <a:srgbClr val="78F9D4">
              <a:alpha val="27000"/>
            </a:srgbClr>
          </a:solidFill>
          <a:ln w="28575">
            <a:solidFill>
              <a:srgbClr val="333333"/>
            </a:solidFill>
          </a:ln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99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21A82A-977C-4F7F-8852-03186B0EB309}"/>
              </a:ext>
            </a:extLst>
          </p:cNvPr>
          <p:cNvSpPr txBox="1"/>
          <p:nvPr/>
        </p:nvSpPr>
        <p:spPr>
          <a:xfrm>
            <a:off x="711200" y="2652859"/>
            <a:ext cx="9101926" cy="4036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Whole numbers are made up of units, tens, hundreds, thousands etc.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number 432 is made as follows: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number 4 means it has four hundreds.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number 3 means it has three tens.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number 2 means it has two units.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words we would say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four hundred and thirty two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C7528A-FE0B-4B54-BB85-64E3FBC0932E}"/>
              </a:ext>
            </a:extLst>
          </p:cNvPr>
          <p:cNvSpPr/>
          <p:nvPr/>
        </p:nvSpPr>
        <p:spPr>
          <a:xfrm>
            <a:off x="9411629" y="4137102"/>
            <a:ext cx="2129883" cy="725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D60618B9-A7BB-4AB1-93B5-B8C5499CFA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553129"/>
              </p:ext>
            </p:extLst>
          </p:nvPr>
        </p:nvGraphicFramePr>
        <p:xfrm>
          <a:off x="1365715" y="3599316"/>
          <a:ext cx="550800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000">
                  <a:extLst>
                    <a:ext uri="{9D8B030D-6E8A-4147-A177-3AD203B41FA5}">
                      <a16:colId xmlns:a16="http://schemas.microsoft.com/office/drawing/2014/main" val="1393620874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100639488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3240949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Hundreds</a:t>
                      </a:r>
                    </a:p>
                  </a:txBody>
                  <a:tcPr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Tens</a:t>
                      </a:r>
                    </a:p>
                  </a:txBody>
                  <a:tcPr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Units</a:t>
                      </a:r>
                    </a:p>
                  </a:txBody>
                  <a:tcPr>
                    <a:solidFill>
                      <a:srgbClr val="6F6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403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8992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2153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21A82A-977C-4F7F-8852-03186B0EB309}"/>
              </a:ext>
            </a:extLst>
          </p:cNvPr>
          <p:cNvSpPr txBox="1"/>
          <p:nvPr/>
        </p:nvSpPr>
        <p:spPr>
          <a:xfrm>
            <a:off x="546100" y="2624228"/>
            <a:ext cx="9101926" cy="804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Write down the value of the underlined digit, and write the number in words.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C7528A-FE0B-4B54-BB85-64E3FBC0932E}"/>
              </a:ext>
            </a:extLst>
          </p:cNvPr>
          <p:cNvSpPr/>
          <p:nvPr/>
        </p:nvSpPr>
        <p:spPr>
          <a:xfrm>
            <a:off x="9411629" y="4137102"/>
            <a:ext cx="2129883" cy="725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0B7F3E9-85E1-4D77-A600-8A5283C674C6}"/>
              </a:ext>
            </a:extLst>
          </p:cNvPr>
          <p:cNvSpPr/>
          <p:nvPr/>
        </p:nvSpPr>
        <p:spPr>
          <a:xfrm>
            <a:off x="812799" y="3175000"/>
            <a:ext cx="725293" cy="725293"/>
          </a:xfrm>
          <a:prstGeom prst="ellipse">
            <a:avLst/>
          </a:prstGeom>
          <a:solidFill>
            <a:srgbClr val="FF0000"/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CD7D819-E85B-46C6-B37A-0B5196E02827}"/>
              </a:ext>
            </a:extLst>
          </p:cNvPr>
          <p:cNvSpPr/>
          <p:nvPr/>
        </p:nvSpPr>
        <p:spPr>
          <a:xfrm>
            <a:off x="812799" y="4325897"/>
            <a:ext cx="725293" cy="725293"/>
          </a:xfrm>
          <a:prstGeom prst="ellipse">
            <a:avLst/>
          </a:prstGeom>
          <a:solidFill>
            <a:srgbClr val="FFC000"/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50E5C0-258D-4AE2-A7D2-4542A7EC3800}"/>
              </a:ext>
            </a:extLst>
          </p:cNvPr>
          <p:cNvSpPr/>
          <p:nvPr/>
        </p:nvSpPr>
        <p:spPr>
          <a:xfrm>
            <a:off x="812799" y="5476794"/>
            <a:ext cx="725293" cy="725293"/>
          </a:xfrm>
          <a:prstGeom prst="ellipse">
            <a:avLst/>
          </a:prstGeom>
          <a:solidFill>
            <a:srgbClr val="00B050"/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859F05-43B4-4A69-AB91-CADC7893557D}"/>
              </a:ext>
            </a:extLst>
          </p:cNvPr>
          <p:cNvSpPr txBox="1"/>
          <p:nvPr/>
        </p:nvSpPr>
        <p:spPr>
          <a:xfrm>
            <a:off x="1804791" y="3192407"/>
            <a:ext cx="1164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a) 1,4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5	b) 7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3,211	c)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,900,111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01500A-A6AB-4FFE-9FFC-3314CBC9A7A2}"/>
              </a:ext>
            </a:extLst>
          </p:cNvPr>
          <p:cNvSpPr txBox="1"/>
          <p:nvPr/>
        </p:nvSpPr>
        <p:spPr>
          <a:xfrm>
            <a:off x="1804791" y="4312663"/>
            <a:ext cx="9595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Amber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,567	b) 5,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33	c)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1,456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1977D7-B572-48D4-967C-4D025AC935AE}"/>
              </a:ext>
            </a:extLst>
          </p:cNvPr>
          <p:cNvSpPr txBox="1"/>
          <p:nvPr/>
        </p:nvSpPr>
        <p:spPr>
          <a:xfrm>
            <a:off x="1804791" y="5432919"/>
            <a:ext cx="1103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Green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a) 24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	b)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65		c)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en-GB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180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FD21A82A-977C-4F7F-8852-03186B0EB309}"/>
              </a:ext>
            </a:extLst>
          </p:cNvPr>
          <p:cNvSpPr txBox="1"/>
          <p:nvPr/>
        </p:nvSpPr>
        <p:spPr>
          <a:xfrm>
            <a:off x="546100" y="2624228"/>
            <a:ext cx="9101926" cy="804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Write down the value of the underlined digit, and write the number in words.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C7528A-FE0B-4B54-BB85-64E3FBC0932E}"/>
              </a:ext>
            </a:extLst>
          </p:cNvPr>
          <p:cNvSpPr/>
          <p:nvPr/>
        </p:nvSpPr>
        <p:spPr>
          <a:xfrm>
            <a:off x="9411629" y="4137102"/>
            <a:ext cx="2129883" cy="725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0B7F3E9-85E1-4D77-A600-8A5283C674C6}"/>
              </a:ext>
            </a:extLst>
          </p:cNvPr>
          <p:cNvSpPr/>
          <p:nvPr/>
        </p:nvSpPr>
        <p:spPr>
          <a:xfrm>
            <a:off x="812799" y="3175000"/>
            <a:ext cx="725293" cy="725293"/>
          </a:xfrm>
          <a:prstGeom prst="ellipse">
            <a:avLst/>
          </a:prstGeom>
          <a:solidFill>
            <a:srgbClr val="FF0000"/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859F05-43B4-4A69-AB91-CADC7893557D}"/>
              </a:ext>
            </a:extLst>
          </p:cNvPr>
          <p:cNvSpPr txBox="1"/>
          <p:nvPr/>
        </p:nvSpPr>
        <p:spPr>
          <a:xfrm>
            <a:off x="1804791" y="3192407"/>
            <a:ext cx="1164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a) 1,4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5	b) 7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3,211	c)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,900,111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CC5DAD-59C0-4B20-8312-F7759F0248C4}"/>
              </a:ext>
            </a:extLst>
          </p:cNvPr>
          <p:cNvSpPr txBox="1"/>
          <p:nvPr/>
        </p:nvSpPr>
        <p:spPr>
          <a:xfrm>
            <a:off x="1804791" y="4138495"/>
            <a:ext cx="858241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lphaLcParenR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Six tens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One thousand, four hundred and sixty five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b) Six ten thousands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Seven hundred and sixty three thousand, two hundred and eleven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c) Eight millions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Eight million, nine hundred thousand, one hundred and eleven.</a:t>
            </a:r>
          </a:p>
        </p:txBody>
      </p:sp>
    </p:spTree>
    <p:extLst>
      <p:ext uri="{BB962C8B-B14F-4D97-AF65-F5344CB8AC3E}">
        <p14:creationId xmlns:p14="http://schemas.microsoft.com/office/powerpoint/2010/main" val="336824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21A82A-977C-4F7F-8852-03186B0EB309}"/>
              </a:ext>
            </a:extLst>
          </p:cNvPr>
          <p:cNvSpPr txBox="1"/>
          <p:nvPr/>
        </p:nvSpPr>
        <p:spPr>
          <a:xfrm>
            <a:off x="546100" y="2624228"/>
            <a:ext cx="9101926" cy="804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Write down the value of the underlined digit, and write the number in words.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C7528A-FE0B-4B54-BB85-64E3FBC0932E}"/>
              </a:ext>
            </a:extLst>
          </p:cNvPr>
          <p:cNvSpPr/>
          <p:nvPr/>
        </p:nvSpPr>
        <p:spPr>
          <a:xfrm>
            <a:off x="9411629" y="4137102"/>
            <a:ext cx="2129883" cy="725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CD7D819-E85B-46C6-B37A-0B5196E02827}"/>
              </a:ext>
            </a:extLst>
          </p:cNvPr>
          <p:cNvSpPr/>
          <p:nvPr/>
        </p:nvSpPr>
        <p:spPr>
          <a:xfrm>
            <a:off x="761999" y="3195597"/>
            <a:ext cx="725293" cy="725293"/>
          </a:xfrm>
          <a:prstGeom prst="ellipse">
            <a:avLst/>
          </a:prstGeom>
          <a:solidFill>
            <a:srgbClr val="FFC000"/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01500A-A6AB-4FFE-9FFC-3314CBC9A7A2}"/>
              </a:ext>
            </a:extLst>
          </p:cNvPr>
          <p:cNvSpPr txBox="1"/>
          <p:nvPr/>
        </p:nvSpPr>
        <p:spPr>
          <a:xfrm>
            <a:off x="1753991" y="3182363"/>
            <a:ext cx="9595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Amber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,567	b) 5,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33	c)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1,456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050AF2-2F47-4ECE-BC1D-2A9A7F79B2FD}"/>
              </a:ext>
            </a:extLst>
          </p:cNvPr>
          <p:cNvSpPr txBox="1"/>
          <p:nvPr/>
        </p:nvSpPr>
        <p:spPr>
          <a:xfrm>
            <a:off x="1753990" y="4137102"/>
            <a:ext cx="854570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a) Six thousands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Six thousand, five hundred and sixty seven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b) Zero hundreds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Five thousand and thirty three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c) One ten thousand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Eleven thousand, four hundred and fifty six</a:t>
            </a:r>
          </a:p>
        </p:txBody>
      </p:sp>
    </p:spTree>
    <p:extLst>
      <p:ext uri="{BB962C8B-B14F-4D97-AF65-F5344CB8AC3E}">
        <p14:creationId xmlns:p14="http://schemas.microsoft.com/office/powerpoint/2010/main" val="145842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21A82A-977C-4F7F-8852-03186B0EB309}"/>
              </a:ext>
            </a:extLst>
          </p:cNvPr>
          <p:cNvSpPr txBox="1"/>
          <p:nvPr/>
        </p:nvSpPr>
        <p:spPr>
          <a:xfrm>
            <a:off x="546100" y="2624228"/>
            <a:ext cx="9101926" cy="804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Write down the value of the underlined digit, and write the number in words.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C7528A-FE0B-4B54-BB85-64E3FBC0932E}"/>
              </a:ext>
            </a:extLst>
          </p:cNvPr>
          <p:cNvSpPr/>
          <p:nvPr/>
        </p:nvSpPr>
        <p:spPr>
          <a:xfrm>
            <a:off x="9411629" y="4137102"/>
            <a:ext cx="2129883" cy="725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50E5C0-258D-4AE2-A7D2-4542A7EC3800}"/>
              </a:ext>
            </a:extLst>
          </p:cNvPr>
          <p:cNvSpPr/>
          <p:nvPr/>
        </p:nvSpPr>
        <p:spPr>
          <a:xfrm>
            <a:off x="660399" y="3216194"/>
            <a:ext cx="725293" cy="725293"/>
          </a:xfrm>
          <a:prstGeom prst="ellipse">
            <a:avLst/>
          </a:prstGeom>
          <a:solidFill>
            <a:srgbClr val="00B050"/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1977D7-B572-48D4-967C-4D025AC935AE}"/>
              </a:ext>
            </a:extLst>
          </p:cNvPr>
          <p:cNvSpPr txBox="1"/>
          <p:nvPr/>
        </p:nvSpPr>
        <p:spPr>
          <a:xfrm>
            <a:off x="1652391" y="3172319"/>
            <a:ext cx="1103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Green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a) 24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	b)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65		c) 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en-GB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03FD4C-EE47-47A1-9E2A-B836CC63A6FC}"/>
              </a:ext>
            </a:extLst>
          </p:cNvPr>
          <p:cNvSpPr txBox="1"/>
          <p:nvPr/>
        </p:nvSpPr>
        <p:spPr>
          <a:xfrm>
            <a:off x="1652390" y="4137102"/>
            <a:ext cx="820280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lphaLcParenR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Nine units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Two hundred and forty nine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b) Nine hundreds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     Nine hundred and sixty five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c) Three hundreds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     Three hundred and twenty two</a:t>
            </a:r>
          </a:p>
        </p:txBody>
      </p:sp>
    </p:spTree>
    <p:extLst>
      <p:ext uri="{BB962C8B-B14F-4D97-AF65-F5344CB8AC3E}">
        <p14:creationId xmlns:p14="http://schemas.microsoft.com/office/powerpoint/2010/main" val="38978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50900" y="2720975"/>
            <a:ext cx="9910763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Verdana" panose="020B0604030504040204" pitchFamily="34" charset="0"/>
                <a:ea typeface="Verdana" panose="020B0604030504040204" pitchFamily="34" charset="0"/>
              </a:rPr>
              <a:t>Adding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FA0D9CE-D614-4E43-A815-1620A6CEFD5A}"/>
              </a:ext>
            </a:extLst>
          </p:cNvPr>
          <p:cNvSpPr txBox="1">
            <a:spLocks/>
          </p:cNvSpPr>
          <p:nvPr/>
        </p:nvSpPr>
        <p:spPr>
          <a:xfrm>
            <a:off x="798908" y="3404744"/>
            <a:ext cx="3227358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can use many different techniques to add 3-digit numbers effectively.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Here you can see two methods: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column method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6221A6-C1EC-43E0-A279-69EA86C62533}"/>
              </a:ext>
            </a:extLst>
          </p:cNvPr>
          <p:cNvSpPr/>
          <p:nvPr/>
        </p:nvSpPr>
        <p:spPr>
          <a:xfrm>
            <a:off x="608407" y="5805781"/>
            <a:ext cx="64727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2	5	7</a:t>
            </a:r>
          </a:p>
          <a:p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+	4	2	9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6	8	6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B4EE99-AD18-4B51-BF88-883C7268B383}"/>
              </a:ext>
            </a:extLst>
          </p:cNvPr>
          <p:cNvSpPr/>
          <p:nvPr/>
        </p:nvSpPr>
        <p:spPr>
          <a:xfrm>
            <a:off x="5107002" y="3269205"/>
            <a:ext cx="32273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2. The partitioning method.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23D167-D647-436E-9686-42E3DB81A07E}"/>
              </a:ext>
            </a:extLst>
          </p:cNvPr>
          <p:cNvSpPr/>
          <p:nvPr/>
        </p:nvSpPr>
        <p:spPr>
          <a:xfrm>
            <a:off x="5107002" y="3696504"/>
            <a:ext cx="3389599" cy="2223686"/>
          </a:xfrm>
          <a:prstGeom prst="rect">
            <a:avLst/>
          </a:prstGeom>
          <a:noFill/>
          <a:ln>
            <a:noFill/>
          </a:ln>
          <a:effectLst>
            <a:glow rad="330200">
              <a:srgbClr val="5B9BD5">
                <a:lumMod val="75000"/>
                <a:alpha val="36000"/>
              </a:srgbClr>
            </a:glow>
          </a:effectLst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 w="0">
                  <a:solidFill>
                    <a:prstClr val="white"/>
                  </a:solidFill>
                </a:ln>
                <a:uLnTx/>
                <a:uFillTx/>
                <a:latin typeface="Arial" pitchFamily="34" charset="0"/>
                <a:cs typeface="Arial" pitchFamily="34" charset="0"/>
              </a:rPr>
              <a:t>132 + 564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 w="0">
                  <a:solidFill>
                    <a:prstClr val="white"/>
                  </a:solidFill>
                </a:ln>
                <a:uLnTx/>
                <a:uFillTx/>
                <a:latin typeface="Arial" pitchFamily="34" charset="0"/>
                <a:cs typeface="Arial" pitchFamily="34" charset="0"/>
              </a:rPr>
              <a:t>100 + 500 = 600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 w="0">
                  <a:solidFill>
                    <a:prstClr val="white"/>
                  </a:solidFill>
                </a:ln>
                <a:uLnTx/>
                <a:uFillTx/>
                <a:latin typeface="Arial" pitchFamily="34" charset="0"/>
                <a:cs typeface="Arial" pitchFamily="34" charset="0"/>
              </a:rPr>
              <a:t>30 + 60 = 90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 w="0">
                  <a:solidFill>
                    <a:prstClr val="white"/>
                  </a:solidFill>
                </a:ln>
                <a:uLnTx/>
                <a:uFillTx/>
                <a:latin typeface="Arial" pitchFamily="34" charset="0"/>
                <a:cs typeface="Arial" pitchFamily="34" charset="0"/>
              </a:rPr>
              <a:t>2 + 4 = 6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 w="0">
                <a:solidFill>
                  <a:prstClr val="white"/>
                </a:solidFill>
              </a:ln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 w="0">
                  <a:solidFill>
                    <a:prstClr val="white"/>
                  </a:solidFill>
                </a:ln>
                <a:uLnTx/>
                <a:uFillTx/>
                <a:latin typeface="Arial" pitchFamily="34" charset="0"/>
                <a:cs typeface="Arial" pitchFamily="34" charset="0"/>
              </a:rPr>
              <a:t>600+90+6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 w="0">
                  <a:solidFill>
                    <a:prstClr val="white"/>
                  </a:solidFill>
                </a:ln>
                <a:uLnTx/>
                <a:uFillTx/>
                <a:latin typeface="Arial" pitchFamily="34" charset="0"/>
                <a:cs typeface="Arial" pitchFamily="34" charset="0"/>
              </a:rPr>
              <a:t>= 696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6CDB6D-0B00-486B-B46A-E5EFE83E1E09}"/>
              </a:ext>
            </a:extLst>
          </p:cNvPr>
          <p:cNvSpPr txBox="1"/>
          <p:nvPr/>
        </p:nvSpPr>
        <p:spPr>
          <a:xfrm>
            <a:off x="8161893" y="4557176"/>
            <a:ext cx="3448952" cy="1631216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Watch Video 1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Graphic 3" descr="Presentation with media with solid fill">
            <a:extLst>
              <a:ext uri="{FF2B5EF4-FFF2-40B4-BE49-F238E27FC236}">
                <a16:creationId xmlns:a16="http://schemas.microsoft.com/office/drawing/2014/main" id="{12F1CA11-621B-4634-A1E9-38A7AE9C4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33192" y="4751266"/>
            <a:ext cx="1359900" cy="135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49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7B5A72-D85B-43D4-AEBC-F846AF4F4C43}">
  <ds:schemaRefs>
    <ds:schemaRef ds:uri="http://schemas.microsoft.com/office/infopath/2007/PartnerControls"/>
    <ds:schemaRef ds:uri="http://purl.org/dc/terms/"/>
    <ds:schemaRef ds:uri="8a220d04-cd4c-4a42-a0ef-10d364ba1cb5"/>
    <ds:schemaRef ds:uri="http://schemas.microsoft.com/office/2006/documentManagement/types"/>
    <ds:schemaRef ds:uri="23a673d0-6c97-4602-af76-52d498a4d789"/>
    <ds:schemaRef ds:uri="http://schemas.microsoft.com/sharepoint/v3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30163</TotalTime>
  <Words>1052</Words>
  <Application>Microsoft Office PowerPoint</Application>
  <PresentationFormat>Widescreen</PresentationFormat>
  <Paragraphs>243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Adding</vt:lpstr>
      <vt:lpstr>Adding</vt:lpstr>
      <vt:lpstr>PowerPoint Presentation</vt:lpstr>
      <vt:lpstr>Subtracting</vt:lpstr>
      <vt:lpstr>Subtracting</vt:lpstr>
      <vt:lpstr>PowerPoint Presentation</vt:lpstr>
      <vt:lpstr>Exam Style Questions</vt:lpstr>
      <vt:lpstr>Exam Style Questions</vt:lpstr>
      <vt:lpstr>PowerPoint Presentation</vt:lpstr>
      <vt:lpstr>Exit Questions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Victoria Gardner</cp:lastModifiedBy>
  <cp:revision>475</cp:revision>
  <dcterms:created xsi:type="dcterms:W3CDTF">2021-03-05T10:31:48Z</dcterms:created>
  <dcterms:modified xsi:type="dcterms:W3CDTF">2021-09-17T13:48:00Z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