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0"/>
  </p:notesMasterIdLst>
  <p:sldIdLst>
    <p:sldId id="277" r:id="rId5"/>
    <p:sldId id="278" r:id="rId6"/>
    <p:sldId id="276"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5" r:id="rId22"/>
    <p:sldId id="296" r:id="rId23"/>
    <p:sldId id="294" r:id="rId24"/>
    <p:sldId id="297" r:id="rId25"/>
    <p:sldId id="298" r:id="rId26"/>
    <p:sldId id="299" r:id="rId27"/>
    <p:sldId id="300" r:id="rId28"/>
    <p:sldId id="301" r:id="rId29"/>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A098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napToGrid="0">
      <p:cViewPr varScale="1">
        <p:scale>
          <a:sx n="68" d="100"/>
          <a:sy n="68" d="100"/>
        </p:scale>
        <p:origin x="108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am Wilde" userId="S::liamwilde@ncfe.org.uk::85946fee-7742-468c-aab0-daf91f7a8c34" providerId="AD" clId="Web-{B0DEB8B6-339B-D47B-860E-FAC3D0001BC7}"/>
    <pc:docChg chg="modSld">
      <pc:chgData name="Liam Wilde" userId="S::liamwilde@ncfe.org.uk::85946fee-7742-468c-aab0-daf91f7a8c34" providerId="AD" clId="Web-{B0DEB8B6-339B-D47B-860E-FAC3D0001BC7}" dt="2021-06-24T12:50:37.164" v="0"/>
      <pc:docMkLst>
        <pc:docMk/>
      </pc:docMkLst>
      <pc:sldChg chg="modNotes">
        <pc:chgData name="Liam Wilde" userId="S::liamwilde@ncfe.org.uk::85946fee-7742-468c-aab0-daf91f7a8c34" providerId="AD" clId="Web-{B0DEB8B6-339B-D47B-860E-FAC3D0001BC7}" dt="2021-06-24T12:50:37.164" v="0"/>
        <pc:sldMkLst>
          <pc:docMk/>
          <pc:sldMk cId="3810383226" sldId="276"/>
        </pc:sldMkLst>
      </pc:sldChg>
    </pc:docChg>
  </pc:docChgLst>
  <pc:docChgLst>
    <pc:chgData name="Liz Burkinshaw" userId="c56c063d-2500-443a-8a7e-a0cebdb5ccee" providerId="ADAL" clId="{E1242841-57CE-4C9F-ACF6-835893DA6AB3}"/>
    <pc:docChg chg="modSld modMainMaster">
      <pc:chgData name="Liz Burkinshaw" userId="c56c063d-2500-443a-8a7e-a0cebdb5ccee" providerId="ADAL" clId="{E1242841-57CE-4C9F-ACF6-835893DA6AB3}" dt="2021-07-06T11:12:22.297" v="3" actId="14100"/>
      <pc:docMkLst>
        <pc:docMk/>
      </pc:docMkLst>
      <pc:sldChg chg="modSp mod">
        <pc:chgData name="Liz Burkinshaw" userId="c56c063d-2500-443a-8a7e-a0cebdb5ccee" providerId="ADAL" clId="{E1242841-57CE-4C9F-ACF6-835893DA6AB3}" dt="2021-07-06T11:12:22.297" v="3" actId="14100"/>
        <pc:sldMkLst>
          <pc:docMk/>
          <pc:sldMk cId="4097103690" sldId="284"/>
        </pc:sldMkLst>
        <pc:spChg chg="mod">
          <ac:chgData name="Liz Burkinshaw" userId="c56c063d-2500-443a-8a7e-a0cebdb5ccee" providerId="ADAL" clId="{E1242841-57CE-4C9F-ACF6-835893DA6AB3}" dt="2021-07-06T11:12:22.297" v="3" actId="14100"/>
          <ac:spMkLst>
            <pc:docMk/>
            <pc:sldMk cId="4097103690" sldId="284"/>
            <ac:spMk id="4" creationId="{9169F36F-E98A-4B6E-A675-632B92E5BA73}"/>
          </ac:spMkLst>
        </pc:spChg>
        <pc:picChg chg="mod">
          <ac:chgData name="Liz Burkinshaw" userId="c56c063d-2500-443a-8a7e-a0cebdb5ccee" providerId="ADAL" clId="{E1242841-57CE-4C9F-ACF6-835893DA6AB3}" dt="2021-07-06T11:12:18.712" v="2" actId="14100"/>
          <ac:picMkLst>
            <pc:docMk/>
            <pc:sldMk cId="4097103690" sldId="284"/>
            <ac:picMk id="5" creationId="{D7F72DD1-7444-41A2-B69F-D314D1B5D9C8}"/>
          </ac:picMkLst>
        </pc:picChg>
      </pc:sldChg>
      <pc:sldMasterChg chg="modSldLayout">
        <pc:chgData name="Liz Burkinshaw" userId="c56c063d-2500-443a-8a7e-a0cebdb5ccee" providerId="ADAL" clId="{E1242841-57CE-4C9F-ACF6-835893DA6AB3}" dt="2021-07-06T11:12:03.591" v="1" actId="1076"/>
        <pc:sldMasterMkLst>
          <pc:docMk/>
          <pc:sldMasterMk cId="2460954070" sldId="2147483660"/>
        </pc:sldMasterMkLst>
        <pc:sldLayoutChg chg="modSp mod">
          <pc:chgData name="Liz Burkinshaw" userId="c56c063d-2500-443a-8a7e-a0cebdb5ccee" providerId="ADAL" clId="{E1242841-57CE-4C9F-ACF6-835893DA6AB3}" dt="2021-07-06T11:12:03.591" v="1" actId="1076"/>
          <pc:sldLayoutMkLst>
            <pc:docMk/>
            <pc:sldMasterMk cId="2460954070" sldId="2147483660"/>
            <pc:sldLayoutMk cId="689239106" sldId="2147483679"/>
          </pc:sldLayoutMkLst>
          <pc:picChg chg="mod">
            <ac:chgData name="Liz Burkinshaw" userId="c56c063d-2500-443a-8a7e-a0cebdb5ccee" providerId="ADAL" clId="{E1242841-57CE-4C9F-ACF6-835893DA6AB3}" dt="2021-07-06T11:11:53.803" v="0" actId="1076"/>
            <ac:picMkLst>
              <pc:docMk/>
              <pc:sldMasterMk cId="2460954070" sldId="2147483660"/>
              <pc:sldLayoutMk cId="689239106" sldId="2147483679"/>
              <ac:picMk id="3" creationId="{F86DD1C3-0D5D-4684-AD73-760A8816C335}"/>
            </ac:picMkLst>
          </pc:picChg>
          <pc:picChg chg="mod">
            <ac:chgData name="Liz Burkinshaw" userId="c56c063d-2500-443a-8a7e-a0cebdb5ccee" providerId="ADAL" clId="{E1242841-57CE-4C9F-ACF6-835893DA6AB3}" dt="2021-07-06T11:12:03.591" v="1" actId="1076"/>
            <ac:picMkLst>
              <pc:docMk/>
              <pc:sldMasterMk cId="2460954070" sldId="2147483660"/>
              <pc:sldLayoutMk cId="689239106" sldId="2147483679"/>
              <ac:picMk id="6" creationId="{B2089269-9C04-401B-A9FE-72046B642DFC}"/>
            </ac:picMkLst>
          </pc:picChg>
        </pc:sldLayoutChg>
      </pc:sldMasterChg>
    </pc:docChg>
  </pc:docChgLst>
  <pc:docChgLst>
    <pc:chgData name="Liz Burkinshaw" userId="S::lizburkinshaw@ncfe.org.uk::c56c063d-2500-443a-8a7e-a0cebdb5ccee" providerId="AD" clId="Web-{1AAD544A-0F21-A03C-FBCD-3FDE588F54D3}"/>
    <pc:docChg chg="modSld">
      <pc:chgData name="Liz Burkinshaw" userId="S::lizburkinshaw@ncfe.org.uk::c56c063d-2500-443a-8a7e-a0cebdb5ccee" providerId="AD" clId="Web-{1AAD544A-0F21-A03C-FBCD-3FDE588F54D3}" dt="2021-06-29T11:08:28.874" v="13" actId="20577"/>
      <pc:docMkLst>
        <pc:docMk/>
      </pc:docMkLst>
      <pc:sldChg chg="modSp">
        <pc:chgData name="Liz Burkinshaw" userId="S::lizburkinshaw@ncfe.org.uk::c56c063d-2500-443a-8a7e-a0cebdb5ccee" providerId="AD" clId="Web-{1AAD544A-0F21-A03C-FBCD-3FDE588F54D3}" dt="2021-06-29T11:06:30.934" v="1" actId="20577"/>
        <pc:sldMkLst>
          <pc:docMk/>
          <pc:sldMk cId="933373755" sldId="280"/>
        </pc:sldMkLst>
        <pc:spChg chg="mod">
          <ac:chgData name="Liz Burkinshaw" userId="S::lizburkinshaw@ncfe.org.uk::c56c063d-2500-443a-8a7e-a0cebdb5ccee" providerId="AD" clId="Web-{1AAD544A-0F21-A03C-FBCD-3FDE588F54D3}" dt="2021-06-29T11:06:30.934" v="1" actId="20577"/>
          <ac:spMkLst>
            <pc:docMk/>
            <pc:sldMk cId="933373755" sldId="280"/>
            <ac:spMk id="2" creationId="{D3D056A4-CF51-4C71-86A3-6E5037492E0A}"/>
          </ac:spMkLst>
        </pc:spChg>
      </pc:sldChg>
      <pc:sldChg chg="modSp">
        <pc:chgData name="Liz Burkinshaw" userId="S::lizburkinshaw@ncfe.org.uk::c56c063d-2500-443a-8a7e-a0cebdb5ccee" providerId="AD" clId="Web-{1AAD544A-0F21-A03C-FBCD-3FDE588F54D3}" dt="2021-06-29T11:06:44.309" v="2" actId="14100"/>
        <pc:sldMkLst>
          <pc:docMk/>
          <pc:sldMk cId="476463417" sldId="281"/>
        </pc:sldMkLst>
        <pc:picChg chg="mod">
          <ac:chgData name="Liz Burkinshaw" userId="S::lizburkinshaw@ncfe.org.uk::c56c063d-2500-443a-8a7e-a0cebdb5ccee" providerId="AD" clId="Web-{1AAD544A-0F21-A03C-FBCD-3FDE588F54D3}" dt="2021-06-29T11:06:44.309" v="2" actId="14100"/>
          <ac:picMkLst>
            <pc:docMk/>
            <pc:sldMk cId="476463417" sldId="281"/>
            <ac:picMk id="3" creationId="{10B23219-EFBF-4D57-B304-B35825999F4C}"/>
          </ac:picMkLst>
        </pc:picChg>
      </pc:sldChg>
      <pc:sldChg chg="modSp">
        <pc:chgData name="Liz Burkinshaw" userId="S::lizburkinshaw@ncfe.org.uk::c56c063d-2500-443a-8a7e-a0cebdb5ccee" providerId="AD" clId="Web-{1AAD544A-0F21-A03C-FBCD-3FDE588F54D3}" dt="2021-06-29T11:07:11.950" v="6" actId="1076"/>
        <pc:sldMkLst>
          <pc:docMk/>
          <pc:sldMk cId="977565132" sldId="283"/>
        </pc:sldMkLst>
        <pc:spChg chg="mod">
          <ac:chgData name="Liz Burkinshaw" userId="S::lizburkinshaw@ncfe.org.uk::c56c063d-2500-443a-8a7e-a0cebdb5ccee" providerId="AD" clId="Web-{1AAD544A-0F21-A03C-FBCD-3FDE588F54D3}" dt="2021-06-29T11:07:11.950" v="6" actId="1076"/>
          <ac:spMkLst>
            <pc:docMk/>
            <pc:sldMk cId="977565132" sldId="283"/>
            <ac:spMk id="2" creationId="{2A66081D-5029-4E6C-A840-8D261725A695}"/>
          </ac:spMkLst>
        </pc:spChg>
      </pc:sldChg>
      <pc:sldChg chg="modSp">
        <pc:chgData name="Liz Burkinshaw" userId="S::lizburkinshaw@ncfe.org.uk::c56c063d-2500-443a-8a7e-a0cebdb5ccee" providerId="AD" clId="Web-{1AAD544A-0F21-A03C-FBCD-3FDE588F54D3}" dt="2021-06-29T11:07:21.497" v="7" actId="1076"/>
        <pc:sldMkLst>
          <pc:docMk/>
          <pc:sldMk cId="2284790484" sldId="285"/>
        </pc:sldMkLst>
        <pc:spChg chg="mod">
          <ac:chgData name="Liz Burkinshaw" userId="S::lizburkinshaw@ncfe.org.uk::c56c063d-2500-443a-8a7e-a0cebdb5ccee" providerId="AD" clId="Web-{1AAD544A-0F21-A03C-FBCD-3FDE588F54D3}" dt="2021-06-29T11:07:21.497" v="7" actId="1076"/>
          <ac:spMkLst>
            <pc:docMk/>
            <pc:sldMk cId="2284790484" sldId="285"/>
            <ac:spMk id="2" creationId="{B389A46E-49B6-4026-8E69-543E3BA06AE2}"/>
          </ac:spMkLst>
        </pc:spChg>
        <pc:picChg chg="mod">
          <ac:chgData name="Liz Burkinshaw" userId="S::lizburkinshaw@ncfe.org.uk::c56c063d-2500-443a-8a7e-a0cebdb5ccee" providerId="AD" clId="Web-{1AAD544A-0F21-A03C-FBCD-3FDE588F54D3}" dt="2021-06-29T11:06:59.778" v="4" actId="1076"/>
          <ac:picMkLst>
            <pc:docMk/>
            <pc:sldMk cId="2284790484" sldId="285"/>
            <ac:picMk id="5" creationId="{B5F8591D-F844-4549-881A-F0C95579D7D9}"/>
          </ac:picMkLst>
        </pc:picChg>
      </pc:sldChg>
      <pc:sldChg chg="modSp">
        <pc:chgData name="Liz Burkinshaw" userId="S::lizburkinshaw@ncfe.org.uk::c56c063d-2500-443a-8a7e-a0cebdb5ccee" providerId="AD" clId="Web-{1AAD544A-0F21-A03C-FBCD-3FDE588F54D3}" dt="2021-06-29T11:07:53.842" v="9" actId="1076"/>
        <pc:sldMkLst>
          <pc:docMk/>
          <pc:sldMk cId="387845006" sldId="291"/>
        </pc:sldMkLst>
        <pc:spChg chg="mod">
          <ac:chgData name="Liz Burkinshaw" userId="S::lizburkinshaw@ncfe.org.uk::c56c063d-2500-443a-8a7e-a0cebdb5ccee" providerId="AD" clId="Web-{1AAD544A-0F21-A03C-FBCD-3FDE588F54D3}" dt="2021-06-29T11:07:53.842" v="9" actId="1076"/>
          <ac:spMkLst>
            <pc:docMk/>
            <pc:sldMk cId="387845006" sldId="291"/>
            <ac:spMk id="2" creationId="{6667B04E-5A4C-4D75-A03F-F9A4B48874BE}"/>
          </ac:spMkLst>
        </pc:spChg>
      </pc:sldChg>
      <pc:sldChg chg="modSp">
        <pc:chgData name="Liz Burkinshaw" userId="S::lizburkinshaw@ncfe.org.uk::c56c063d-2500-443a-8a7e-a0cebdb5ccee" providerId="AD" clId="Web-{1AAD544A-0F21-A03C-FBCD-3FDE588F54D3}" dt="2021-06-29T11:08:20.170" v="11" actId="1076"/>
        <pc:sldMkLst>
          <pc:docMk/>
          <pc:sldMk cId="2389428818" sldId="297"/>
        </pc:sldMkLst>
        <pc:spChg chg="mod">
          <ac:chgData name="Liz Burkinshaw" userId="S::lizburkinshaw@ncfe.org.uk::c56c063d-2500-443a-8a7e-a0cebdb5ccee" providerId="AD" clId="Web-{1AAD544A-0F21-A03C-FBCD-3FDE588F54D3}" dt="2021-06-29T11:08:20.170" v="11" actId="1076"/>
          <ac:spMkLst>
            <pc:docMk/>
            <pc:sldMk cId="2389428818" sldId="297"/>
            <ac:spMk id="2" creationId="{47C1C939-5B98-484A-9BE8-144B004B3873}"/>
          </ac:spMkLst>
        </pc:spChg>
      </pc:sldChg>
      <pc:sldChg chg="modSp">
        <pc:chgData name="Liz Burkinshaw" userId="S::lizburkinshaw@ncfe.org.uk::c56c063d-2500-443a-8a7e-a0cebdb5ccee" providerId="AD" clId="Web-{1AAD544A-0F21-A03C-FBCD-3FDE588F54D3}" dt="2021-06-29T11:08:28.874" v="13" actId="20577"/>
        <pc:sldMkLst>
          <pc:docMk/>
          <pc:sldMk cId="472454220" sldId="300"/>
        </pc:sldMkLst>
        <pc:spChg chg="mod">
          <ac:chgData name="Liz Burkinshaw" userId="S::lizburkinshaw@ncfe.org.uk::c56c063d-2500-443a-8a7e-a0cebdb5ccee" providerId="AD" clId="Web-{1AAD544A-0F21-A03C-FBCD-3FDE588F54D3}" dt="2021-06-29T11:08:28.874" v="13" actId="20577"/>
          <ac:spMkLst>
            <pc:docMk/>
            <pc:sldMk cId="472454220" sldId="300"/>
            <ac:spMk id="2" creationId="{D3A56055-7258-4CDB-8CD3-636E4449F64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F1FC59-8E19-AD47-9222-3DA1A3636944}" type="datetimeFigureOut">
              <a:rPr lang="en-US" smtClean="0"/>
              <a:t>7/6/2021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076E61-9260-024D-9815-5A2720F2B918}" type="slidenum">
              <a:rPr lang="en-US" smtClean="0"/>
              <a:t>‹#›</a:t>
            </a:fld>
            <a:endParaRPr lang="en-US"/>
          </a:p>
        </p:txBody>
      </p:sp>
    </p:spTree>
    <p:extLst>
      <p:ext uri="{BB962C8B-B14F-4D97-AF65-F5344CB8AC3E}">
        <p14:creationId xmlns:p14="http://schemas.microsoft.com/office/powerpoint/2010/main" val="1108523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Answers:</a:t>
            </a:r>
          </a:p>
          <a:p>
            <a:r>
              <a:rPr lang="en-GB" dirty="0"/>
              <a:t>Layout</a:t>
            </a:r>
          </a:p>
          <a:p>
            <a:r>
              <a:rPr lang="en-GB" dirty="0"/>
              <a:t>Slide</a:t>
            </a:r>
          </a:p>
          <a:p>
            <a:r>
              <a:rPr lang="en-GB" dirty="0"/>
              <a:t>Theme</a:t>
            </a:r>
          </a:p>
          <a:p>
            <a:r>
              <a:rPr lang="en-GB" dirty="0"/>
              <a:t>Transition</a:t>
            </a:r>
          </a:p>
          <a:p>
            <a:r>
              <a:rPr lang="en-GB"/>
              <a:t>Slideshow</a:t>
            </a:r>
          </a:p>
          <a:p>
            <a:endParaRPr lang="en-GB"/>
          </a:p>
        </p:txBody>
      </p:sp>
      <p:sp>
        <p:nvSpPr>
          <p:cNvPr id="4" name="Slide Number Placeholder 3"/>
          <p:cNvSpPr>
            <a:spLocks noGrp="1"/>
          </p:cNvSpPr>
          <p:nvPr>
            <p:ph type="sldNum" sz="quarter" idx="5"/>
          </p:nvPr>
        </p:nvSpPr>
        <p:spPr/>
        <p:txBody>
          <a:bodyPr/>
          <a:lstStyle/>
          <a:p>
            <a:fld id="{B3076E61-9260-024D-9815-5A2720F2B918}" type="slidenum">
              <a:rPr lang="en-US" smtClean="0"/>
              <a:t>1</a:t>
            </a:fld>
            <a:endParaRPr lang="en-US"/>
          </a:p>
        </p:txBody>
      </p:sp>
    </p:spTree>
    <p:extLst>
      <p:ext uri="{BB962C8B-B14F-4D97-AF65-F5344CB8AC3E}">
        <p14:creationId xmlns:p14="http://schemas.microsoft.com/office/powerpoint/2010/main" val="2973085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When you crop an image, you remove part of the image from view.  This can be useful if an image has content on it that you do not need or does not suit your purpose.</a:t>
            </a:r>
          </a:p>
          <a:p>
            <a:endParaRPr lang="en-GB" dirty="0"/>
          </a:p>
          <a:p>
            <a:r>
              <a:rPr lang="en-GB" dirty="0"/>
              <a:t>To do this you select the image you want to modify.</a:t>
            </a:r>
          </a:p>
          <a:p>
            <a:endParaRPr lang="en-GB" dirty="0"/>
          </a:p>
          <a:p>
            <a:r>
              <a:rPr lang="en-GB" dirty="0"/>
              <a:t>When the image is selected the </a:t>
            </a:r>
            <a:r>
              <a:rPr lang="en-GB" b="1" dirty="0"/>
              <a:t>Format Tab</a:t>
            </a:r>
            <a:r>
              <a:rPr lang="en-GB" b="0" dirty="0"/>
              <a:t> is shown in the </a:t>
            </a:r>
            <a:r>
              <a:rPr lang="en-GB" b="1" dirty="0"/>
              <a:t>Picture</a:t>
            </a:r>
            <a:r>
              <a:rPr lang="en-GB" b="0" dirty="0"/>
              <a:t> section of the ribbon menu.</a:t>
            </a:r>
          </a:p>
          <a:p>
            <a:endParaRPr lang="en-GB" b="0" dirty="0"/>
          </a:p>
          <a:p>
            <a:r>
              <a:rPr lang="en-GB" b="0" dirty="0"/>
              <a:t>Look for the </a:t>
            </a:r>
            <a:r>
              <a:rPr lang="en-GB" b="1" dirty="0"/>
              <a:t>Crop</a:t>
            </a:r>
            <a:r>
              <a:rPr lang="en-GB" b="0" dirty="0"/>
              <a:t> option.  When you click this the image will now have </a:t>
            </a:r>
            <a:r>
              <a:rPr lang="en-GB" b="1" dirty="0"/>
              <a:t>cropping handles</a:t>
            </a:r>
            <a:r>
              <a:rPr lang="en-GB" b="0" dirty="0"/>
              <a:t> on it.  Click and drag these handles to crop the image to remove the content you do not require.</a:t>
            </a:r>
          </a:p>
          <a:p>
            <a:endParaRPr lang="en-GB" b="0" dirty="0"/>
          </a:p>
          <a:p>
            <a:r>
              <a:rPr lang="en-GB" b="0" dirty="0"/>
              <a:t>You can also crop an image to a preferred shape by using the drop down menu of the crop tool.  </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13</a:t>
            </a:fld>
            <a:endParaRPr lang="en-US"/>
          </a:p>
        </p:txBody>
      </p:sp>
    </p:spTree>
    <p:extLst>
      <p:ext uri="{BB962C8B-B14F-4D97-AF65-F5344CB8AC3E}">
        <p14:creationId xmlns:p14="http://schemas.microsoft.com/office/powerpoint/2010/main" val="1945627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add borders to images in presentations to make them look neater.  This is especially useful if the image has a background that contrasts with the colour of the slide.</a:t>
            </a:r>
          </a:p>
          <a:p>
            <a:endParaRPr lang="en-GB" dirty="0"/>
          </a:p>
          <a:p>
            <a:r>
              <a:rPr lang="en-GB" dirty="0"/>
              <a:t>To add a border to an image:</a:t>
            </a:r>
          </a:p>
          <a:p>
            <a:pPr marL="228600" indent="-228600">
              <a:buAutoNum type="arabicPeriod"/>
            </a:pPr>
            <a:r>
              <a:rPr lang="en-GB" dirty="0"/>
              <a:t>Select the image.</a:t>
            </a:r>
          </a:p>
          <a:p>
            <a:pPr marL="228600" indent="-228600">
              <a:buAutoNum type="arabicPeriod"/>
            </a:pPr>
            <a:r>
              <a:rPr lang="en-GB" dirty="0"/>
              <a:t>Click on the </a:t>
            </a:r>
            <a:r>
              <a:rPr lang="en-GB" b="1" dirty="0"/>
              <a:t>Format</a:t>
            </a:r>
            <a:r>
              <a:rPr lang="en-GB" b="0" dirty="0"/>
              <a:t> tab in the menu ribbon.</a:t>
            </a:r>
          </a:p>
          <a:p>
            <a:pPr marL="228600" indent="-228600">
              <a:buAutoNum type="arabicPeriod"/>
            </a:pPr>
            <a:r>
              <a:rPr lang="en-GB" b="0" dirty="0"/>
              <a:t>Click on the </a:t>
            </a:r>
            <a:r>
              <a:rPr lang="en-GB" b="1" dirty="0"/>
              <a:t>Picture Border</a:t>
            </a:r>
            <a:r>
              <a:rPr lang="en-GB" b="0" dirty="0"/>
              <a:t> option and use the drop down menu to select the border you desire.</a:t>
            </a:r>
          </a:p>
          <a:p>
            <a:pPr marL="228600" indent="-228600">
              <a:buAutoNum type="arabicPeriod"/>
            </a:pPr>
            <a:endParaRPr lang="en-GB" b="0" dirty="0"/>
          </a:p>
          <a:p>
            <a:pPr marL="0" indent="0">
              <a:buNone/>
            </a:pPr>
            <a:r>
              <a:rPr lang="en-GB" b="0" dirty="0"/>
              <a:t>You can change several options on the border itself including the colour, thickness (weight) and the style of the line used.</a:t>
            </a:r>
            <a:endParaRPr lang="en-GB" dirty="0"/>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14</a:t>
            </a:fld>
            <a:endParaRPr lang="en-US"/>
          </a:p>
        </p:txBody>
      </p:sp>
    </p:spTree>
    <p:extLst>
      <p:ext uri="{BB962C8B-B14F-4D97-AF65-F5344CB8AC3E}">
        <p14:creationId xmlns:p14="http://schemas.microsoft.com/office/powerpoint/2010/main" val="3353599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PowerPoint offers several features that can be used to change the way that images appear.</a:t>
            </a:r>
          </a:p>
          <a:p>
            <a:endParaRPr lang="en-GB" dirty="0"/>
          </a:p>
          <a:p>
            <a:r>
              <a:rPr lang="en-GB" dirty="0"/>
              <a:t>These features include:</a:t>
            </a:r>
          </a:p>
          <a:p>
            <a:pPr marL="171450" indent="-171450">
              <a:buFont typeface="Arial" panose="020B0604020202020204" pitchFamily="34" charset="0"/>
              <a:buChar char="•"/>
            </a:pPr>
            <a:r>
              <a:rPr lang="en-GB" dirty="0"/>
              <a:t>Making image corrections.</a:t>
            </a:r>
          </a:p>
          <a:p>
            <a:pPr marL="171450" indent="-171450">
              <a:buFont typeface="Arial" panose="020B0604020202020204" pitchFamily="34" charset="0"/>
              <a:buChar char="•"/>
            </a:pPr>
            <a:r>
              <a:rPr lang="en-GB" dirty="0"/>
              <a:t>Changing the brightness of an image.</a:t>
            </a:r>
          </a:p>
          <a:p>
            <a:pPr marL="171450" indent="-171450">
              <a:buFont typeface="Arial" panose="020B0604020202020204" pitchFamily="34" charset="0"/>
              <a:buChar char="•"/>
            </a:pPr>
            <a:r>
              <a:rPr lang="en-GB" dirty="0"/>
              <a:t>Changing the colour of an image.</a:t>
            </a:r>
          </a:p>
          <a:p>
            <a:pPr marL="171450" indent="-171450">
              <a:buFont typeface="Arial" panose="020B0604020202020204" pitchFamily="34" charset="0"/>
              <a:buChar char="•"/>
            </a:pPr>
            <a:r>
              <a:rPr lang="en-GB" dirty="0"/>
              <a:t>Using artistic effects.</a:t>
            </a:r>
          </a:p>
          <a:p>
            <a:pPr marL="171450" indent="-171450">
              <a:buFont typeface="Arial" panose="020B0604020202020204" pitchFamily="34" charset="0"/>
              <a:buChar char="•"/>
            </a:pPr>
            <a:endParaRPr lang="en-GB" dirty="0"/>
          </a:p>
          <a:p>
            <a:pPr marL="0" indent="0">
              <a:buFont typeface="Arial" panose="020B0604020202020204" pitchFamily="34" charset="0"/>
              <a:buNone/>
            </a:pPr>
            <a:r>
              <a:rPr lang="en-GB" dirty="0"/>
              <a:t>To make adjustments to an image select it and use the options available in the </a:t>
            </a:r>
            <a:r>
              <a:rPr lang="en-GB" b="1" dirty="0"/>
              <a:t>Format</a:t>
            </a:r>
            <a:r>
              <a:rPr lang="en-GB" b="0" dirty="0"/>
              <a:t> tab of the ribbon menu.</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16</a:t>
            </a:fld>
            <a:endParaRPr lang="en-US"/>
          </a:p>
        </p:txBody>
      </p:sp>
    </p:spTree>
    <p:extLst>
      <p:ext uri="{BB962C8B-B14F-4D97-AF65-F5344CB8AC3E}">
        <p14:creationId xmlns:p14="http://schemas.microsoft.com/office/powerpoint/2010/main" val="3112789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Corrections allow you to change several aspects of an image.  </a:t>
            </a:r>
          </a:p>
          <a:p>
            <a:endParaRPr lang="en-GB" dirty="0"/>
          </a:p>
          <a:p>
            <a:r>
              <a:rPr lang="en-GB" dirty="0"/>
              <a:t>We can use the sharpen / soften corrections to make an image appear more sharp or more blurry.</a:t>
            </a:r>
          </a:p>
          <a:p>
            <a:endParaRPr lang="en-GB" dirty="0"/>
          </a:p>
          <a:p>
            <a:r>
              <a:rPr lang="en-GB" dirty="0"/>
              <a:t>Brightness and contrast options can be used to change how dark or light the image is.</a:t>
            </a:r>
          </a:p>
          <a:p>
            <a:endParaRPr lang="en-GB" dirty="0"/>
          </a:p>
          <a:p>
            <a:r>
              <a:rPr lang="en-GB" dirty="0"/>
              <a:t>These options may be useful if you have an image that is particularly dark and you have a light presentation and need the image to match this.</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17</a:t>
            </a:fld>
            <a:endParaRPr lang="en-US"/>
          </a:p>
        </p:txBody>
      </p:sp>
    </p:spTree>
    <p:extLst>
      <p:ext uri="{BB962C8B-B14F-4D97-AF65-F5344CB8AC3E}">
        <p14:creationId xmlns:p14="http://schemas.microsoft.com/office/powerpoint/2010/main" val="42019899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Colour options allow you to change how vivid the colours are in an image.  This is known as </a:t>
            </a:r>
            <a:r>
              <a:rPr lang="en-GB" b="1" dirty="0"/>
              <a:t>saturation</a:t>
            </a:r>
            <a:r>
              <a:rPr lang="en-GB" b="0" dirty="0"/>
              <a:t>.</a:t>
            </a:r>
          </a:p>
          <a:p>
            <a:endParaRPr lang="en-GB" b="0" dirty="0"/>
          </a:p>
          <a:p>
            <a:r>
              <a:rPr lang="en-GB" b="0" dirty="0"/>
              <a:t>You can also adjust the</a:t>
            </a:r>
            <a:r>
              <a:rPr lang="en-GB" b="1" dirty="0"/>
              <a:t> tone</a:t>
            </a:r>
            <a:r>
              <a:rPr lang="en-GB" b="0" dirty="0"/>
              <a:t> of the image.  This might make the image look more warm or cool.</a:t>
            </a:r>
          </a:p>
          <a:p>
            <a:endParaRPr lang="en-GB" b="0" dirty="0"/>
          </a:p>
          <a:p>
            <a:r>
              <a:rPr lang="en-GB" b="1" dirty="0"/>
              <a:t>Colouring</a:t>
            </a:r>
            <a:r>
              <a:rPr lang="en-GB" b="0" dirty="0"/>
              <a:t> options allow you to change the overall colour of the image.  </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18</a:t>
            </a:fld>
            <a:endParaRPr lang="en-US"/>
          </a:p>
        </p:txBody>
      </p:sp>
    </p:spTree>
    <p:extLst>
      <p:ext uri="{BB962C8B-B14F-4D97-AF65-F5344CB8AC3E}">
        <p14:creationId xmlns:p14="http://schemas.microsoft.com/office/powerpoint/2010/main" val="640750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Artistic effects allow you to change the look of an image by adding effects such as water colours, glowing edges or adding a paintbrush effect to the image.</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19</a:t>
            </a:fld>
            <a:endParaRPr lang="en-US"/>
          </a:p>
        </p:txBody>
      </p:sp>
    </p:spTree>
    <p:extLst>
      <p:ext uri="{BB962C8B-B14F-4D97-AF65-F5344CB8AC3E}">
        <p14:creationId xmlns:p14="http://schemas.microsoft.com/office/powerpoint/2010/main" val="4154417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Picture Styles allow for a variety of different styles to be applied to an image.</a:t>
            </a:r>
          </a:p>
          <a:p>
            <a:endParaRPr lang="en-GB" dirty="0"/>
          </a:p>
          <a:p>
            <a:r>
              <a:rPr lang="en-GB" dirty="0"/>
              <a:t>This includes adding frames or borders, rotating the image or by applying soft edges to the image to give a faded effect to the edges of the image.</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20</a:t>
            </a:fld>
            <a:endParaRPr lang="en-US"/>
          </a:p>
        </p:txBody>
      </p:sp>
    </p:spTree>
    <p:extLst>
      <p:ext uri="{BB962C8B-B14F-4D97-AF65-F5344CB8AC3E}">
        <p14:creationId xmlns:p14="http://schemas.microsoft.com/office/powerpoint/2010/main" val="3372948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the opportunity to take feedback from the class on the previous activity:</a:t>
            </a:r>
          </a:p>
          <a:p>
            <a:pPr marL="171450" indent="-171450">
              <a:buFont typeface="Arial" panose="020B0604020202020204" pitchFamily="34" charset="0"/>
              <a:buChar char="•"/>
            </a:pPr>
            <a:r>
              <a:rPr lang="en-GB" dirty="0"/>
              <a:t>What did they enjoy?</a:t>
            </a:r>
          </a:p>
          <a:p>
            <a:pPr marL="171450" indent="-171450">
              <a:buFont typeface="Arial" panose="020B0604020202020204" pitchFamily="34" charset="0"/>
              <a:buChar char="•"/>
            </a:pPr>
            <a:r>
              <a:rPr lang="en-GB" dirty="0"/>
              <a:t>What did they not enjoy?</a:t>
            </a:r>
          </a:p>
          <a:p>
            <a:pPr marL="171450" indent="-171450">
              <a:buFont typeface="Arial" panose="020B0604020202020204" pitchFamily="34" charset="0"/>
              <a:buChar char="•"/>
            </a:pPr>
            <a:r>
              <a:rPr lang="en-GB" dirty="0"/>
              <a:t>Have they learned anything?</a:t>
            </a:r>
          </a:p>
          <a:p>
            <a:pPr marL="171450" indent="-171450">
              <a:buFont typeface="Arial" panose="020B0604020202020204" pitchFamily="34" charset="0"/>
              <a:buChar char="•"/>
            </a:pPr>
            <a:r>
              <a:rPr lang="en-GB" dirty="0"/>
              <a:t>Would they like to know more?</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22</a:t>
            </a:fld>
            <a:endParaRPr lang="en-US"/>
          </a:p>
        </p:txBody>
      </p:sp>
    </p:spTree>
    <p:extLst>
      <p:ext uri="{BB962C8B-B14F-4D97-AF65-F5344CB8AC3E}">
        <p14:creationId xmlns:p14="http://schemas.microsoft.com/office/powerpoint/2010/main" val="2687525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final point on the board is key.  More and more job interview selection processes might require candidates to present information.  Over the past few sessions they have learned some really key skills for employability.</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23</a:t>
            </a:fld>
            <a:endParaRPr lang="en-US"/>
          </a:p>
        </p:txBody>
      </p:sp>
    </p:spTree>
    <p:extLst>
      <p:ext uri="{BB962C8B-B14F-4D97-AF65-F5344CB8AC3E}">
        <p14:creationId xmlns:p14="http://schemas.microsoft.com/office/powerpoint/2010/main" val="140156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AD66665-F1FB-4F3C-9CF4-580A8A0D7222}" type="slidenum">
              <a:rPr lang="en-GB"/>
              <a:t>3</a:t>
            </a:fld>
            <a:endParaRPr lang="en-GB"/>
          </a:p>
        </p:txBody>
      </p:sp>
    </p:spTree>
    <p:extLst>
      <p:ext uri="{BB962C8B-B14F-4D97-AF65-F5344CB8AC3E}">
        <p14:creationId xmlns:p14="http://schemas.microsoft.com/office/powerpoint/2010/main" val="2507173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this session we will work with presentation software, PowerPoint to create a slideshow.  You may be asked to deliver your slideshow to the group.</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5</a:t>
            </a:fld>
            <a:endParaRPr lang="en-US"/>
          </a:p>
        </p:txBody>
      </p:sp>
    </p:spTree>
    <p:extLst>
      <p:ext uri="{BB962C8B-B14F-4D97-AF65-F5344CB8AC3E}">
        <p14:creationId xmlns:p14="http://schemas.microsoft.com/office/powerpoint/2010/main" val="2721901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Adding images to a presentation can make it more interesting and engage the audience more.</a:t>
            </a:r>
          </a:p>
          <a:p>
            <a:endParaRPr lang="en-GB" dirty="0"/>
          </a:p>
          <a:p>
            <a:r>
              <a:rPr lang="en-GB" dirty="0"/>
              <a:t>In PowerPoint you can add a picture from a file on your computer, or you can insert icons or even pictures from the Internet.</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6</a:t>
            </a:fld>
            <a:endParaRPr lang="en-US"/>
          </a:p>
        </p:txBody>
      </p:sp>
    </p:spTree>
    <p:extLst>
      <p:ext uri="{BB962C8B-B14F-4D97-AF65-F5344CB8AC3E}">
        <p14:creationId xmlns:p14="http://schemas.microsoft.com/office/powerpoint/2010/main" val="4137543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insert an image in to your presentation from your computer select the </a:t>
            </a:r>
            <a:r>
              <a:rPr lang="en-GB" b="1" dirty="0"/>
              <a:t>Insert</a:t>
            </a:r>
            <a:r>
              <a:rPr lang="en-GB" b="0" dirty="0"/>
              <a:t> ribbon menu.</a:t>
            </a:r>
          </a:p>
          <a:p>
            <a:endParaRPr lang="en-GB" b="0" dirty="0"/>
          </a:p>
          <a:p>
            <a:r>
              <a:rPr lang="en-GB" b="0" dirty="0"/>
              <a:t>Click on the </a:t>
            </a:r>
            <a:r>
              <a:rPr lang="en-GB" b="1" dirty="0"/>
              <a:t>Pictures</a:t>
            </a:r>
            <a:r>
              <a:rPr lang="en-GB" b="0" dirty="0"/>
              <a:t> option and then select to insert picture from </a:t>
            </a:r>
            <a:r>
              <a:rPr lang="en-GB" b="1" dirty="0"/>
              <a:t>This Device</a:t>
            </a:r>
            <a:r>
              <a:rPr lang="en-GB" b="0" dirty="0"/>
              <a:t>…</a:t>
            </a:r>
          </a:p>
          <a:p>
            <a:endParaRPr lang="en-GB" b="0" dirty="0"/>
          </a:p>
          <a:p>
            <a:r>
              <a:rPr lang="en-GB" b="0" dirty="0"/>
              <a:t>This will load up a dialog box which allows you to look in the files and folders on your computer to find the image you want.</a:t>
            </a:r>
            <a:endParaRPr lang="en-GB" dirty="0"/>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7</a:t>
            </a:fld>
            <a:endParaRPr lang="en-US"/>
          </a:p>
        </p:txBody>
      </p:sp>
    </p:spTree>
    <p:extLst>
      <p:ext uri="{BB962C8B-B14F-4D97-AF65-F5344CB8AC3E}">
        <p14:creationId xmlns:p14="http://schemas.microsoft.com/office/powerpoint/2010/main" val="3283474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also insert online pictures by using the </a:t>
            </a:r>
            <a:r>
              <a:rPr lang="en-GB" b="1" dirty="0"/>
              <a:t>Insert </a:t>
            </a:r>
            <a:r>
              <a:rPr lang="en-GB" b="0" dirty="0"/>
              <a:t>ribbon menu and selecting Pictures.</a:t>
            </a:r>
          </a:p>
          <a:p>
            <a:endParaRPr lang="en-GB" b="0" dirty="0"/>
          </a:p>
          <a:p>
            <a:r>
              <a:rPr lang="en-GB" b="0" dirty="0"/>
              <a:t>When asked where to select your image from select the </a:t>
            </a:r>
            <a:r>
              <a:rPr lang="en-GB" b="1" dirty="0"/>
              <a:t>Online Pictures</a:t>
            </a:r>
            <a:r>
              <a:rPr lang="en-GB" b="0" dirty="0"/>
              <a:t> option.</a:t>
            </a:r>
          </a:p>
          <a:p>
            <a:endParaRPr lang="en-GB" b="0" dirty="0"/>
          </a:p>
          <a:p>
            <a:r>
              <a:rPr lang="en-GB" b="0" dirty="0"/>
              <a:t>You will then be presented with a number of categories to select from.  </a:t>
            </a:r>
          </a:p>
          <a:p>
            <a:endParaRPr lang="en-GB" b="0" dirty="0"/>
          </a:p>
          <a:p>
            <a:r>
              <a:rPr lang="en-GB" b="0" dirty="0"/>
              <a:t>Select a category to be presented with a number of images that you can use.</a:t>
            </a:r>
          </a:p>
          <a:p>
            <a:endParaRPr lang="en-GB" b="0" dirty="0"/>
          </a:p>
          <a:p>
            <a:r>
              <a:rPr lang="en-GB" b="0" dirty="0"/>
              <a:t>Notice in the top of the menu there is an option that is ticked called </a:t>
            </a:r>
            <a:r>
              <a:rPr lang="en-GB" b="1" dirty="0"/>
              <a:t>Creative Commons</a:t>
            </a:r>
            <a:r>
              <a:rPr lang="en-GB" b="0" dirty="0"/>
              <a:t> this makes sure that the images you are using can be used without requiring permission to use them.  This may not be true for </a:t>
            </a:r>
            <a:r>
              <a:rPr lang="en-GB" b="1" dirty="0"/>
              <a:t>commercial purposes</a:t>
            </a:r>
            <a:r>
              <a:rPr lang="en-GB" b="0" dirty="0"/>
              <a:t> however.</a:t>
            </a:r>
            <a:endParaRPr lang="en-GB" dirty="0"/>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8</a:t>
            </a:fld>
            <a:endParaRPr lang="en-US"/>
          </a:p>
        </p:txBody>
      </p:sp>
    </p:spTree>
    <p:extLst>
      <p:ext uri="{BB962C8B-B14F-4D97-AF65-F5344CB8AC3E}">
        <p14:creationId xmlns:p14="http://schemas.microsoft.com/office/powerpoint/2010/main" val="795783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also use Stock Images and Icons in presentations.</a:t>
            </a:r>
          </a:p>
          <a:p>
            <a:endParaRPr lang="en-GB" dirty="0"/>
          </a:p>
          <a:p>
            <a:r>
              <a:rPr lang="en-GB" dirty="0"/>
              <a:t>You can access both from the </a:t>
            </a:r>
            <a:r>
              <a:rPr lang="en-GB" b="1" dirty="0"/>
              <a:t>Insert</a:t>
            </a:r>
            <a:r>
              <a:rPr lang="en-GB" b="0" dirty="0"/>
              <a:t> option on the ribbon.  </a:t>
            </a:r>
          </a:p>
          <a:p>
            <a:endParaRPr lang="en-GB" b="0" dirty="0"/>
          </a:p>
          <a:p>
            <a:r>
              <a:rPr lang="en-GB" b="0" dirty="0"/>
              <a:t>Stock images can be found in the </a:t>
            </a:r>
            <a:r>
              <a:rPr lang="en-GB" b="1" dirty="0"/>
              <a:t>Pictures</a:t>
            </a:r>
            <a:r>
              <a:rPr lang="en-GB" b="0" dirty="0"/>
              <a:t> option while </a:t>
            </a:r>
            <a:r>
              <a:rPr lang="en-GB" b="1" dirty="0"/>
              <a:t>Icons</a:t>
            </a:r>
            <a:r>
              <a:rPr lang="en-GB" b="0" dirty="0"/>
              <a:t> is another option on the same menu.</a:t>
            </a:r>
            <a:endParaRPr lang="en-GB" dirty="0"/>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9</a:t>
            </a:fld>
            <a:endParaRPr lang="en-US"/>
          </a:p>
        </p:txBody>
      </p:sp>
    </p:spTree>
    <p:extLst>
      <p:ext uri="{BB962C8B-B14F-4D97-AF65-F5344CB8AC3E}">
        <p14:creationId xmlns:p14="http://schemas.microsoft.com/office/powerpoint/2010/main" val="4025028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the opportunity to take feedback from the class on the previous activity:</a:t>
            </a:r>
          </a:p>
          <a:p>
            <a:pPr marL="171450" indent="-171450">
              <a:buFont typeface="Arial" panose="020B0604020202020204" pitchFamily="34" charset="0"/>
              <a:buChar char="•"/>
            </a:pPr>
            <a:r>
              <a:rPr lang="en-GB" dirty="0"/>
              <a:t>What did they enjoy?</a:t>
            </a:r>
          </a:p>
          <a:p>
            <a:pPr marL="171450" indent="-171450">
              <a:buFont typeface="Arial" panose="020B0604020202020204" pitchFamily="34" charset="0"/>
              <a:buChar char="•"/>
            </a:pPr>
            <a:r>
              <a:rPr lang="en-GB" dirty="0"/>
              <a:t>What did they not enjoy?</a:t>
            </a:r>
          </a:p>
          <a:p>
            <a:pPr marL="171450" indent="-171450">
              <a:buFont typeface="Arial" panose="020B0604020202020204" pitchFamily="34" charset="0"/>
              <a:buChar char="•"/>
            </a:pPr>
            <a:r>
              <a:rPr lang="en-GB" dirty="0"/>
              <a:t>Have they learned anything?</a:t>
            </a:r>
          </a:p>
          <a:p>
            <a:pPr marL="171450" indent="-171450">
              <a:buFont typeface="Arial" panose="020B0604020202020204" pitchFamily="34" charset="0"/>
              <a:buChar char="•"/>
            </a:pPr>
            <a:r>
              <a:rPr lang="en-GB" dirty="0"/>
              <a:t>Would they like to know more?</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11</a:t>
            </a:fld>
            <a:endParaRPr lang="en-US"/>
          </a:p>
        </p:txBody>
      </p:sp>
    </p:spTree>
    <p:extLst>
      <p:ext uri="{BB962C8B-B14F-4D97-AF65-F5344CB8AC3E}">
        <p14:creationId xmlns:p14="http://schemas.microsoft.com/office/powerpoint/2010/main" val="3223396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a number of ways you can work with images in a presentation.</a:t>
            </a:r>
          </a:p>
          <a:p>
            <a:endParaRPr lang="en-GB" dirty="0"/>
          </a:p>
          <a:p>
            <a:r>
              <a:rPr lang="en-GB" dirty="0"/>
              <a:t>Picture tools provided in PowerPoint allow you to easily modify images to suit your needs.</a:t>
            </a:r>
          </a:p>
          <a:p>
            <a:endParaRPr lang="en-GB" dirty="0"/>
          </a:p>
          <a:p>
            <a:r>
              <a:rPr lang="en-GB" dirty="0"/>
              <a:t>You can quickly change the style and shape of a picture, add borders or crop and compress pictures.</a:t>
            </a:r>
          </a:p>
          <a:p>
            <a:endParaRPr lang="en-GB" dirty="0"/>
          </a:p>
          <a:p>
            <a:r>
              <a:rPr lang="en-GB" dirty="0"/>
              <a:t>We will take a look at some of these options now.</a:t>
            </a:r>
          </a:p>
          <a:p>
            <a:endParaRPr lang="en-GB" dirty="0"/>
          </a:p>
        </p:txBody>
      </p:sp>
      <p:sp>
        <p:nvSpPr>
          <p:cNvPr id="4" name="Slide Number Placeholder 3"/>
          <p:cNvSpPr>
            <a:spLocks noGrp="1"/>
          </p:cNvSpPr>
          <p:nvPr>
            <p:ph type="sldNum" sz="quarter" idx="5"/>
          </p:nvPr>
        </p:nvSpPr>
        <p:spPr/>
        <p:txBody>
          <a:bodyPr/>
          <a:lstStyle/>
          <a:p>
            <a:fld id="{B3076E61-9260-024D-9815-5A2720F2B918}" type="slidenum">
              <a:rPr lang="en-US" smtClean="0"/>
              <a:t>12</a:t>
            </a:fld>
            <a:endParaRPr lang="en-US"/>
          </a:p>
        </p:txBody>
      </p:sp>
    </p:spTree>
    <p:extLst>
      <p:ext uri="{BB962C8B-B14F-4D97-AF65-F5344CB8AC3E}">
        <p14:creationId xmlns:p14="http://schemas.microsoft.com/office/powerpoint/2010/main" val="39598566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Starter Activity</a:t>
            </a:r>
            <a:endParaRPr lang="en-US" dirty="0">
              <a:solidFill>
                <a:schemeClr val="tx1"/>
              </a:solidFill>
            </a:endParaRPr>
          </a:p>
        </p:txBody>
      </p:sp>
      <p:sp>
        <p:nvSpPr>
          <p:cNvPr id="5" name="TextBox 4">
            <a:extLst>
              <a:ext uri="{FF2B5EF4-FFF2-40B4-BE49-F238E27FC236}">
                <a16:creationId xmlns:a16="http://schemas.microsoft.com/office/drawing/2014/main" id="{1BBED51F-FFBF-46DB-84B0-80409BC9AACD}"/>
              </a:ext>
            </a:extLst>
          </p:cNvPr>
          <p:cNvSpPr txBox="1"/>
          <p:nvPr userDrawn="1"/>
        </p:nvSpPr>
        <p:spPr>
          <a:xfrm>
            <a:off x="9448642" y="4226508"/>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pic>
        <p:nvPicPr>
          <p:cNvPr id="7" name="Picture 6" descr="Icon&#10;&#10;Description automatically generated">
            <a:extLst>
              <a:ext uri="{FF2B5EF4-FFF2-40B4-BE49-F238E27FC236}">
                <a16:creationId xmlns:a16="http://schemas.microsoft.com/office/drawing/2014/main" id="{EC5FD8FB-69CF-40A4-A622-1E0EBFEDBBB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97632" y="983668"/>
            <a:ext cx="1430031" cy="1430031"/>
          </a:xfrm>
          <a:prstGeom prst="rect">
            <a:avLst/>
          </a:prstGeom>
        </p:spPr>
      </p:pic>
    </p:spTree>
    <p:extLst>
      <p:ext uri="{BB962C8B-B14F-4D97-AF65-F5344CB8AC3E}">
        <p14:creationId xmlns:p14="http://schemas.microsoft.com/office/powerpoint/2010/main" val="3066709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Session objectives recap</a:t>
            </a:r>
            <a:endParaRPr lang="en-US" dirty="0">
              <a:solidFill>
                <a:schemeClr val="tx1"/>
              </a:solidFill>
            </a:endParaRPr>
          </a:p>
        </p:txBody>
      </p:sp>
      <p:pic>
        <p:nvPicPr>
          <p:cNvPr id="5" name="Picture 4" descr="Icon&#10;&#10;Description automatically generated">
            <a:extLst>
              <a:ext uri="{FF2B5EF4-FFF2-40B4-BE49-F238E27FC236}">
                <a16:creationId xmlns:a16="http://schemas.microsoft.com/office/drawing/2014/main" id="{A85B2D9D-3064-4018-9D4E-AE4D5018643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a:ln>
            <a:noFill/>
          </a:ln>
        </p:spPr>
      </p:pic>
    </p:spTree>
    <p:extLst>
      <p:ext uri="{BB962C8B-B14F-4D97-AF65-F5344CB8AC3E}">
        <p14:creationId xmlns:p14="http://schemas.microsoft.com/office/powerpoint/2010/main" val="33378491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ext session">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Next session…</a:t>
            </a:r>
            <a:endParaRPr lang="en-US" dirty="0">
              <a:solidFill>
                <a:schemeClr val="tx1"/>
              </a:solidFill>
            </a:endParaRPr>
          </a:p>
        </p:txBody>
      </p:sp>
      <p:pic>
        <p:nvPicPr>
          <p:cNvPr id="6" name="Graphic 5" descr="Fast Forward with solid fill">
            <a:extLst>
              <a:ext uri="{FF2B5EF4-FFF2-40B4-BE49-F238E27FC236}">
                <a16:creationId xmlns:a16="http://schemas.microsoft.com/office/drawing/2014/main" id="{823C7A73-E3A3-4303-8E14-D44C69EFDEE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692226" y="1046101"/>
            <a:ext cx="1528973" cy="1528973"/>
          </a:xfrm>
          <a:prstGeom prst="rect">
            <a:avLst/>
          </a:prstGeom>
        </p:spPr>
      </p:pic>
    </p:spTree>
    <p:extLst>
      <p:ext uri="{BB962C8B-B14F-4D97-AF65-F5344CB8AC3E}">
        <p14:creationId xmlns:p14="http://schemas.microsoft.com/office/powerpoint/2010/main" val="75555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omework">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4" name="TextBox 3">
            <a:extLst>
              <a:ext uri="{FF2B5EF4-FFF2-40B4-BE49-F238E27FC236}">
                <a16:creationId xmlns:a16="http://schemas.microsoft.com/office/drawing/2014/main" id="{FDF5DB2E-949D-475C-891A-717AA21CEB6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Homework</a:t>
            </a:r>
            <a:endParaRPr lang="en-US" dirty="0">
              <a:solidFill>
                <a:schemeClr val="tx1"/>
              </a:solidFill>
            </a:endParaRPr>
          </a:p>
        </p:txBody>
      </p:sp>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pic>
        <p:nvPicPr>
          <p:cNvPr id="7" name="Graphic 6" descr="Stopwatch 75% with solid fill">
            <a:extLst>
              <a:ext uri="{FF2B5EF4-FFF2-40B4-BE49-F238E27FC236}">
                <a16:creationId xmlns:a16="http://schemas.microsoft.com/office/drawing/2014/main" id="{9C4D065C-15E2-42A2-AC20-1FCE86594286}"/>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3889347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06/07/2021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41103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pic>
        <p:nvPicPr>
          <p:cNvPr id="8" name="Picture 2">
            <a:extLst>
              <a:ext uri="{FF2B5EF4-FFF2-40B4-BE49-F238E27FC236}">
                <a16:creationId xmlns:a16="http://schemas.microsoft.com/office/drawing/2014/main" id="{80FC60C2-333E-4C09-9428-B6B9612A319E}"/>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Previous session</a:t>
            </a:r>
            <a:endParaRPr lang="en-US" dirty="0">
              <a:solidFill>
                <a:schemeClr val="tx1"/>
              </a:solidFill>
            </a:endParaRPr>
          </a:p>
        </p:txBody>
      </p:sp>
      <p:pic>
        <p:nvPicPr>
          <p:cNvPr id="3" name="Graphic 2" descr="Rewind with solid fill">
            <a:extLst>
              <a:ext uri="{FF2B5EF4-FFF2-40B4-BE49-F238E27FC236}">
                <a16:creationId xmlns:a16="http://schemas.microsoft.com/office/drawing/2014/main" id="{EDA7DDE2-5C2A-4460-AFAD-E5C453F41F7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30654" y="1081925"/>
            <a:ext cx="1457325" cy="1457325"/>
          </a:xfrm>
          <a:prstGeom prst="rect">
            <a:avLst/>
          </a:prstGeom>
        </p:spPr>
      </p:pic>
    </p:spTree>
    <p:extLst>
      <p:ext uri="{BB962C8B-B14F-4D97-AF65-F5344CB8AC3E}">
        <p14:creationId xmlns:p14="http://schemas.microsoft.com/office/powerpoint/2010/main" val="3113294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321F265A-F63B-478D-A4BB-80FB6E6B3465}"/>
              </a:ext>
            </a:extLst>
          </p:cNvPr>
          <p:cNvPicPr>
            <a:picLocks noChangeAspect="1"/>
          </p:cNvPicPr>
          <p:nvPr userDrawn="1"/>
        </p:nvPicPr>
        <p:blipFill>
          <a:blip r:embed="rId2"/>
          <a:stretch>
            <a:fillRect/>
          </a:stretch>
        </p:blipFill>
        <p:spPr>
          <a:xfrm>
            <a:off x="-1916" y="-11996"/>
            <a:ext cx="12193916" cy="6881992"/>
          </a:xfrm>
          <a:prstGeom prst="rect">
            <a:avLst/>
          </a:prstGeom>
        </p:spPr>
      </p:pic>
      <p:sp>
        <p:nvSpPr>
          <p:cNvPr id="6" name="TextBox 5">
            <a:extLst>
              <a:ext uri="{FF2B5EF4-FFF2-40B4-BE49-F238E27FC236}">
                <a16:creationId xmlns:a16="http://schemas.microsoft.com/office/drawing/2014/main" id="{21398435-3FB5-43E4-842B-7C7CC1D63E6A}"/>
              </a:ext>
            </a:extLst>
          </p:cNvPr>
          <p:cNvSpPr txBox="1"/>
          <p:nvPr userDrawn="1"/>
        </p:nvSpPr>
        <p:spPr>
          <a:xfrm>
            <a:off x="873021" y="2390615"/>
            <a:ext cx="7641085" cy="1815882"/>
          </a:xfrm>
          <a:prstGeom prst="rect">
            <a:avLst/>
          </a:prstGeom>
          <a:noFill/>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5600" b="1" dirty="0">
                <a:solidFill>
                  <a:schemeClr val="tx1"/>
                </a:solidFill>
                <a:latin typeface="Verdana"/>
                <a:ea typeface="Verdana"/>
                <a:cs typeface="Verdana"/>
              </a:rPr>
              <a:t>Qualification </a:t>
            </a:r>
          </a:p>
          <a:p>
            <a:r>
              <a:rPr lang="en-GB" sz="5600" b="1" dirty="0">
                <a:solidFill>
                  <a:schemeClr val="tx1"/>
                </a:solidFill>
                <a:latin typeface="Verdana"/>
                <a:ea typeface="Verdana"/>
                <a:cs typeface="Verdana"/>
              </a:rPr>
              <a:t>Title</a:t>
            </a:r>
            <a:endParaRPr lang="en-US" sz="5600" b="1" dirty="0">
              <a:solidFill>
                <a:schemeClr val="tx1"/>
              </a:solidFill>
              <a:latin typeface="Verdana"/>
              <a:ea typeface="Verdana"/>
              <a:cs typeface="Verdana"/>
            </a:endParaRPr>
          </a:p>
        </p:txBody>
      </p:sp>
      <p:sp>
        <p:nvSpPr>
          <p:cNvPr id="7" name="TextBox 6">
            <a:extLst>
              <a:ext uri="{FF2B5EF4-FFF2-40B4-BE49-F238E27FC236}">
                <a16:creationId xmlns:a16="http://schemas.microsoft.com/office/drawing/2014/main" id="{66A99A3F-4CCF-4202-A85F-F69FDF0E70D3}"/>
              </a:ext>
            </a:extLst>
          </p:cNvPr>
          <p:cNvSpPr txBox="1"/>
          <p:nvPr userDrawn="1"/>
        </p:nvSpPr>
        <p:spPr>
          <a:xfrm>
            <a:off x="555133" y="6124068"/>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Version 2.0   |   March 2021</a:t>
            </a:r>
            <a:endParaRPr lang="en-US" sz="1600" dirty="0">
              <a:solidFill>
                <a:srgbClr val="333333"/>
              </a:solidFill>
              <a:latin typeface="Arial"/>
              <a:cs typeface="Arial"/>
            </a:endParaRPr>
          </a:p>
        </p:txBody>
      </p:sp>
      <p:sp>
        <p:nvSpPr>
          <p:cNvPr id="8" name="TextBox 7">
            <a:extLst>
              <a:ext uri="{FF2B5EF4-FFF2-40B4-BE49-F238E27FC236}">
                <a16:creationId xmlns:a16="http://schemas.microsoft.com/office/drawing/2014/main" id="{03D35374-882D-481A-97C5-E58F6E2E623C}"/>
              </a:ext>
            </a:extLst>
          </p:cNvPr>
          <p:cNvSpPr txBox="1"/>
          <p:nvPr userDrawn="1"/>
        </p:nvSpPr>
        <p:spPr>
          <a:xfrm>
            <a:off x="1031171" y="4288120"/>
            <a:ext cx="7324784" cy="584775"/>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a:solidFill>
                  <a:schemeClr val="bg1"/>
                </a:solidFill>
                <a:latin typeface="Verdana"/>
                <a:ea typeface="Verdana"/>
                <a:cs typeface="Verdana"/>
              </a:rPr>
              <a:t>(x/xxx/xxx/x)</a:t>
            </a:r>
          </a:p>
        </p:txBody>
      </p:sp>
      <p:sp>
        <p:nvSpPr>
          <p:cNvPr id="9" name="TextBox 8">
            <a:extLst>
              <a:ext uri="{FF2B5EF4-FFF2-40B4-BE49-F238E27FC236}">
                <a16:creationId xmlns:a16="http://schemas.microsoft.com/office/drawing/2014/main" id="{41D0903E-DCD4-4B99-9705-1CDE46E163F9}"/>
              </a:ext>
            </a:extLst>
          </p:cNvPr>
          <p:cNvSpPr txBox="1"/>
          <p:nvPr userDrawn="1"/>
        </p:nvSpPr>
        <p:spPr>
          <a:xfrm>
            <a:off x="555133" y="5785514"/>
            <a:ext cx="732478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Session X – Session Title</a:t>
            </a:r>
            <a:endParaRPr lang="en-US" sz="1600" dirty="0">
              <a:solidFill>
                <a:srgbClr val="333333"/>
              </a:solidFill>
              <a:latin typeface="Arial"/>
              <a:cs typeface="Arial"/>
            </a:endParaRPr>
          </a:p>
        </p:txBody>
      </p:sp>
    </p:spTree>
    <p:extLst>
      <p:ext uri="{BB962C8B-B14F-4D97-AF65-F5344CB8AC3E}">
        <p14:creationId xmlns:p14="http://schemas.microsoft.com/office/powerpoint/2010/main" val="3146388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5D932-29C5-4473-98EE-1616A6AB2E46}"/>
              </a:ext>
            </a:extLst>
          </p:cNvPr>
          <p:cNvPicPr>
            <a:picLocks noChangeAspect="1"/>
          </p:cNvPicPr>
          <p:nvPr userDrawn="1"/>
        </p:nvPicPr>
        <p:blipFill>
          <a:blip r:embed="rId2"/>
          <a:stretch>
            <a:fillRect/>
          </a:stretch>
        </p:blipFill>
        <p:spPr>
          <a:xfrm>
            <a:off x="-1917" y="6215"/>
            <a:ext cx="12193916" cy="6881992"/>
          </a:xfrm>
          <a:prstGeom prst="rect">
            <a:avLst/>
          </a:prstGeom>
        </p:spPr>
      </p:pic>
      <p:sp>
        <p:nvSpPr>
          <p:cNvPr id="4" name="TextBox 1">
            <a:extLst>
              <a:ext uri="{FF2B5EF4-FFF2-40B4-BE49-F238E27FC236}">
                <a16:creationId xmlns:a16="http://schemas.microsoft.com/office/drawing/2014/main" id="{9244FEEE-4690-4480-BA7D-C24B96349855}"/>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What you will learn today</a:t>
            </a:r>
            <a:endParaRPr lang="en-US" dirty="0">
              <a:solidFill>
                <a:schemeClr val="tx1"/>
              </a:solidFill>
            </a:endParaRPr>
          </a:p>
        </p:txBody>
      </p:sp>
      <p:pic>
        <p:nvPicPr>
          <p:cNvPr id="5" name="Picture 4" descr="Icon&#10;&#10;Description automatically generated">
            <a:extLst>
              <a:ext uri="{FF2B5EF4-FFF2-40B4-BE49-F238E27FC236}">
                <a16:creationId xmlns:a16="http://schemas.microsoft.com/office/drawing/2014/main" id="{7BDB0595-B5DA-499A-B8D5-1D7EE2A3A4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04980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fo Slide">
    <p:spTree>
      <p:nvGrpSpPr>
        <p:cNvPr id="1" name=""/>
        <p:cNvGrpSpPr/>
        <p:nvPr/>
      </p:nvGrpSpPr>
      <p:grpSpPr>
        <a:xfrm>
          <a:off x="0" y="0"/>
          <a:ext cx="0" cy="0"/>
          <a:chOff x="0" y="0"/>
          <a:chExt cx="0" cy="0"/>
        </a:xfrm>
      </p:grpSpPr>
      <p:pic>
        <p:nvPicPr>
          <p:cNvPr id="5" name="Picture 7" descr="A picture containing background pattern&#10;&#10;Description automatically generated">
            <a:extLst>
              <a:ext uri="{FF2B5EF4-FFF2-40B4-BE49-F238E27FC236}">
                <a16:creationId xmlns:a16="http://schemas.microsoft.com/office/drawing/2014/main" id="{C844F43E-8EE0-4ED8-8EAD-07C427BCD483}"/>
              </a:ext>
            </a:extLst>
          </p:cNvPr>
          <p:cNvPicPr>
            <a:picLocks noChangeAspect="1"/>
          </p:cNvPicPr>
          <p:nvPr userDrawn="1"/>
        </p:nvPicPr>
        <p:blipFill>
          <a:blip r:embed="rId2"/>
          <a:stretch>
            <a:fillRect/>
          </a:stretch>
        </p:blipFill>
        <p:spPr>
          <a:xfrm>
            <a:off x="-958" y="-1225"/>
            <a:ext cx="12193916" cy="6889203"/>
          </a:xfrm>
          <a:prstGeom prst="rect">
            <a:avLst/>
          </a:prstGeom>
        </p:spPr>
      </p:pic>
      <p:sp>
        <p:nvSpPr>
          <p:cNvPr id="6" name="Title 1">
            <a:extLst>
              <a:ext uri="{FF2B5EF4-FFF2-40B4-BE49-F238E27FC236}">
                <a16:creationId xmlns:a16="http://schemas.microsoft.com/office/drawing/2014/main" id="{648C5907-B710-472B-B533-B383389295A6}"/>
              </a:ext>
            </a:extLst>
          </p:cNvPr>
          <p:cNvSpPr>
            <a:spLocks noGrp="1"/>
          </p:cNvSpPr>
          <p:nvPr>
            <p:ph type="title"/>
          </p:nvPr>
        </p:nvSpPr>
        <p:spPr>
          <a:xfrm>
            <a:off x="668607"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241952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sp>
        <p:nvSpPr>
          <p:cNvPr id="8" name="Title 1">
            <a:extLst>
              <a:ext uri="{FF2B5EF4-FFF2-40B4-BE49-F238E27FC236}">
                <a16:creationId xmlns:a16="http://schemas.microsoft.com/office/drawing/2014/main" id="{5F1C658F-1039-4A48-ABB5-3BFECA4CD2B2}"/>
              </a:ext>
            </a:extLst>
          </p:cNvPr>
          <p:cNvSpPr>
            <a:spLocks noGrp="1"/>
          </p:cNvSpPr>
          <p:nvPr>
            <p:ph type="title"/>
          </p:nvPr>
        </p:nvSpPr>
        <p:spPr>
          <a:xfrm>
            <a:off x="668606"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pic>
        <p:nvPicPr>
          <p:cNvPr id="4" name="Graphic 3" descr="Stopwatch 75% with solid fill">
            <a:extLst>
              <a:ext uri="{FF2B5EF4-FFF2-40B4-BE49-F238E27FC236}">
                <a16:creationId xmlns:a16="http://schemas.microsoft.com/office/drawing/2014/main" id="{2B52B4B0-EDE2-46A0-9806-427A1B207C5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3965043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 w/ EXT">
    <p:spTree>
      <p:nvGrpSpPr>
        <p:cNvPr id="1" name=""/>
        <p:cNvGrpSpPr/>
        <p:nvPr/>
      </p:nvGrpSpPr>
      <p:grpSpPr>
        <a:xfrm>
          <a:off x="0" y="0"/>
          <a:ext cx="0" cy="0"/>
          <a:chOff x="0" y="0"/>
          <a:chExt cx="0" cy="0"/>
        </a:xfrm>
      </p:grpSpPr>
      <p:pic>
        <p:nvPicPr>
          <p:cNvPr id="3" name="Picture 2" descr="Chart, box and whisker chart&#10;&#10;Description automatically generated">
            <a:extLst>
              <a:ext uri="{FF2B5EF4-FFF2-40B4-BE49-F238E27FC236}">
                <a16:creationId xmlns:a16="http://schemas.microsoft.com/office/drawing/2014/main" id="{5CA046AB-7FF6-4BA4-AA40-6AD3B1C199DD}"/>
              </a:ext>
            </a:extLst>
          </p:cNvPr>
          <p:cNvPicPr>
            <a:picLocks noChangeAspect="1"/>
          </p:cNvPicPr>
          <p:nvPr userDrawn="1"/>
        </p:nvPicPr>
        <p:blipFill>
          <a:blip r:embed="rId2"/>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1BBED51F-FFBF-46DB-84B0-80409BC9AACD}"/>
              </a:ext>
            </a:extLst>
          </p:cNvPr>
          <p:cNvSpPr txBox="1"/>
          <p:nvPr userDrawn="1"/>
        </p:nvSpPr>
        <p:spPr>
          <a:xfrm>
            <a:off x="9089152" y="4155694"/>
            <a:ext cx="211762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1" dirty="0">
                <a:latin typeface="Arial"/>
                <a:ea typeface="+mn-lt"/>
                <a:cs typeface="+mn-lt"/>
              </a:rPr>
              <a:t>TIME ON TASK</a:t>
            </a:r>
            <a:endParaRPr lang="en-US" dirty="0"/>
          </a:p>
        </p:txBody>
      </p:sp>
      <p:sp>
        <p:nvSpPr>
          <p:cNvPr id="8" name="Text Box 2">
            <a:extLst>
              <a:ext uri="{FF2B5EF4-FFF2-40B4-BE49-F238E27FC236}">
                <a16:creationId xmlns:a16="http://schemas.microsoft.com/office/drawing/2014/main" id="{DC19B304-F1F0-4339-9F16-7B616925E281}"/>
              </a:ext>
            </a:extLst>
          </p:cNvPr>
          <p:cNvSpPr txBox="1"/>
          <p:nvPr userDrawn="1"/>
        </p:nvSpPr>
        <p:spPr>
          <a:xfrm>
            <a:off x="3851115" y="5675769"/>
            <a:ext cx="7681125" cy="977191"/>
          </a:xfrm>
          <a:prstGeom prst="rect">
            <a:avLst/>
          </a:prstGeom>
          <a:solidFill>
            <a:srgbClr val="78FAD4"/>
          </a:solidFill>
          <a:ln w="19046">
            <a:noFill/>
            <a:prstDash val="solid"/>
          </a:ln>
        </p:spPr>
        <p:txBody>
          <a:bodyPr vert="horz" wrap="square" lIns="91440" tIns="45720" rIns="91440" bIns="45720" anchor="t" anchorCtr="0" compatLnSpc="0">
            <a:spAutoFit/>
          </a:bodyPr>
          <a:lstStyle/>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31070037-B661-4971-BE0E-AA90A9E7C2BD}"/>
              </a:ext>
            </a:extLst>
          </p:cNvPr>
          <p:cNvSpPr>
            <a:spLocks noGrp="1"/>
          </p:cNvSpPr>
          <p:nvPr>
            <p:ph type="title"/>
          </p:nvPr>
        </p:nvSpPr>
        <p:spPr>
          <a:xfrm>
            <a:off x="668606" y="1481055"/>
            <a:ext cx="7641085" cy="707886"/>
          </a:xfrm>
          <a:prstGeom prst="rect">
            <a:avLst/>
          </a:prstGeom>
        </p:spPr>
        <p:txBody>
          <a:bodyPr/>
          <a:lstStyle>
            <a:lvl1pPr>
              <a:defRPr sz="3600" b="1">
                <a:latin typeface="Verdana" panose="020B0604030504040204" pitchFamily="34" charset="0"/>
                <a:ea typeface="Verdana" panose="020B0604030504040204" pitchFamily="34" charset="0"/>
              </a:defRPr>
            </a:lvl1pPr>
          </a:lstStyle>
          <a:p>
            <a:r>
              <a:rPr lang="en-US" dirty="0"/>
              <a:t>Click to edit Master title style</a:t>
            </a:r>
            <a:endParaRPr lang="en-GB" dirty="0"/>
          </a:p>
        </p:txBody>
      </p:sp>
      <p:pic>
        <p:nvPicPr>
          <p:cNvPr id="10" name="Graphic 9" descr="Stopwatch 75% with solid fill">
            <a:extLst>
              <a:ext uri="{FF2B5EF4-FFF2-40B4-BE49-F238E27FC236}">
                <a16:creationId xmlns:a16="http://schemas.microsoft.com/office/drawing/2014/main" id="{08ACC6B3-A7CC-4EA6-87AF-3CD8A12AA895}"/>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5475" y="796720"/>
            <a:ext cx="1819781" cy="1819781"/>
          </a:xfrm>
          <a:prstGeom prst="rect">
            <a:avLst/>
          </a:prstGeom>
        </p:spPr>
      </p:pic>
    </p:spTree>
    <p:extLst>
      <p:ext uri="{BB962C8B-B14F-4D97-AF65-F5344CB8AC3E}">
        <p14:creationId xmlns:p14="http://schemas.microsoft.com/office/powerpoint/2010/main" val="1623613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tivity Feedbac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6DD1C3-0D5D-4684-AD73-760A8816C335}"/>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5" name="TextBox 4">
            <a:extLst>
              <a:ext uri="{FF2B5EF4-FFF2-40B4-BE49-F238E27FC236}">
                <a16:creationId xmlns:a16="http://schemas.microsoft.com/office/drawing/2014/main" id="{1A5BC1E1-C22C-439E-B858-5D86F479A1BF}"/>
              </a:ext>
            </a:extLst>
          </p:cNvPr>
          <p:cNvSpPr txBox="1"/>
          <p:nvPr userDrawn="1"/>
        </p:nvSpPr>
        <p:spPr>
          <a:xfrm>
            <a:off x="727492" y="1811484"/>
            <a:ext cx="7641085"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600" b="1" dirty="0">
                <a:solidFill>
                  <a:schemeClr val="tx1"/>
                </a:solidFill>
                <a:latin typeface="Verdana"/>
                <a:ea typeface="Verdana"/>
                <a:cs typeface="Verdana"/>
              </a:rPr>
              <a:t>Activity Feedback</a:t>
            </a:r>
            <a:endParaRPr lang="en-US" sz="1600" dirty="0">
              <a:solidFill>
                <a:schemeClr val="tx1"/>
              </a:solidFill>
            </a:endParaRPr>
          </a:p>
        </p:txBody>
      </p:sp>
      <p:pic>
        <p:nvPicPr>
          <p:cNvPr id="18" name="Picture 17" descr="Icon&#10;&#10;Description automatically generated">
            <a:extLst>
              <a:ext uri="{FF2B5EF4-FFF2-40B4-BE49-F238E27FC236}">
                <a16:creationId xmlns:a16="http://schemas.microsoft.com/office/drawing/2014/main" id="{687A2BC2-3139-488A-A7DA-A98040978F73}"/>
              </a:ext>
            </a:extLst>
          </p:cNvPr>
          <p:cNvPicPr>
            <a:picLocks noChangeAspect="1"/>
          </p:cNvPicPr>
          <p:nvPr userDrawn="1"/>
        </p:nvPicPr>
        <p:blipFill>
          <a:blip r:embed="rId3"/>
          <a:stretch>
            <a:fillRect/>
          </a:stretch>
        </p:blipFill>
        <p:spPr>
          <a:xfrm>
            <a:off x="1923469" y="2712583"/>
            <a:ext cx="3379407" cy="3358702"/>
          </a:xfrm>
          <a:prstGeom prst="rect">
            <a:avLst/>
          </a:prstGeom>
        </p:spPr>
      </p:pic>
      <p:pic>
        <p:nvPicPr>
          <p:cNvPr id="19" name="Picture 18" descr="Icon&#10;&#10;Description automatically generated">
            <a:extLst>
              <a:ext uri="{FF2B5EF4-FFF2-40B4-BE49-F238E27FC236}">
                <a16:creationId xmlns:a16="http://schemas.microsoft.com/office/drawing/2014/main" id="{CAC44082-180D-4308-A0A9-652D4594D774}"/>
              </a:ext>
            </a:extLst>
          </p:cNvPr>
          <p:cNvPicPr>
            <a:picLocks noChangeAspect="1"/>
          </p:cNvPicPr>
          <p:nvPr userDrawn="1"/>
        </p:nvPicPr>
        <p:blipFill>
          <a:blip r:embed="rId3"/>
          <a:stretch>
            <a:fillRect/>
          </a:stretch>
        </p:blipFill>
        <p:spPr>
          <a:xfrm>
            <a:off x="4509751" y="5026701"/>
            <a:ext cx="1586249" cy="1576530"/>
          </a:xfrm>
          <a:prstGeom prst="rect">
            <a:avLst/>
          </a:prstGeom>
        </p:spPr>
      </p:pic>
      <p:pic>
        <p:nvPicPr>
          <p:cNvPr id="6" name="Graphic 5" descr="Left Brain with solid fill">
            <a:extLst>
              <a:ext uri="{FF2B5EF4-FFF2-40B4-BE49-F238E27FC236}">
                <a16:creationId xmlns:a16="http://schemas.microsoft.com/office/drawing/2014/main" id="{B2089269-9C04-401B-A9FE-72046B642DFC}"/>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710057" y="831809"/>
            <a:ext cx="1754451" cy="1754451"/>
          </a:xfrm>
          <a:prstGeom prst="rect">
            <a:avLst/>
          </a:prstGeom>
        </p:spPr>
      </p:pic>
    </p:spTree>
    <p:extLst>
      <p:ext uri="{BB962C8B-B14F-4D97-AF65-F5344CB8AC3E}">
        <p14:creationId xmlns:p14="http://schemas.microsoft.com/office/powerpoint/2010/main" val="689239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EED34ED-73E2-4C72-81AF-3EBA850126C6}"/>
              </a:ext>
            </a:extLst>
          </p:cNvPr>
          <p:cNvPicPr>
            <a:picLocks noChangeAspect="1"/>
          </p:cNvPicPr>
          <p:nvPr userDrawn="1"/>
        </p:nvPicPr>
        <p:blipFill>
          <a:blip r:embed="rId2"/>
          <a:stretch>
            <a:fillRect/>
          </a:stretch>
        </p:blipFill>
        <p:spPr>
          <a:xfrm>
            <a:off x="-1916" y="0"/>
            <a:ext cx="12193916" cy="6881992"/>
          </a:xfrm>
          <a:prstGeom prst="rect">
            <a:avLst/>
          </a:prstGeom>
        </p:spPr>
      </p:pic>
      <p:sp>
        <p:nvSpPr>
          <p:cNvPr id="4" name="TextBox 3">
            <a:extLst>
              <a:ext uri="{FF2B5EF4-FFF2-40B4-BE49-F238E27FC236}">
                <a16:creationId xmlns:a16="http://schemas.microsoft.com/office/drawing/2014/main" id="{F2F3442D-4961-43B6-AE8C-4AD1B542760F}"/>
              </a:ext>
            </a:extLst>
          </p:cNvPr>
          <p:cNvSpPr txBox="1"/>
          <p:nvPr userDrawn="1"/>
        </p:nvSpPr>
        <p:spPr>
          <a:xfrm>
            <a:off x="727494" y="1810588"/>
            <a:ext cx="7641085" cy="70788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tx1"/>
                </a:solidFill>
                <a:latin typeface="Verdana"/>
                <a:ea typeface="Verdana"/>
                <a:cs typeface="Verdana"/>
              </a:rPr>
              <a:t>Progress check</a:t>
            </a:r>
            <a:endParaRPr lang="en-US" dirty="0">
              <a:solidFill>
                <a:schemeClr val="tx1"/>
              </a:solidFill>
            </a:endParaRPr>
          </a:p>
        </p:txBody>
      </p:sp>
      <p:pic>
        <p:nvPicPr>
          <p:cNvPr id="7" name="Picture 6" descr="Icon&#10;&#10;Description automatically generated">
            <a:extLst>
              <a:ext uri="{FF2B5EF4-FFF2-40B4-BE49-F238E27FC236}">
                <a16:creationId xmlns:a16="http://schemas.microsoft.com/office/drawing/2014/main" id="{D617CE3A-3811-41CE-BEAC-A85EE1ACA99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3600" y="979018"/>
            <a:ext cx="1539456" cy="1539456"/>
          </a:xfrm>
          <a:prstGeom prst="rect">
            <a:avLst/>
          </a:prstGeom>
        </p:spPr>
      </p:pic>
    </p:spTree>
    <p:extLst>
      <p:ext uri="{BB962C8B-B14F-4D97-AF65-F5344CB8AC3E}">
        <p14:creationId xmlns:p14="http://schemas.microsoft.com/office/powerpoint/2010/main" val="3834042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67" r:id="rId3"/>
    <p:sldLayoutId id="2147483668" r:id="rId4"/>
    <p:sldLayoutId id="2147483680" r:id="rId5"/>
    <p:sldLayoutId id="2147483671" r:id="rId6"/>
    <p:sldLayoutId id="2147483682" r:id="rId7"/>
    <p:sldLayoutId id="2147483679" r:id="rId8"/>
    <p:sldLayoutId id="2147483669" r:id="rId9"/>
    <p:sldLayoutId id="2147483678" r:id="rId10"/>
    <p:sldLayoutId id="2147483677" r:id="rId11"/>
    <p:sldLayoutId id="2147483670" r:id="rId12"/>
    <p:sldLayoutId id="214748368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5">
            <a:extLst>
              <a:ext uri="{FF2B5EF4-FFF2-40B4-BE49-F238E27FC236}">
                <a16:creationId xmlns:a16="http://schemas.microsoft.com/office/drawing/2014/main" id="{00A292ED-3C2E-4863-A447-729AE9924D39}"/>
              </a:ext>
            </a:extLst>
          </p:cNvPr>
          <p:cNvSpPr>
            <a:spLocks noGrp="1"/>
          </p:cNvSpPr>
          <p:nvPr/>
        </p:nvSpPr>
        <p:spPr>
          <a:xfrm>
            <a:off x="900381" y="2634313"/>
            <a:ext cx="6949075" cy="3365795"/>
          </a:xfrm>
          <a:prstGeom prst="rect">
            <a:avLst/>
          </a:prstGeom>
          <a:noFill/>
          <a:ln w="25400">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latin typeface="Arial" panose="020B0604020202020204" pitchFamily="34" charset="0"/>
                <a:cs typeface="Arial" panose="020B0604020202020204" pitchFamily="34" charset="0"/>
              </a:rPr>
              <a:t>Work out the following anagrams:</a:t>
            </a:r>
          </a:p>
          <a:p>
            <a:endParaRPr lang="en-GB" sz="2000" dirty="0">
              <a:latin typeface="Arial" panose="020B0604020202020204" pitchFamily="34" charset="0"/>
              <a:cs typeface="Arial" panose="020B0604020202020204" pitchFamily="34" charset="0"/>
            </a:endParaRPr>
          </a:p>
          <a:p>
            <a:endParaRPr lang="en-GB" sz="2000" dirty="0">
              <a:latin typeface="Arial" panose="020B0604020202020204" pitchFamily="34" charset="0"/>
              <a:cs typeface="Arial" panose="020B0604020202020204" pitchFamily="34" charset="0"/>
            </a:endParaRPr>
          </a:p>
          <a:p>
            <a:pPr marL="0" indent="0" algn="ctr">
              <a:buNone/>
            </a:pPr>
            <a:r>
              <a:rPr lang="en-GB" sz="2000" dirty="0">
                <a:latin typeface="Arial" panose="020B0604020202020204" pitchFamily="34" charset="0"/>
                <a:cs typeface="Arial" panose="020B0604020202020204" pitchFamily="34" charset="0"/>
              </a:rPr>
              <a:t>OUTLAY             ELIDS             HETEM</a:t>
            </a:r>
          </a:p>
          <a:p>
            <a:pPr marL="0" indent="0">
              <a:buNone/>
            </a:pPr>
            <a:endParaRPr lang="en-GB" sz="2000" dirty="0">
              <a:latin typeface="Arial" panose="020B0604020202020204" pitchFamily="34" charset="0"/>
              <a:cs typeface="Arial" panose="020B0604020202020204" pitchFamily="34" charset="0"/>
            </a:endParaRPr>
          </a:p>
          <a:p>
            <a:pPr marL="0" indent="0" algn="ctr">
              <a:buNone/>
            </a:pPr>
            <a:r>
              <a:rPr lang="en-GB" sz="2000" dirty="0">
                <a:latin typeface="Arial" panose="020B0604020202020204" pitchFamily="34" charset="0"/>
                <a:cs typeface="Arial" panose="020B0604020202020204" pitchFamily="34" charset="0"/>
              </a:rPr>
              <a:t>STATIONIRN     SWISHED LO</a:t>
            </a:r>
          </a:p>
        </p:txBody>
      </p:sp>
      <p:sp>
        <p:nvSpPr>
          <p:cNvPr id="3" name="TextBox 2">
            <a:extLst>
              <a:ext uri="{FF2B5EF4-FFF2-40B4-BE49-F238E27FC236}">
                <a16:creationId xmlns:a16="http://schemas.microsoft.com/office/drawing/2014/main" id="{CFC16826-EA33-4F78-B221-2CBB8770FE9F}"/>
              </a:ext>
            </a:extLst>
          </p:cNvPr>
          <p:cNvSpPr txBox="1"/>
          <p:nvPr/>
        </p:nvSpPr>
        <p:spPr>
          <a:xfrm>
            <a:off x="9626885" y="4613097"/>
            <a:ext cx="1664734" cy="400110"/>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5 Minutes</a:t>
            </a:r>
          </a:p>
        </p:txBody>
      </p:sp>
    </p:spTree>
    <p:extLst>
      <p:ext uri="{BB962C8B-B14F-4D97-AF65-F5344CB8AC3E}">
        <p14:creationId xmlns:p14="http://schemas.microsoft.com/office/powerpoint/2010/main" val="1967348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EBAA3-7C17-4353-8207-B1936D45E23B}"/>
              </a:ext>
            </a:extLst>
          </p:cNvPr>
          <p:cNvSpPr>
            <a:spLocks noGrp="1"/>
          </p:cNvSpPr>
          <p:nvPr>
            <p:ph type="title"/>
          </p:nvPr>
        </p:nvSpPr>
        <p:spPr>
          <a:xfrm>
            <a:off x="657974" y="1821297"/>
            <a:ext cx="7641085" cy="707886"/>
          </a:xfrm>
        </p:spPr>
        <p:txBody>
          <a:bodyPr/>
          <a:lstStyle/>
          <a:p>
            <a:r>
              <a:rPr lang="en-GB"/>
              <a:t>Activity 1: Adding Images</a:t>
            </a:r>
            <a:endParaRPr lang="en-GB" dirty="0"/>
          </a:p>
        </p:txBody>
      </p:sp>
      <p:sp>
        <p:nvSpPr>
          <p:cNvPr id="4" name="TextBox 3">
            <a:extLst>
              <a:ext uri="{FF2B5EF4-FFF2-40B4-BE49-F238E27FC236}">
                <a16:creationId xmlns:a16="http://schemas.microsoft.com/office/drawing/2014/main" id="{AC154896-7E6F-4731-AE9F-A1F4125F9F20}"/>
              </a:ext>
            </a:extLst>
          </p:cNvPr>
          <p:cNvSpPr txBox="1"/>
          <p:nvPr/>
        </p:nvSpPr>
        <p:spPr>
          <a:xfrm>
            <a:off x="657974" y="2795280"/>
            <a:ext cx="7641084" cy="347787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In this activity you will begin making a new presentation.</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Follow the instructions on the </a:t>
            </a:r>
            <a:r>
              <a:rPr lang="en-GB" sz="2000" b="1" dirty="0">
                <a:latin typeface="Arial" panose="020B0604020202020204" pitchFamily="34" charset="0"/>
                <a:cs typeface="Arial" panose="020B0604020202020204" pitchFamily="34" charset="0"/>
              </a:rPr>
              <a:t>Session 11 Activity 1 worksheet </a:t>
            </a:r>
            <a:r>
              <a:rPr lang="en-GB" sz="2000" dirty="0">
                <a:latin typeface="Arial" panose="020B0604020202020204" pitchFamily="34" charset="0"/>
                <a:cs typeface="Arial" panose="020B0604020202020204" pitchFamily="34" charset="0"/>
              </a:rPr>
              <a:t>to:</a:t>
            </a:r>
          </a:p>
          <a:p>
            <a:pPr marL="742950" lvl="1"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Create a new presentation.</a:t>
            </a:r>
          </a:p>
          <a:p>
            <a:pPr marL="1200150" lvl="2"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Ideas:</a:t>
            </a:r>
          </a:p>
          <a:p>
            <a:pPr marL="1657350" lvl="3"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Cars</a:t>
            </a:r>
          </a:p>
          <a:p>
            <a:pPr marL="1657350" lvl="3"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Animals</a:t>
            </a:r>
          </a:p>
          <a:p>
            <a:pPr marL="1657350" lvl="3"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Scenery</a:t>
            </a:r>
          </a:p>
          <a:p>
            <a:pPr marL="1657350" lvl="3"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Add several images.</a:t>
            </a:r>
          </a:p>
        </p:txBody>
      </p:sp>
      <p:sp>
        <p:nvSpPr>
          <p:cNvPr id="5" name="TextBox 4">
            <a:extLst>
              <a:ext uri="{FF2B5EF4-FFF2-40B4-BE49-F238E27FC236}">
                <a16:creationId xmlns:a16="http://schemas.microsoft.com/office/drawing/2014/main" id="{24E17363-11B1-4779-A27D-C73E2FF4FE36}"/>
              </a:ext>
            </a:extLst>
          </p:cNvPr>
          <p:cNvSpPr txBox="1"/>
          <p:nvPr/>
        </p:nvSpPr>
        <p:spPr>
          <a:xfrm>
            <a:off x="9229060" y="4593265"/>
            <a:ext cx="1754373" cy="400110"/>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10 Minutes</a:t>
            </a:r>
          </a:p>
        </p:txBody>
      </p:sp>
    </p:spTree>
    <p:extLst>
      <p:ext uri="{BB962C8B-B14F-4D97-AF65-F5344CB8AC3E}">
        <p14:creationId xmlns:p14="http://schemas.microsoft.com/office/powerpoint/2010/main" val="22965466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314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6B7E6-CE6B-40CC-9E9F-030F14FEDF73}"/>
              </a:ext>
            </a:extLst>
          </p:cNvPr>
          <p:cNvSpPr>
            <a:spLocks noGrp="1"/>
          </p:cNvSpPr>
          <p:nvPr>
            <p:ph type="title"/>
          </p:nvPr>
        </p:nvSpPr>
        <p:spPr>
          <a:xfrm>
            <a:off x="689872" y="1842562"/>
            <a:ext cx="7641085" cy="707886"/>
          </a:xfrm>
        </p:spPr>
        <p:txBody>
          <a:bodyPr/>
          <a:lstStyle/>
          <a:p>
            <a:r>
              <a:rPr lang="en-GB" dirty="0"/>
              <a:t>Formatting Pictures</a:t>
            </a:r>
          </a:p>
        </p:txBody>
      </p:sp>
      <p:sp>
        <p:nvSpPr>
          <p:cNvPr id="4" name="TextBox 3">
            <a:extLst>
              <a:ext uri="{FF2B5EF4-FFF2-40B4-BE49-F238E27FC236}">
                <a16:creationId xmlns:a16="http://schemas.microsoft.com/office/drawing/2014/main" id="{D5BF91A5-4698-4C15-AC02-E6A77CDDD3C4}"/>
              </a:ext>
            </a:extLst>
          </p:cNvPr>
          <p:cNvSpPr txBox="1"/>
          <p:nvPr/>
        </p:nvSpPr>
        <p:spPr>
          <a:xfrm>
            <a:off x="689871" y="2822415"/>
            <a:ext cx="10776089" cy="1938992"/>
          </a:xfrm>
          <a:prstGeom prst="rect">
            <a:avLst/>
          </a:prstGeom>
          <a:noFill/>
        </p:spPr>
        <p:txBody>
          <a:bodyPr wrap="square">
            <a:spAutoFit/>
          </a:bodyPr>
          <a:lstStyle/>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There are a number of ways you can work with images in a presentation.</a:t>
            </a:r>
          </a:p>
          <a:p>
            <a:pPr marL="342900" indent="-34290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Picture tools provided in PowerPoint allow you to easily modify images to suit your needs.</a:t>
            </a:r>
          </a:p>
          <a:p>
            <a:pPr marL="342900" indent="-34290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You can quickly change the style and shape of a picture, add borders or crop and compress pictures.</a:t>
            </a:r>
          </a:p>
        </p:txBody>
      </p:sp>
    </p:spTree>
    <p:extLst>
      <p:ext uri="{BB962C8B-B14F-4D97-AF65-F5344CB8AC3E}">
        <p14:creationId xmlns:p14="http://schemas.microsoft.com/office/powerpoint/2010/main" val="364218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C1DC5-F748-4B56-9B4B-6D2B8190D088}"/>
              </a:ext>
            </a:extLst>
          </p:cNvPr>
          <p:cNvSpPr>
            <a:spLocks noGrp="1"/>
          </p:cNvSpPr>
          <p:nvPr>
            <p:ph type="title"/>
          </p:nvPr>
        </p:nvSpPr>
        <p:spPr>
          <a:xfrm>
            <a:off x="679239" y="1831930"/>
            <a:ext cx="7641085" cy="707886"/>
          </a:xfrm>
        </p:spPr>
        <p:txBody>
          <a:bodyPr/>
          <a:lstStyle/>
          <a:p>
            <a:r>
              <a:rPr lang="en-GB" dirty="0"/>
              <a:t>Cropping Images</a:t>
            </a:r>
          </a:p>
        </p:txBody>
      </p:sp>
      <p:sp>
        <p:nvSpPr>
          <p:cNvPr id="4" name="TextBox 3">
            <a:extLst>
              <a:ext uri="{FF2B5EF4-FFF2-40B4-BE49-F238E27FC236}">
                <a16:creationId xmlns:a16="http://schemas.microsoft.com/office/drawing/2014/main" id="{D19C99FF-2C3C-4D9A-9FD6-204C2DF3ED66}"/>
              </a:ext>
            </a:extLst>
          </p:cNvPr>
          <p:cNvSpPr txBox="1"/>
          <p:nvPr/>
        </p:nvSpPr>
        <p:spPr>
          <a:xfrm>
            <a:off x="679239" y="2539816"/>
            <a:ext cx="7641084" cy="3382401"/>
          </a:xfrm>
          <a:prstGeom prst="rect">
            <a:avLst/>
          </a:prstGeom>
          <a:noFill/>
        </p:spPr>
        <p:txBody>
          <a:bodyPr wrap="square">
            <a:spAutoFit/>
          </a:bodyPr>
          <a:lstStyle/>
          <a:p>
            <a:pPr marL="285750" indent="-285750">
              <a:lnSpc>
                <a:spcPct val="120000"/>
              </a:lnSpc>
              <a:buFont typeface="Arial" panose="020B0604020202020204" pitchFamily="34" charset="0"/>
              <a:buChar char="•"/>
            </a:pPr>
            <a:r>
              <a:rPr lang="en-GB" sz="2000" dirty="0">
                <a:latin typeface="Arial" panose="020B0604020202020204" pitchFamily="34" charset="0"/>
                <a:cs typeface="Arial" panose="020B0604020202020204" pitchFamily="34" charset="0"/>
              </a:rPr>
              <a:t>When you crop an image, you remove part of the image from view. This can be useful if an image has content on it that you do not need or does not suit your purpose.</a:t>
            </a:r>
          </a:p>
          <a:p>
            <a:pPr marL="285750" indent="-285750">
              <a:lnSpc>
                <a:spcPct val="120000"/>
              </a:lnSpc>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GB" sz="2000" dirty="0">
                <a:latin typeface="Arial" panose="020B0604020202020204" pitchFamily="34" charset="0"/>
                <a:cs typeface="Arial" panose="020B0604020202020204" pitchFamily="34" charset="0"/>
              </a:rPr>
              <a:t>To do this you select the image you want to modify.</a:t>
            </a:r>
          </a:p>
          <a:p>
            <a:pPr marL="800100" lvl="1" indent="-342900">
              <a:lnSpc>
                <a:spcPct val="120000"/>
              </a:lnSpc>
              <a:buFont typeface="Courier New" panose="02070309020205020404" pitchFamily="49" charset="0"/>
              <a:buChar char="o"/>
            </a:pPr>
            <a:r>
              <a:rPr lang="en-GB" sz="2000" dirty="0">
                <a:latin typeface="Arial" panose="020B0604020202020204" pitchFamily="34" charset="0"/>
                <a:cs typeface="Arial" panose="020B0604020202020204" pitchFamily="34" charset="0"/>
              </a:rPr>
              <a:t>When the image is selected the </a:t>
            </a:r>
            <a:r>
              <a:rPr lang="en-GB" sz="2000" b="1" dirty="0">
                <a:latin typeface="Arial" panose="020B0604020202020204" pitchFamily="34" charset="0"/>
                <a:cs typeface="Arial" panose="020B0604020202020204" pitchFamily="34" charset="0"/>
              </a:rPr>
              <a:t>Format Tab</a:t>
            </a:r>
            <a:r>
              <a:rPr lang="en-GB" sz="2000" b="0" dirty="0">
                <a:latin typeface="Arial" panose="020B0604020202020204" pitchFamily="34" charset="0"/>
                <a:cs typeface="Arial" panose="020B0604020202020204" pitchFamily="34" charset="0"/>
              </a:rPr>
              <a:t> is shown in the </a:t>
            </a:r>
            <a:r>
              <a:rPr lang="en-GB" sz="2000" b="1" dirty="0">
                <a:latin typeface="Arial" panose="020B0604020202020204" pitchFamily="34" charset="0"/>
                <a:cs typeface="Arial" panose="020B0604020202020204" pitchFamily="34" charset="0"/>
              </a:rPr>
              <a:t>Picture</a:t>
            </a:r>
            <a:r>
              <a:rPr lang="en-GB" sz="2000" b="0" dirty="0">
                <a:latin typeface="Arial" panose="020B0604020202020204" pitchFamily="34" charset="0"/>
                <a:cs typeface="Arial" panose="020B0604020202020204" pitchFamily="34" charset="0"/>
              </a:rPr>
              <a:t> section of the ribbon menu.</a:t>
            </a:r>
          </a:p>
          <a:p>
            <a:pPr marL="800100" lvl="1" indent="-342900">
              <a:lnSpc>
                <a:spcPct val="120000"/>
              </a:lnSpc>
              <a:buFont typeface="Courier New" panose="02070309020205020404" pitchFamily="49" charset="0"/>
              <a:buChar char="o"/>
            </a:pPr>
            <a:r>
              <a:rPr lang="en-GB" sz="2000" b="0" dirty="0">
                <a:latin typeface="Arial" panose="020B0604020202020204" pitchFamily="34" charset="0"/>
                <a:cs typeface="Arial" panose="020B0604020202020204" pitchFamily="34" charset="0"/>
              </a:rPr>
              <a:t>Look for the </a:t>
            </a:r>
            <a:r>
              <a:rPr lang="en-GB" sz="2000" b="1" dirty="0">
                <a:latin typeface="Arial" panose="020B0604020202020204" pitchFamily="34" charset="0"/>
                <a:cs typeface="Arial" panose="020B0604020202020204" pitchFamily="34" charset="0"/>
              </a:rPr>
              <a:t>Crop</a:t>
            </a:r>
            <a:r>
              <a:rPr lang="en-GB" sz="2000" b="0" dirty="0">
                <a:latin typeface="Arial" panose="020B0604020202020204" pitchFamily="34" charset="0"/>
                <a:cs typeface="Arial" panose="020B0604020202020204" pitchFamily="34" charset="0"/>
              </a:rPr>
              <a:t> option. When you click this the image will now have </a:t>
            </a:r>
            <a:r>
              <a:rPr lang="en-GB" sz="2000" b="1" dirty="0">
                <a:latin typeface="Arial" panose="020B0604020202020204" pitchFamily="34" charset="0"/>
                <a:cs typeface="Arial" panose="020B0604020202020204" pitchFamily="34" charset="0"/>
              </a:rPr>
              <a:t>cropping handles</a:t>
            </a:r>
            <a:r>
              <a:rPr lang="en-GB" sz="2000" b="0" dirty="0">
                <a:latin typeface="Arial" panose="020B0604020202020204" pitchFamily="34" charset="0"/>
                <a:cs typeface="Arial" panose="020B0604020202020204" pitchFamily="34" charset="0"/>
              </a:rPr>
              <a:t> on it. </a:t>
            </a:r>
            <a:endParaRPr lang="en-GB" sz="2000" dirty="0">
              <a:latin typeface="Arial" panose="020B0604020202020204" pitchFamily="34" charset="0"/>
              <a:cs typeface="Arial" panose="020B0604020202020204" pitchFamily="34" charset="0"/>
            </a:endParaRPr>
          </a:p>
        </p:txBody>
      </p:sp>
      <p:pic>
        <p:nvPicPr>
          <p:cNvPr id="5" name="Content Placeholder 7">
            <a:extLst>
              <a:ext uri="{FF2B5EF4-FFF2-40B4-BE49-F238E27FC236}">
                <a16:creationId xmlns:a16="http://schemas.microsoft.com/office/drawing/2014/main" id="{921F49CD-2161-48CD-83A5-2141A7499041}"/>
              </a:ext>
            </a:extLst>
          </p:cNvPr>
          <p:cNvPicPr>
            <a:picLocks noGrp="1" noChangeAspect="1"/>
          </p:cNvPicPr>
          <p:nvPr/>
        </p:nvPicPr>
        <p:blipFill>
          <a:blip r:embed="rId3"/>
          <a:stretch>
            <a:fillRect/>
          </a:stretch>
        </p:blipFill>
        <p:spPr>
          <a:xfrm>
            <a:off x="8649053" y="2539816"/>
            <a:ext cx="3036644" cy="3382401"/>
          </a:xfrm>
          <a:prstGeom prst="rect">
            <a:avLst/>
          </a:prstGeom>
          <a:noFill/>
          <a:ln w="25400">
            <a:noFill/>
          </a:ln>
        </p:spPr>
      </p:pic>
    </p:spTree>
    <p:extLst>
      <p:ext uri="{BB962C8B-B14F-4D97-AF65-F5344CB8AC3E}">
        <p14:creationId xmlns:p14="http://schemas.microsoft.com/office/powerpoint/2010/main" val="755655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62C68-07E0-4C27-984B-5BBDBA2EEDC6}"/>
              </a:ext>
            </a:extLst>
          </p:cNvPr>
          <p:cNvSpPr>
            <a:spLocks noGrp="1"/>
          </p:cNvSpPr>
          <p:nvPr>
            <p:ph type="title"/>
          </p:nvPr>
        </p:nvSpPr>
        <p:spPr>
          <a:xfrm>
            <a:off x="679239" y="1831930"/>
            <a:ext cx="7641085" cy="707886"/>
          </a:xfrm>
        </p:spPr>
        <p:txBody>
          <a:bodyPr/>
          <a:lstStyle/>
          <a:p>
            <a:r>
              <a:rPr lang="en-GB" dirty="0"/>
              <a:t>Adding Borders</a:t>
            </a:r>
          </a:p>
        </p:txBody>
      </p:sp>
      <p:sp>
        <p:nvSpPr>
          <p:cNvPr id="4" name="TextBox 3">
            <a:extLst>
              <a:ext uri="{FF2B5EF4-FFF2-40B4-BE49-F238E27FC236}">
                <a16:creationId xmlns:a16="http://schemas.microsoft.com/office/drawing/2014/main" id="{23C83A07-67A2-4C28-B89F-DB45A78F0590}"/>
              </a:ext>
            </a:extLst>
          </p:cNvPr>
          <p:cNvSpPr txBox="1"/>
          <p:nvPr/>
        </p:nvSpPr>
        <p:spPr>
          <a:xfrm>
            <a:off x="679239" y="2705181"/>
            <a:ext cx="7641084" cy="2862322"/>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You can add borders to images in presentations to make them look neater.  This is especially useful if the image has a background that contrasts with the colour of the slide.</a:t>
            </a:r>
          </a:p>
          <a:p>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To add a border to an image:</a:t>
            </a:r>
          </a:p>
          <a:p>
            <a:pPr lvl="1">
              <a:buAutoNum type="arabicPeriod"/>
            </a:pPr>
            <a:r>
              <a:rPr lang="en-GB" sz="2000" dirty="0">
                <a:latin typeface="Arial" panose="020B0604020202020204" pitchFamily="34" charset="0"/>
                <a:cs typeface="Arial" panose="020B0604020202020204" pitchFamily="34" charset="0"/>
              </a:rPr>
              <a:t> Select the image.</a:t>
            </a:r>
          </a:p>
          <a:p>
            <a:pPr lvl="1">
              <a:buAutoNum type="arabicPeriod"/>
            </a:pPr>
            <a:r>
              <a:rPr lang="en-GB" sz="2000" dirty="0">
                <a:latin typeface="Arial" panose="020B0604020202020204" pitchFamily="34" charset="0"/>
                <a:cs typeface="Arial" panose="020B0604020202020204" pitchFamily="34" charset="0"/>
              </a:rPr>
              <a:t> Click on the </a:t>
            </a:r>
            <a:r>
              <a:rPr lang="en-GB" sz="2000" b="1" dirty="0">
                <a:latin typeface="Arial" panose="020B0604020202020204" pitchFamily="34" charset="0"/>
                <a:cs typeface="Arial" panose="020B0604020202020204" pitchFamily="34" charset="0"/>
              </a:rPr>
              <a:t>Format</a:t>
            </a:r>
            <a:r>
              <a:rPr lang="en-GB" sz="2000" b="0" dirty="0">
                <a:latin typeface="Arial" panose="020B0604020202020204" pitchFamily="34" charset="0"/>
                <a:cs typeface="Arial" panose="020B0604020202020204" pitchFamily="34" charset="0"/>
              </a:rPr>
              <a:t> tab in the menu ribbon.</a:t>
            </a:r>
          </a:p>
          <a:p>
            <a:pPr lvl="1">
              <a:buAutoNum type="arabicPeriod"/>
            </a:pPr>
            <a:r>
              <a:rPr lang="en-GB" sz="2000" b="0" dirty="0">
                <a:latin typeface="Arial" panose="020B0604020202020204" pitchFamily="34" charset="0"/>
                <a:cs typeface="Arial" panose="020B0604020202020204" pitchFamily="34" charset="0"/>
              </a:rPr>
              <a:t> Click on the </a:t>
            </a:r>
            <a:r>
              <a:rPr lang="en-GB" sz="2000" b="1" dirty="0">
                <a:latin typeface="Arial" panose="020B0604020202020204" pitchFamily="34" charset="0"/>
                <a:cs typeface="Arial" panose="020B0604020202020204" pitchFamily="34" charset="0"/>
              </a:rPr>
              <a:t>Picture Border</a:t>
            </a:r>
            <a:r>
              <a:rPr lang="en-GB" sz="2000" b="0" dirty="0">
                <a:latin typeface="Arial" panose="020B0604020202020204" pitchFamily="34" charset="0"/>
                <a:cs typeface="Arial" panose="020B0604020202020204" pitchFamily="34" charset="0"/>
              </a:rPr>
              <a:t> option and use the drop down menu to select the border you desire.</a:t>
            </a:r>
          </a:p>
        </p:txBody>
      </p:sp>
      <p:pic>
        <p:nvPicPr>
          <p:cNvPr id="5" name="Content Placeholder 11">
            <a:extLst>
              <a:ext uri="{FF2B5EF4-FFF2-40B4-BE49-F238E27FC236}">
                <a16:creationId xmlns:a16="http://schemas.microsoft.com/office/drawing/2014/main" id="{DB7AF295-B638-4337-93FC-DF665429CFFC}"/>
              </a:ext>
            </a:extLst>
          </p:cNvPr>
          <p:cNvPicPr>
            <a:picLocks noGrp="1" noChangeAspect="1"/>
          </p:cNvPicPr>
          <p:nvPr/>
        </p:nvPicPr>
        <p:blipFill>
          <a:blip r:embed="rId3"/>
          <a:stretch>
            <a:fillRect/>
          </a:stretch>
        </p:blipFill>
        <p:spPr>
          <a:xfrm>
            <a:off x="8848578" y="1831930"/>
            <a:ext cx="2664183" cy="4291956"/>
          </a:xfrm>
          <a:prstGeom prst="rect">
            <a:avLst/>
          </a:prstGeom>
          <a:noFill/>
          <a:ln w="25400">
            <a:noFill/>
          </a:ln>
        </p:spPr>
      </p:pic>
    </p:spTree>
    <p:extLst>
      <p:ext uri="{BB962C8B-B14F-4D97-AF65-F5344CB8AC3E}">
        <p14:creationId xmlns:p14="http://schemas.microsoft.com/office/powerpoint/2010/main" val="28519327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7B04E-5A4C-4D75-A03F-F9A4B48874BE}"/>
              </a:ext>
            </a:extLst>
          </p:cNvPr>
          <p:cNvSpPr>
            <a:spLocks noGrp="1"/>
          </p:cNvSpPr>
          <p:nvPr>
            <p:ph type="title"/>
          </p:nvPr>
        </p:nvSpPr>
        <p:spPr>
          <a:xfrm>
            <a:off x="668606" y="1716582"/>
            <a:ext cx="8042866" cy="707886"/>
          </a:xfrm>
        </p:spPr>
        <p:txBody>
          <a:bodyPr/>
          <a:lstStyle/>
          <a:p>
            <a:r>
              <a:rPr lang="en-GB" dirty="0"/>
              <a:t>Activity 2: Formatting Images</a:t>
            </a:r>
          </a:p>
        </p:txBody>
      </p:sp>
      <p:sp>
        <p:nvSpPr>
          <p:cNvPr id="4" name="TextBox 3">
            <a:extLst>
              <a:ext uri="{FF2B5EF4-FFF2-40B4-BE49-F238E27FC236}">
                <a16:creationId xmlns:a16="http://schemas.microsoft.com/office/drawing/2014/main" id="{F010B8DB-0CC8-41BB-A1D3-683BD89BA8A7}"/>
              </a:ext>
            </a:extLst>
          </p:cNvPr>
          <p:cNvSpPr txBox="1"/>
          <p:nvPr/>
        </p:nvSpPr>
        <p:spPr>
          <a:xfrm>
            <a:off x="668606" y="2870261"/>
            <a:ext cx="7641084" cy="255454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In this activity you will continue to work with images in the presentation you started in activity 1.</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Follow the instructions on the </a:t>
            </a:r>
            <a:r>
              <a:rPr lang="en-GB" sz="2000" b="1" dirty="0">
                <a:latin typeface="Arial" panose="020B0604020202020204" pitchFamily="34" charset="0"/>
                <a:cs typeface="Arial" panose="020B0604020202020204" pitchFamily="34" charset="0"/>
              </a:rPr>
              <a:t>Session 11 Activity 2 worksheet </a:t>
            </a:r>
            <a:r>
              <a:rPr lang="en-GB" sz="2000" dirty="0">
                <a:latin typeface="Arial" panose="020B0604020202020204" pitchFamily="34" charset="0"/>
                <a:cs typeface="Arial" panose="020B0604020202020204" pitchFamily="34" charset="0"/>
              </a:rPr>
              <a:t>to:</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Use the crop tool</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Crop to shape</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Adding borders</a:t>
            </a:r>
          </a:p>
        </p:txBody>
      </p:sp>
      <p:sp>
        <p:nvSpPr>
          <p:cNvPr id="3" name="TextBox 2">
            <a:extLst>
              <a:ext uri="{FF2B5EF4-FFF2-40B4-BE49-F238E27FC236}">
                <a16:creationId xmlns:a16="http://schemas.microsoft.com/office/drawing/2014/main" id="{03101AD2-481A-4294-A95C-8B25C0BD7E6F}"/>
              </a:ext>
            </a:extLst>
          </p:cNvPr>
          <p:cNvSpPr txBox="1"/>
          <p:nvPr/>
        </p:nvSpPr>
        <p:spPr>
          <a:xfrm>
            <a:off x="9267290" y="4541178"/>
            <a:ext cx="1715784" cy="400110"/>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10 Minutes</a:t>
            </a:r>
          </a:p>
        </p:txBody>
      </p:sp>
    </p:spTree>
    <p:extLst>
      <p:ext uri="{BB962C8B-B14F-4D97-AF65-F5344CB8AC3E}">
        <p14:creationId xmlns:p14="http://schemas.microsoft.com/office/powerpoint/2010/main" val="387845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DFD3A-D2E7-427A-93F7-1C56CCC045F6}"/>
              </a:ext>
            </a:extLst>
          </p:cNvPr>
          <p:cNvSpPr>
            <a:spLocks noGrp="1"/>
          </p:cNvSpPr>
          <p:nvPr>
            <p:ph type="title"/>
          </p:nvPr>
        </p:nvSpPr>
        <p:spPr>
          <a:xfrm>
            <a:off x="668606" y="1853194"/>
            <a:ext cx="7641085" cy="707886"/>
          </a:xfrm>
        </p:spPr>
        <p:txBody>
          <a:bodyPr/>
          <a:lstStyle/>
          <a:p>
            <a:r>
              <a:rPr lang="en-GB" dirty="0"/>
              <a:t>Image Adjustments</a:t>
            </a:r>
          </a:p>
        </p:txBody>
      </p:sp>
      <p:sp>
        <p:nvSpPr>
          <p:cNvPr id="4" name="TextBox 3">
            <a:extLst>
              <a:ext uri="{FF2B5EF4-FFF2-40B4-BE49-F238E27FC236}">
                <a16:creationId xmlns:a16="http://schemas.microsoft.com/office/drawing/2014/main" id="{6FB3C547-D290-48F2-85CC-BA23DE3918FA}"/>
              </a:ext>
            </a:extLst>
          </p:cNvPr>
          <p:cNvSpPr txBox="1"/>
          <p:nvPr/>
        </p:nvSpPr>
        <p:spPr>
          <a:xfrm>
            <a:off x="668606" y="2790517"/>
            <a:ext cx="10797354" cy="2246769"/>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PowerPoint offers several features that can be used to change the way that images appear.</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These features include:</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Making image corrections.</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Changing the brightness of an image.</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Changing the colour of an image.</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Using artistic effects.</a:t>
            </a:r>
          </a:p>
        </p:txBody>
      </p:sp>
    </p:spTree>
    <p:extLst>
      <p:ext uri="{BB962C8B-B14F-4D97-AF65-F5344CB8AC3E}">
        <p14:creationId xmlns:p14="http://schemas.microsoft.com/office/powerpoint/2010/main" val="469012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806A6-CCF6-443C-A290-56DA5ADE37CD}"/>
              </a:ext>
            </a:extLst>
          </p:cNvPr>
          <p:cNvSpPr>
            <a:spLocks noGrp="1"/>
          </p:cNvSpPr>
          <p:nvPr>
            <p:ph type="title"/>
          </p:nvPr>
        </p:nvSpPr>
        <p:spPr>
          <a:xfrm>
            <a:off x="668606" y="1842562"/>
            <a:ext cx="7641085" cy="707886"/>
          </a:xfrm>
        </p:spPr>
        <p:txBody>
          <a:bodyPr/>
          <a:lstStyle/>
          <a:p>
            <a:r>
              <a:rPr lang="en-GB" dirty="0"/>
              <a:t>Corrections</a:t>
            </a:r>
          </a:p>
        </p:txBody>
      </p:sp>
      <p:sp>
        <p:nvSpPr>
          <p:cNvPr id="4" name="TextBox 3">
            <a:extLst>
              <a:ext uri="{FF2B5EF4-FFF2-40B4-BE49-F238E27FC236}">
                <a16:creationId xmlns:a16="http://schemas.microsoft.com/office/drawing/2014/main" id="{EF18D826-BEBD-4CA4-A14F-D04B6190D20C}"/>
              </a:ext>
            </a:extLst>
          </p:cNvPr>
          <p:cNvSpPr txBox="1"/>
          <p:nvPr/>
        </p:nvSpPr>
        <p:spPr>
          <a:xfrm>
            <a:off x="668606" y="2769529"/>
            <a:ext cx="7641085" cy="2246769"/>
          </a:xfrm>
          <a:prstGeom prst="rect">
            <a:avLst/>
          </a:prstGeom>
          <a:noFill/>
        </p:spPr>
        <p:txBody>
          <a:bodyPr wrap="square">
            <a:spAutoFit/>
          </a:bodyPr>
          <a:lstStyle/>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Corrections allow you to change several aspects of an image.  </a:t>
            </a:r>
          </a:p>
          <a:p>
            <a:pPr marL="342900" indent="-34290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We can use the sharpen / soften corrections to make an image appear more sharp or more blurry.</a:t>
            </a:r>
          </a:p>
          <a:p>
            <a:pPr marL="342900" indent="-34290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Brightness and contrast options can be used to change how dark or light the image is.</a:t>
            </a:r>
          </a:p>
        </p:txBody>
      </p:sp>
      <p:pic>
        <p:nvPicPr>
          <p:cNvPr id="5" name="Picture 4">
            <a:extLst>
              <a:ext uri="{FF2B5EF4-FFF2-40B4-BE49-F238E27FC236}">
                <a16:creationId xmlns:a16="http://schemas.microsoft.com/office/drawing/2014/main" id="{0A8E6643-3250-4D39-AE66-AD9F344FDC63}"/>
              </a:ext>
            </a:extLst>
          </p:cNvPr>
          <p:cNvPicPr>
            <a:picLocks noChangeAspect="1"/>
          </p:cNvPicPr>
          <p:nvPr/>
        </p:nvPicPr>
        <p:blipFill rotWithShape="1">
          <a:blip r:embed="rId3"/>
          <a:srcRect r="19567"/>
          <a:stretch/>
        </p:blipFill>
        <p:spPr>
          <a:xfrm>
            <a:off x="8596770" y="1842562"/>
            <a:ext cx="3442384" cy="4264834"/>
          </a:xfrm>
          <a:prstGeom prst="rect">
            <a:avLst/>
          </a:prstGeom>
        </p:spPr>
      </p:pic>
    </p:spTree>
    <p:extLst>
      <p:ext uri="{BB962C8B-B14F-4D97-AF65-F5344CB8AC3E}">
        <p14:creationId xmlns:p14="http://schemas.microsoft.com/office/powerpoint/2010/main" val="2133148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6CFA2-0D27-42B1-9E00-ED0A6E74208A}"/>
              </a:ext>
            </a:extLst>
          </p:cNvPr>
          <p:cNvSpPr>
            <a:spLocks noGrp="1"/>
          </p:cNvSpPr>
          <p:nvPr>
            <p:ph type="title"/>
          </p:nvPr>
        </p:nvSpPr>
        <p:spPr>
          <a:xfrm>
            <a:off x="668607" y="1842562"/>
            <a:ext cx="7641085" cy="707886"/>
          </a:xfrm>
        </p:spPr>
        <p:txBody>
          <a:bodyPr/>
          <a:lstStyle/>
          <a:p>
            <a:r>
              <a:rPr lang="en-GB" dirty="0"/>
              <a:t>Adjusting Colour</a:t>
            </a:r>
          </a:p>
        </p:txBody>
      </p:sp>
      <p:sp>
        <p:nvSpPr>
          <p:cNvPr id="4" name="TextBox 3">
            <a:extLst>
              <a:ext uri="{FF2B5EF4-FFF2-40B4-BE49-F238E27FC236}">
                <a16:creationId xmlns:a16="http://schemas.microsoft.com/office/drawing/2014/main" id="{78EECDDB-9746-40F4-972B-95FDEF75B50A}"/>
              </a:ext>
            </a:extLst>
          </p:cNvPr>
          <p:cNvSpPr txBox="1"/>
          <p:nvPr/>
        </p:nvSpPr>
        <p:spPr>
          <a:xfrm>
            <a:off x="668606" y="2726722"/>
            <a:ext cx="7641085" cy="255454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Colour options allow you to change how vivid the colours are in an image. This is known as </a:t>
            </a:r>
            <a:r>
              <a:rPr lang="en-GB" sz="2000" b="1" dirty="0">
                <a:latin typeface="Arial" panose="020B0604020202020204" pitchFamily="34" charset="0"/>
                <a:cs typeface="Arial" panose="020B0604020202020204" pitchFamily="34" charset="0"/>
              </a:rPr>
              <a:t>saturation</a:t>
            </a:r>
            <a:r>
              <a:rPr lang="en-GB" sz="2000" b="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You can also adjust the</a:t>
            </a:r>
            <a:r>
              <a:rPr lang="en-GB" sz="2000" b="1" dirty="0">
                <a:latin typeface="Arial" panose="020B0604020202020204" pitchFamily="34" charset="0"/>
                <a:cs typeface="Arial" panose="020B0604020202020204" pitchFamily="34" charset="0"/>
              </a:rPr>
              <a:t> tone</a:t>
            </a:r>
            <a:r>
              <a:rPr lang="en-GB" sz="2000" b="0" dirty="0">
                <a:latin typeface="Arial" panose="020B0604020202020204" pitchFamily="34" charset="0"/>
                <a:cs typeface="Arial" panose="020B0604020202020204" pitchFamily="34" charset="0"/>
              </a:rPr>
              <a:t> of the image. This might make the image look more warm or cool.</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1" dirty="0">
                <a:latin typeface="Arial" panose="020B0604020202020204" pitchFamily="34" charset="0"/>
                <a:cs typeface="Arial" panose="020B0604020202020204" pitchFamily="34" charset="0"/>
              </a:rPr>
              <a:t>Colouring</a:t>
            </a:r>
            <a:r>
              <a:rPr lang="en-GB" sz="2000" b="0" dirty="0">
                <a:latin typeface="Arial" panose="020B0604020202020204" pitchFamily="34" charset="0"/>
                <a:cs typeface="Arial" panose="020B0604020202020204" pitchFamily="34" charset="0"/>
              </a:rPr>
              <a:t> options allow you to change the overall colour of the image.  </a:t>
            </a:r>
          </a:p>
        </p:txBody>
      </p:sp>
      <p:pic>
        <p:nvPicPr>
          <p:cNvPr id="5" name="Picture 4">
            <a:extLst>
              <a:ext uri="{FF2B5EF4-FFF2-40B4-BE49-F238E27FC236}">
                <a16:creationId xmlns:a16="http://schemas.microsoft.com/office/drawing/2014/main" id="{E96E4E13-BCD4-4219-9359-83F4C42A46EF}"/>
              </a:ext>
            </a:extLst>
          </p:cNvPr>
          <p:cNvPicPr>
            <a:picLocks noChangeAspect="1"/>
          </p:cNvPicPr>
          <p:nvPr/>
        </p:nvPicPr>
        <p:blipFill>
          <a:blip r:embed="rId3"/>
          <a:stretch>
            <a:fillRect/>
          </a:stretch>
        </p:blipFill>
        <p:spPr>
          <a:xfrm>
            <a:off x="8446374" y="1801814"/>
            <a:ext cx="3545284" cy="3830106"/>
          </a:xfrm>
          <a:prstGeom prst="rect">
            <a:avLst/>
          </a:prstGeom>
        </p:spPr>
      </p:pic>
    </p:spTree>
    <p:extLst>
      <p:ext uri="{BB962C8B-B14F-4D97-AF65-F5344CB8AC3E}">
        <p14:creationId xmlns:p14="http://schemas.microsoft.com/office/powerpoint/2010/main" val="1898014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22FA5-4AE4-400B-82BB-9583CE2B0E59}"/>
              </a:ext>
            </a:extLst>
          </p:cNvPr>
          <p:cNvSpPr>
            <a:spLocks noGrp="1"/>
          </p:cNvSpPr>
          <p:nvPr>
            <p:ph type="title"/>
          </p:nvPr>
        </p:nvSpPr>
        <p:spPr>
          <a:xfrm>
            <a:off x="668607" y="1831930"/>
            <a:ext cx="7641085" cy="707886"/>
          </a:xfrm>
        </p:spPr>
        <p:txBody>
          <a:bodyPr/>
          <a:lstStyle/>
          <a:p>
            <a:r>
              <a:rPr lang="en-GB" dirty="0"/>
              <a:t>Artistic Effects</a:t>
            </a:r>
          </a:p>
        </p:txBody>
      </p:sp>
      <p:sp>
        <p:nvSpPr>
          <p:cNvPr id="4" name="TextBox 3">
            <a:extLst>
              <a:ext uri="{FF2B5EF4-FFF2-40B4-BE49-F238E27FC236}">
                <a16:creationId xmlns:a16="http://schemas.microsoft.com/office/drawing/2014/main" id="{CAE1432D-2FB4-44B3-A200-C27F7F4DC373}"/>
              </a:ext>
            </a:extLst>
          </p:cNvPr>
          <p:cNvSpPr txBox="1"/>
          <p:nvPr/>
        </p:nvSpPr>
        <p:spPr>
          <a:xfrm>
            <a:off x="668607" y="2828835"/>
            <a:ext cx="7641084" cy="1323439"/>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Artistic effects allow you to change the look of an image.</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They work by adding effects such as water colours, glowing edges or adding a paintbrush effect to the image.</a:t>
            </a:r>
          </a:p>
        </p:txBody>
      </p:sp>
      <p:pic>
        <p:nvPicPr>
          <p:cNvPr id="5" name="Picture 4">
            <a:extLst>
              <a:ext uri="{FF2B5EF4-FFF2-40B4-BE49-F238E27FC236}">
                <a16:creationId xmlns:a16="http://schemas.microsoft.com/office/drawing/2014/main" id="{F3BE48A7-0E6A-467F-A3EF-4BD5D380A80F}"/>
              </a:ext>
            </a:extLst>
          </p:cNvPr>
          <p:cNvPicPr>
            <a:picLocks noChangeAspect="1"/>
          </p:cNvPicPr>
          <p:nvPr/>
        </p:nvPicPr>
        <p:blipFill>
          <a:blip r:embed="rId3"/>
          <a:stretch>
            <a:fillRect/>
          </a:stretch>
        </p:blipFill>
        <p:spPr>
          <a:xfrm>
            <a:off x="8309691" y="1831930"/>
            <a:ext cx="3275453" cy="3140537"/>
          </a:xfrm>
          <a:prstGeom prst="rect">
            <a:avLst/>
          </a:prstGeom>
        </p:spPr>
      </p:pic>
    </p:spTree>
    <p:extLst>
      <p:ext uri="{BB962C8B-B14F-4D97-AF65-F5344CB8AC3E}">
        <p14:creationId xmlns:p14="http://schemas.microsoft.com/office/powerpoint/2010/main" val="2408690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B5DC63-9241-446F-A489-6E6396F7D727}"/>
              </a:ext>
            </a:extLst>
          </p:cNvPr>
          <p:cNvSpPr txBox="1"/>
          <p:nvPr/>
        </p:nvSpPr>
        <p:spPr>
          <a:xfrm>
            <a:off x="932378" y="2690336"/>
            <a:ext cx="6752691" cy="1631216"/>
          </a:xfrm>
          <a:prstGeom prst="rect">
            <a:avLst/>
          </a:prstGeom>
          <a:noFill/>
        </p:spPr>
        <p:txBody>
          <a:bodyPr wrap="square">
            <a:spAutoFit/>
          </a:bodyPr>
          <a:lstStyle/>
          <a:p>
            <a:r>
              <a:rPr lang="en-GB" sz="2000" dirty="0">
                <a:latin typeface="Arial" panose="020B0604020202020204" pitchFamily="34" charset="0"/>
                <a:cs typeface="Arial" panose="020B0604020202020204" pitchFamily="34" charset="0"/>
              </a:rPr>
              <a:t>In the previous session we covered how to:</a:t>
            </a:r>
          </a:p>
          <a:p>
            <a:pPr marL="800100" lvl="1"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Use basic features in presentation software.</a:t>
            </a:r>
          </a:p>
          <a:p>
            <a:pPr marL="800100" lvl="1"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Modify slides in a presentation.</a:t>
            </a:r>
          </a:p>
          <a:p>
            <a:pPr marL="800100" lvl="1"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Add content to a presentation.</a:t>
            </a:r>
          </a:p>
          <a:p>
            <a:pPr marL="800100" lvl="1"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Produce a simple presentation.</a:t>
            </a:r>
          </a:p>
        </p:txBody>
      </p:sp>
    </p:spTree>
    <p:extLst>
      <p:ext uri="{BB962C8B-B14F-4D97-AF65-F5344CB8AC3E}">
        <p14:creationId xmlns:p14="http://schemas.microsoft.com/office/powerpoint/2010/main" val="62735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C25BD-5EAB-4E5C-9ECD-3086E9F734E3}"/>
              </a:ext>
            </a:extLst>
          </p:cNvPr>
          <p:cNvSpPr>
            <a:spLocks noGrp="1"/>
          </p:cNvSpPr>
          <p:nvPr>
            <p:ph type="title"/>
          </p:nvPr>
        </p:nvSpPr>
        <p:spPr>
          <a:xfrm>
            <a:off x="668607" y="1842562"/>
            <a:ext cx="7641085" cy="707886"/>
          </a:xfrm>
        </p:spPr>
        <p:txBody>
          <a:bodyPr/>
          <a:lstStyle/>
          <a:p>
            <a:r>
              <a:rPr lang="en-GB" dirty="0"/>
              <a:t>Picture Styles</a:t>
            </a:r>
          </a:p>
        </p:txBody>
      </p:sp>
      <p:sp>
        <p:nvSpPr>
          <p:cNvPr id="4" name="TextBox 3">
            <a:extLst>
              <a:ext uri="{FF2B5EF4-FFF2-40B4-BE49-F238E27FC236}">
                <a16:creationId xmlns:a16="http://schemas.microsoft.com/office/drawing/2014/main" id="{A28838E5-F976-4CA4-A51B-5D544A824C6F}"/>
              </a:ext>
            </a:extLst>
          </p:cNvPr>
          <p:cNvSpPr txBox="1"/>
          <p:nvPr/>
        </p:nvSpPr>
        <p:spPr>
          <a:xfrm>
            <a:off x="668607" y="2759172"/>
            <a:ext cx="5449484" cy="2246769"/>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Picture Styles allow for a variety of different styles to be applied to an image.</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This includes adding frames or borders, rotating the image or by applying soft edges to the image to give a faded effect to the edges of the image.</a:t>
            </a:r>
          </a:p>
        </p:txBody>
      </p:sp>
      <p:pic>
        <p:nvPicPr>
          <p:cNvPr id="5" name="Content Placeholder 9" descr="Woman holding soccer ball">
            <a:extLst>
              <a:ext uri="{FF2B5EF4-FFF2-40B4-BE49-F238E27FC236}">
                <a16:creationId xmlns:a16="http://schemas.microsoft.com/office/drawing/2014/main" id="{332367ED-E81C-42FF-9EAC-10C21345A2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079" y="3536945"/>
            <a:ext cx="2331755" cy="1554504"/>
          </a:xfrm>
          <a:prstGeom prst="rect">
            <a:avLst/>
          </a:prstGeom>
          <a:noFill/>
          <a:ln w="254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7" name="Content Placeholder 9" descr="Woman holding soccer ball">
            <a:extLst>
              <a:ext uri="{FF2B5EF4-FFF2-40B4-BE49-F238E27FC236}">
                <a16:creationId xmlns:a16="http://schemas.microsoft.com/office/drawing/2014/main" id="{F600C4AF-745E-44F1-8EA3-91E1A82466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0079" y="1772676"/>
            <a:ext cx="2333314" cy="1555543"/>
          </a:xfrm>
          <a:prstGeom prst="rect">
            <a:avLst/>
          </a:prstGeom>
          <a:noFill/>
          <a:ln w="25400">
            <a:noFill/>
          </a:ln>
          <a:scene3d>
            <a:camera prst="isometricOffAxis2Left"/>
            <a:lightRig rig="threePt" dir="t"/>
          </a:scene3d>
        </p:spPr>
      </p:pic>
      <p:pic>
        <p:nvPicPr>
          <p:cNvPr id="9" name="Content Placeholder 9" descr="Woman holding soccer ball">
            <a:extLst>
              <a:ext uri="{FF2B5EF4-FFF2-40B4-BE49-F238E27FC236}">
                <a16:creationId xmlns:a16="http://schemas.microsoft.com/office/drawing/2014/main" id="{2393BC36-3C37-4D13-8AF5-FE62B9C761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97705" y="3536943"/>
            <a:ext cx="2519373" cy="1679582"/>
          </a:xfrm>
          <a:prstGeom prst="rect">
            <a:avLst/>
          </a:prstGeom>
          <a:noFill/>
          <a:ln w="25400">
            <a:noFill/>
          </a:ln>
          <a:effectLst>
            <a:softEdge rad="317500"/>
          </a:effectLst>
        </p:spPr>
      </p:pic>
      <p:pic>
        <p:nvPicPr>
          <p:cNvPr id="10" name="Content Placeholder 9" descr="Woman holding soccer ball">
            <a:extLst>
              <a:ext uri="{FF2B5EF4-FFF2-40B4-BE49-F238E27FC236}">
                <a16:creationId xmlns:a16="http://schemas.microsoft.com/office/drawing/2014/main" id="{D7E6592D-C5D0-4A1C-8998-A98033CCE8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9532" y="1648637"/>
            <a:ext cx="2519373" cy="1679582"/>
          </a:xfrm>
          <a:prstGeom prst="rect">
            <a:avLst/>
          </a:prstGeom>
          <a:noFill/>
          <a:ln w="25400">
            <a:noFill/>
          </a:ln>
        </p:spPr>
      </p:pic>
    </p:spTree>
    <p:extLst>
      <p:ext uri="{BB962C8B-B14F-4D97-AF65-F5344CB8AC3E}">
        <p14:creationId xmlns:p14="http://schemas.microsoft.com/office/powerpoint/2010/main" val="2028801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1C939-5B98-484A-9BE8-144B004B3873}"/>
              </a:ext>
            </a:extLst>
          </p:cNvPr>
          <p:cNvSpPr>
            <a:spLocks noGrp="1"/>
          </p:cNvSpPr>
          <p:nvPr>
            <p:ph type="title"/>
          </p:nvPr>
        </p:nvSpPr>
        <p:spPr>
          <a:xfrm>
            <a:off x="668606" y="1716582"/>
            <a:ext cx="8209121" cy="707886"/>
          </a:xfrm>
        </p:spPr>
        <p:txBody>
          <a:bodyPr/>
          <a:lstStyle/>
          <a:p>
            <a:r>
              <a:rPr lang="en-GB" dirty="0"/>
              <a:t>Activity 3: Image Adjustments</a:t>
            </a:r>
          </a:p>
        </p:txBody>
      </p:sp>
      <p:sp>
        <p:nvSpPr>
          <p:cNvPr id="4" name="TextBox 3">
            <a:extLst>
              <a:ext uri="{FF2B5EF4-FFF2-40B4-BE49-F238E27FC236}">
                <a16:creationId xmlns:a16="http://schemas.microsoft.com/office/drawing/2014/main" id="{345C4E8F-8D1B-458E-B02E-448B66B5EAEC}"/>
              </a:ext>
            </a:extLst>
          </p:cNvPr>
          <p:cNvSpPr txBox="1"/>
          <p:nvPr/>
        </p:nvSpPr>
        <p:spPr>
          <a:xfrm>
            <a:off x="668606" y="2774568"/>
            <a:ext cx="7641084" cy="255454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In this activity you will continue to work with images in the presentation you started in </a:t>
            </a:r>
            <a:r>
              <a:rPr lang="en-GB" sz="2000" b="1" dirty="0">
                <a:latin typeface="Arial" panose="020B0604020202020204" pitchFamily="34" charset="0"/>
                <a:cs typeface="Arial" panose="020B0604020202020204" pitchFamily="34" charset="0"/>
              </a:rPr>
              <a:t>Activity 1</a:t>
            </a:r>
            <a:r>
              <a:rPr lang="en-GB" sz="200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Follow the instructions on the </a:t>
            </a:r>
            <a:r>
              <a:rPr lang="en-GB" sz="2000" b="1" dirty="0">
                <a:latin typeface="Arial" panose="020B0604020202020204" pitchFamily="34" charset="0"/>
                <a:cs typeface="Arial" panose="020B0604020202020204" pitchFamily="34" charset="0"/>
              </a:rPr>
              <a:t>Session 11 Activity 3 worksheet </a:t>
            </a:r>
            <a:r>
              <a:rPr lang="en-GB" sz="2000" dirty="0">
                <a:latin typeface="Arial" panose="020B0604020202020204" pitchFamily="34" charset="0"/>
                <a:cs typeface="Arial" panose="020B0604020202020204" pitchFamily="34" charset="0"/>
              </a:rPr>
              <a:t>to:</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Apply corrections</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Adjust colour</a:t>
            </a:r>
          </a:p>
          <a:p>
            <a:pPr marL="742950" lvl="1" indent="-285750">
              <a:buFont typeface="Courier New" panose="02070309020205020404" pitchFamily="49" charset="0"/>
              <a:buChar char="o"/>
            </a:pPr>
            <a:r>
              <a:rPr lang="en-GB" sz="2000" dirty="0">
                <a:latin typeface="Arial" panose="020B0604020202020204" pitchFamily="34" charset="0"/>
                <a:cs typeface="Arial" panose="020B0604020202020204" pitchFamily="34" charset="0"/>
              </a:rPr>
              <a:t>Apply artistic effects</a:t>
            </a:r>
          </a:p>
        </p:txBody>
      </p:sp>
      <p:sp>
        <p:nvSpPr>
          <p:cNvPr id="5" name="TextBox 4">
            <a:extLst>
              <a:ext uri="{FF2B5EF4-FFF2-40B4-BE49-F238E27FC236}">
                <a16:creationId xmlns:a16="http://schemas.microsoft.com/office/drawing/2014/main" id="{EF85823F-16F4-44B8-8FB8-3A0AA44BD80E}"/>
              </a:ext>
            </a:extLst>
          </p:cNvPr>
          <p:cNvSpPr txBox="1"/>
          <p:nvPr/>
        </p:nvSpPr>
        <p:spPr>
          <a:xfrm>
            <a:off x="9207795" y="4540102"/>
            <a:ext cx="1765005" cy="400110"/>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10 Minutes</a:t>
            </a:r>
          </a:p>
        </p:txBody>
      </p:sp>
    </p:spTree>
    <p:extLst>
      <p:ext uri="{BB962C8B-B14F-4D97-AF65-F5344CB8AC3E}">
        <p14:creationId xmlns:p14="http://schemas.microsoft.com/office/powerpoint/2010/main" val="23894288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90037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23238B6-03AB-4CE8-8807-B3346C76F916}"/>
              </a:ext>
            </a:extLst>
          </p:cNvPr>
          <p:cNvSpPr txBox="1"/>
          <p:nvPr/>
        </p:nvSpPr>
        <p:spPr>
          <a:xfrm>
            <a:off x="858578" y="2764211"/>
            <a:ext cx="7721895" cy="2246769"/>
          </a:xfrm>
          <a:prstGeom prst="rect">
            <a:avLst/>
          </a:prstGeom>
          <a:noFill/>
        </p:spPr>
        <p:txBody>
          <a:bodyPr wrap="square">
            <a:spAutoFit/>
          </a:bodyPr>
          <a:lstStyle/>
          <a:p>
            <a:pPr marL="0" indent="0">
              <a:buNone/>
            </a:pPr>
            <a:r>
              <a:rPr lang="en-GB" sz="2000" dirty="0">
                <a:latin typeface="Arial" panose="020B0604020202020204" pitchFamily="34" charset="0"/>
                <a:cs typeface="Arial" panose="020B0604020202020204" pitchFamily="34" charset="0"/>
              </a:rPr>
              <a:t>Think about the following questions:</a:t>
            </a:r>
          </a:p>
          <a:p>
            <a:pPr marL="0" indent="0">
              <a:buNone/>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Are you now able to create a simple presentation?</a:t>
            </a: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Do you feel confident working with images in presentation documents?</a:t>
            </a: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Would you be confident to deliver a presentation in a job interview?</a:t>
            </a:r>
          </a:p>
        </p:txBody>
      </p:sp>
    </p:spTree>
    <p:extLst>
      <p:ext uri="{BB962C8B-B14F-4D97-AF65-F5344CB8AC3E}">
        <p14:creationId xmlns:p14="http://schemas.microsoft.com/office/powerpoint/2010/main" val="27801516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3A56055-7258-4CDB-8CD3-636E4449F64F}"/>
              </a:ext>
            </a:extLst>
          </p:cNvPr>
          <p:cNvSpPr>
            <a:spLocks noGrp="1"/>
          </p:cNvSpPr>
          <p:nvPr/>
        </p:nvSpPr>
        <p:spPr>
          <a:xfrm>
            <a:off x="838200" y="2582942"/>
            <a:ext cx="7453045" cy="3745939"/>
          </a:xfrm>
          <a:prstGeom prst="rect">
            <a:avLst/>
          </a:prstGeom>
          <a:noFill/>
          <a:ln w="25400">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latin typeface="Arial" panose="020B0604020202020204" pitchFamily="34" charset="0"/>
                <a:cs typeface="Arial" panose="020B0604020202020204" pitchFamily="34" charset="0"/>
              </a:rPr>
              <a:t>By the end of the session</a:t>
            </a:r>
            <a:br>
              <a:rPr lang="en-GB" sz="2000" dirty="0">
                <a:latin typeface="Arial" panose="020B0604020202020204" pitchFamily="34" charset="0"/>
                <a:cs typeface="Arial" panose="020B0604020202020204" pitchFamily="34" charset="0"/>
              </a:rPr>
            </a:br>
            <a:endParaRPr lang="en-GB" sz="2000" dirty="0">
              <a:latin typeface="Arial" panose="020B0604020202020204" pitchFamily="34" charset="0"/>
              <a:cs typeface="Arial" panose="020B0604020202020204" pitchFamily="34" charset="0"/>
            </a:endParaRPr>
          </a:p>
          <a:p>
            <a:pPr marL="0" indent="0">
              <a:buNone/>
            </a:pPr>
            <a:r>
              <a:rPr lang="en-GB" sz="2000" b="1" dirty="0">
                <a:latin typeface="Arial"/>
                <a:cs typeface="Arial"/>
              </a:rPr>
              <a:t>You must be able to:</a:t>
            </a:r>
          </a:p>
          <a:p>
            <a:pPr lvl="1"/>
            <a:r>
              <a:rPr lang="en-GB" sz="2000" dirty="0">
                <a:latin typeface="Arial" panose="020B0604020202020204" pitchFamily="34" charset="0"/>
                <a:cs typeface="Arial" panose="020B0604020202020204" pitchFamily="34" charset="0"/>
              </a:rPr>
              <a:t>Identify ways to add images to presentations.</a:t>
            </a:r>
          </a:p>
          <a:p>
            <a:pPr lvl="1"/>
            <a:r>
              <a:rPr lang="en-GB" sz="2000" dirty="0">
                <a:latin typeface="Arial" panose="020B0604020202020204" pitchFamily="34" charset="0"/>
                <a:cs typeface="Arial" panose="020B0604020202020204" pitchFamily="34" charset="0"/>
              </a:rPr>
              <a:t>Use common image formatting tools.</a:t>
            </a:r>
          </a:p>
          <a:p>
            <a:endParaRPr lang="en-GB" sz="2000" dirty="0">
              <a:latin typeface="Arial" panose="020B0604020202020204" pitchFamily="34" charset="0"/>
              <a:cs typeface="Arial" panose="020B0604020202020204" pitchFamily="34" charset="0"/>
            </a:endParaRPr>
          </a:p>
          <a:p>
            <a:pPr marL="0" indent="0">
              <a:buNone/>
            </a:pPr>
            <a:r>
              <a:rPr lang="en-GB" sz="2000" b="1" dirty="0">
                <a:latin typeface="Arial"/>
                <a:cs typeface="Arial"/>
              </a:rPr>
              <a:t>You may also be able to:</a:t>
            </a:r>
          </a:p>
          <a:p>
            <a:pPr lvl="1"/>
            <a:r>
              <a:rPr lang="en-GB" sz="2000" dirty="0">
                <a:latin typeface="Arial" panose="020B0604020202020204" pitchFamily="34" charset="0"/>
                <a:cs typeface="Arial" panose="020B0604020202020204" pitchFamily="34" charset="0"/>
              </a:rPr>
              <a:t>Produce professional looking presentation documents.</a:t>
            </a:r>
          </a:p>
        </p:txBody>
      </p:sp>
    </p:spTree>
    <p:extLst>
      <p:ext uri="{BB962C8B-B14F-4D97-AF65-F5344CB8AC3E}">
        <p14:creationId xmlns:p14="http://schemas.microsoft.com/office/powerpoint/2010/main" val="4724542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828640-3483-4263-B26C-0B629FDBF190}"/>
              </a:ext>
            </a:extLst>
          </p:cNvPr>
          <p:cNvSpPr txBox="1"/>
          <p:nvPr/>
        </p:nvSpPr>
        <p:spPr>
          <a:xfrm>
            <a:off x="794783" y="2743775"/>
            <a:ext cx="7264695" cy="1323439"/>
          </a:xfrm>
          <a:prstGeom prst="rect">
            <a:avLst/>
          </a:prstGeom>
          <a:noFill/>
        </p:spPr>
        <p:txBody>
          <a:bodyPr wrap="square">
            <a:spAutoFit/>
          </a:bodyPr>
          <a:lstStyle/>
          <a:p>
            <a:r>
              <a:rPr lang="en-GB" sz="2000" dirty="0">
                <a:latin typeface="Arial" panose="020B0604020202020204" pitchFamily="34" charset="0"/>
                <a:cs typeface="Arial" panose="020B0604020202020204" pitchFamily="34" charset="0"/>
              </a:rPr>
              <a:t>In the next session we will be looking at:</a:t>
            </a:r>
          </a:p>
          <a:p>
            <a:pPr marL="742950" lvl="1"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Creating and editing spreadsheet documents.</a:t>
            </a:r>
          </a:p>
          <a:p>
            <a:pPr marL="742950" lvl="1"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Formatting spreadsheets to show their information.</a:t>
            </a:r>
          </a:p>
          <a:p>
            <a:pPr marL="742950" lvl="1"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Making professional spreadsheets.</a:t>
            </a:r>
          </a:p>
        </p:txBody>
      </p:sp>
    </p:spTree>
    <p:extLst>
      <p:ext uri="{BB962C8B-B14F-4D97-AF65-F5344CB8AC3E}">
        <p14:creationId xmlns:p14="http://schemas.microsoft.com/office/powerpoint/2010/main" val="581575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EAC99EAD-E0B9-4894-9670-CE44ACFFEE46}"/>
              </a:ext>
            </a:extLst>
          </p:cNvPr>
          <p:cNvPicPr>
            <a:picLocks noChangeAspect="1"/>
          </p:cNvPicPr>
          <p:nvPr/>
        </p:nvPicPr>
        <p:blipFill>
          <a:blip r:embed="rId3"/>
          <a:stretch>
            <a:fillRect/>
          </a:stretch>
        </p:blipFill>
        <p:spPr>
          <a:xfrm>
            <a:off x="-958" y="2381"/>
            <a:ext cx="12193916" cy="6881992"/>
          </a:xfrm>
          <a:prstGeom prst="rect">
            <a:avLst/>
          </a:prstGeom>
        </p:spPr>
      </p:pic>
      <p:sp>
        <p:nvSpPr>
          <p:cNvPr id="5" name="TextBox 4">
            <a:extLst>
              <a:ext uri="{FF2B5EF4-FFF2-40B4-BE49-F238E27FC236}">
                <a16:creationId xmlns:a16="http://schemas.microsoft.com/office/drawing/2014/main" id="{816DE08B-5D86-4B85-A8B3-9D3B86DE9452}"/>
              </a:ext>
            </a:extLst>
          </p:cNvPr>
          <p:cNvSpPr txBox="1"/>
          <p:nvPr/>
        </p:nvSpPr>
        <p:spPr>
          <a:xfrm>
            <a:off x="873021" y="2390615"/>
            <a:ext cx="7641085" cy="14465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4400" b="1" dirty="0">
                <a:latin typeface="Verdana"/>
                <a:ea typeface="Verdana"/>
                <a:cs typeface="Verdana"/>
              </a:rPr>
              <a:t>Entry Level 3 Essential Digital Skills</a:t>
            </a:r>
            <a:endParaRPr lang="en-US" sz="4400" b="1" dirty="0">
              <a:latin typeface="Verdana"/>
              <a:ea typeface="Verdana"/>
              <a:cs typeface="Verdana"/>
            </a:endParaRPr>
          </a:p>
        </p:txBody>
      </p:sp>
      <p:sp>
        <p:nvSpPr>
          <p:cNvPr id="7" name="TextBox 6">
            <a:extLst>
              <a:ext uri="{FF2B5EF4-FFF2-40B4-BE49-F238E27FC236}">
                <a16:creationId xmlns:a16="http://schemas.microsoft.com/office/drawing/2014/main" id="{59C9D7F2-EE90-4DEB-B9F7-2559E305101A}"/>
              </a:ext>
            </a:extLst>
          </p:cNvPr>
          <p:cNvSpPr txBox="1"/>
          <p:nvPr/>
        </p:nvSpPr>
        <p:spPr>
          <a:xfrm>
            <a:off x="555133" y="6124068"/>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Version 2.0   |   June 2021</a:t>
            </a:r>
            <a:endParaRPr lang="en-US" sz="1600" dirty="0">
              <a:solidFill>
                <a:srgbClr val="333333"/>
              </a:solidFill>
              <a:latin typeface="Arial"/>
              <a:cs typeface="Arial"/>
            </a:endParaRPr>
          </a:p>
        </p:txBody>
      </p:sp>
      <p:sp>
        <p:nvSpPr>
          <p:cNvPr id="6" name="TextBox 5">
            <a:extLst>
              <a:ext uri="{FF2B5EF4-FFF2-40B4-BE49-F238E27FC236}">
                <a16:creationId xmlns:a16="http://schemas.microsoft.com/office/drawing/2014/main" id="{4F5DB323-0079-4141-A452-0739EF0009D4}"/>
              </a:ext>
            </a:extLst>
          </p:cNvPr>
          <p:cNvSpPr txBox="1"/>
          <p:nvPr/>
        </p:nvSpPr>
        <p:spPr>
          <a:xfrm>
            <a:off x="1031171" y="4288120"/>
            <a:ext cx="732478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dirty="0">
                <a:solidFill>
                  <a:schemeClr val="bg1"/>
                </a:solidFill>
                <a:latin typeface="Verdana" panose="020B0604030504040204" pitchFamily="34" charset="0"/>
                <a:ea typeface="Verdana" panose="020B0604030504040204" pitchFamily="34" charset="0"/>
              </a:rPr>
              <a:t>(603/7119/5)</a:t>
            </a:r>
            <a:endParaRPr lang="en-GB" sz="3200" dirty="0">
              <a:solidFill>
                <a:schemeClr val="bg1"/>
              </a:solidFill>
              <a:latin typeface="Verdana" panose="020B0604030504040204" pitchFamily="34" charset="0"/>
              <a:ea typeface="Verdana" panose="020B0604030504040204" pitchFamily="34" charset="0"/>
              <a:cs typeface="Verdana"/>
            </a:endParaRPr>
          </a:p>
        </p:txBody>
      </p:sp>
      <p:sp>
        <p:nvSpPr>
          <p:cNvPr id="8" name="TextBox 7">
            <a:extLst>
              <a:ext uri="{FF2B5EF4-FFF2-40B4-BE49-F238E27FC236}">
                <a16:creationId xmlns:a16="http://schemas.microsoft.com/office/drawing/2014/main" id="{4EDCF0B3-B0B3-9746-82FB-E4357B61BF69}"/>
              </a:ext>
            </a:extLst>
          </p:cNvPr>
          <p:cNvSpPr txBox="1"/>
          <p:nvPr/>
        </p:nvSpPr>
        <p:spPr>
          <a:xfrm>
            <a:off x="555133" y="5785514"/>
            <a:ext cx="732478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dirty="0">
                <a:solidFill>
                  <a:srgbClr val="333333"/>
                </a:solidFill>
                <a:latin typeface="Arial"/>
                <a:cs typeface="Arial"/>
              </a:rPr>
              <a:t>Session 11 – Using Images in Presentations</a:t>
            </a:r>
            <a:endParaRPr lang="en-US" sz="1600" dirty="0">
              <a:solidFill>
                <a:srgbClr val="333333"/>
              </a:solidFill>
              <a:latin typeface="Arial"/>
              <a:cs typeface="Arial"/>
            </a:endParaRPr>
          </a:p>
        </p:txBody>
      </p:sp>
    </p:spTree>
    <p:extLst>
      <p:ext uri="{BB962C8B-B14F-4D97-AF65-F5344CB8AC3E}">
        <p14:creationId xmlns:p14="http://schemas.microsoft.com/office/powerpoint/2010/main" val="3810383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3D056A4-CF51-4C71-86A3-6E5037492E0A}"/>
              </a:ext>
            </a:extLst>
          </p:cNvPr>
          <p:cNvSpPr>
            <a:spLocks noGrp="1"/>
          </p:cNvSpPr>
          <p:nvPr/>
        </p:nvSpPr>
        <p:spPr>
          <a:xfrm>
            <a:off x="838200" y="2582942"/>
            <a:ext cx="7453045" cy="3745939"/>
          </a:xfrm>
          <a:prstGeom prst="rect">
            <a:avLst/>
          </a:prstGeom>
          <a:noFill/>
          <a:ln w="25400">
            <a:noFill/>
          </a:ln>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latin typeface="Arial" panose="020B0604020202020204" pitchFamily="34" charset="0"/>
                <a:cs typeface="Arial" panose="020B0604020202020204" pitchFamily="34" charset="0"/>
              </a:rPr>
              <a:t>By the end of the session</a:t>
            </a:r>
            <a:br>
              <a:rPr lang="en-GB" sz="2000" dirty="0">
                <a:latin typeface="Arial" panose="020B0604020202020204" pitchFamily="34" charset="0"/>
                <a:cs typeface="Arial" panose="020B0604020202020204" pitchFamily="34" charset="0"/>
              </a:rPr>
            </a:br>
            <a:endParaRPr lang="en-GB" sz="2000" dirty="0">
              <a:latin typeface="Arial" panose="020B0604020202020204" pitchFamily="34" charset="0"/>
              <a:cs typeface="Arial" panose="020B0604020202020204" pitchFamily="34" charset="0"/>
            </a:endParaRPr>
          </a:p>
          <a:p>
            <a:pPr marL="0" indent="0">
              <a:buNone/>
            </a:pPr>
            <a:r>
              <a:rPr lang="en-GB" sz="2000" b="1" dirty="0">
                <a:latin typeface="Arial"/>
                <a:cs typeface="Arial"/>
              </a:rPr>
              <a:t>You must be able to:</a:t>
            </a:r>
          </a:p>
          <a:p>
            <a:pPr lvl="1"/>
            <a:r>
              <a:rPr lang="en-GB" sz="2000" dirty="0">
                <a:latin typeface="Arial" panose="020B0604020202020204" pitchFamily="34" charset="0"/>
                <a:cs typeface="Arial" panose="020B0604020202020204" pitchFamily="34" charset="0"/>
              </a:rPr>
              <a:t>Identify ways to add images to presentations.</a:t>
            </a:r>
          </a:p>
          <a:p>
            <a:pPr lvl="1"/>
            <a:r>
              <a:rPr lang="en-GB" sz="2000" dirty="0">
                <a:latin typeface="Arial" panose="020B0604020202020204" pitchFamily="34" charset="0"/>
                <a:cs typeface="Arial" panose="020B0604020202020204" pitchFamily="34" charset="0"/>
              </a:rPr>
              <a:t>Use common image formatting tools.</a:t>
            </a:r>
          </a:p>
          <a:p>
            <a:endParaRPr lang="en-GB" sz="2000" dirty="0">
              <a:latin typeface="Arial" panose="020B0604020202020204" pitchFamily="34" charset="0"/>
              <a:cs typeface="Arial" panose="020B0604020202020204" pitchFamily="34" charset="0"/>
            </a:endParaRPr>
          </a:p>
          <a:p>
            <a:pPr marL="0" indent="0">
              <a:buNone/>
            </a:pPr>
            <a:r>
              <a:rPr lang="en-GB" sz="2000" b="1" dirty="0">
                <a:latin typeface="Arial"/>
                <a:cs typeface="Arial"/>
              </a:rPr>
              <a:t>You may also be able to:</a:t>
            </a:r>
          </a:p>
          <a:p>
            <a:pPr lvl="1"/>
            <a:r>
              <a:rPr lang="en-GB" sz="2000" dirty="0">
                <a:latin typeface="Arial" panose="020B0604020202020204" pitchFamily="34" charset="0"/>
                <a:cs typeface="Arial" panose="020B0604020202020204" pitchFamily="34" charset="0"/>
              </a:rPr>
              <a:t>Produce professional looking presentation documents.</a:t>
            </a:r>
          </a:p>
        </p:txBody>
      </p:sp>
    </p:spTree>
    <p:extLst>
      <p:ext uri="{BB962C8B-B14F-4D97-AF65-F5344CB8AC3E}">
        <p14:creationId xmlns:p14="http://schemas.microsoft.com/office/powerpoint/2010/main" val="933373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F03ED-A927-49E7-8FE3-B7B08D9F167C}"/>
              </a:ext>
            </a:extLst>
          </p:cNvPr>
          <p:cNvSpPr>
            <a:spLocks noGrp="1"/>
          </p:cNvSpPr>
          <p:nvPr>
            <p:ph type="title"/>
          </p:nvPr>
        </p:nvSpPr>
        <p:spPr>
          <a:xfrm>
            <a:off x="678881" y="1840650"/>
            <a:ext cx="7641085" cy="707886"/>
          </a:xfrm>
        </p:spPr>
        <p:txBody>
          <a:bodyPr/>
          <a:lstStyle/>
          <a:p>
            <a:r>
              <a:rPr lang="en-GB" dirty="0"/>
              <a:t>Presentation Software</a:t>
            </a:r>
          </a:p>
        </p:txBody>
      </p:sp>
      <p:pic>
        <p:nvPicPr>
          <p:cNvPr id="3" name="Content Placeholder 2">
            <a:extLst>
              <a:ext uri="{FF2B5EF4-FFF2-40B4-BE49-F238E27FC236}">
                <a16:creationId xmlns:a16="http://schemas.microsoft.com/office/drawing/2014/main" id="{10B23219-EFBF-4D57-B304-B35825999F4C}"/>
              </a:ext>
            </a:extLst>
          </p:cNvPr>
          <p:cNvPicPr>
            <a:picLocks noGrp="1" noChangeAspect="1"/>
          </p:cNvPicPr>
          <p:nvPr/>
        </p:nvPicPr>
        <p:blipFill>
          <a:blip r:embed="rId3"/>
          <a:stretch>
            <a:fillRect/>
          </a:stretch>
        </p:blipFill>
        <p:spPr>
          <a:xfrm>
            <a:off x="1375289" y="2597338"/>
            <a:ext cx="6040449" cy="4063293"/>
          </a:xfrm>
          <a:prstGeom prst="rect">
            <a:avLst/>
          </a:prstGeom>
          <a:noFill/>
          <a:ln w="25400">
            <a:noFill/>
          </a:ln>
        </p:spPr>
      </p:pic>
    </p:spTree>
    <p:extLst>
      <p:ext uri="{BB962C8B-B14F-4D97-AF65-F5344CB8AC3E}">
        <p14:creationId xmlns:p14="http://schemas.microsoft.com/office/powerpoint/2010/main" val="476463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F076F-D633-4D93-A396-2908C06A7E77}"/>
              </a:ext>
            </a:extLst>
          </p:cNvPr>
          <p:cNvSpPr>
            <a:spLocks noGrp="1"/>
          </p:cNvSpPr>
          <p:nvPr>
            <p:ph type="title"/>
          </p:nvPr>
        </p:nvSpPr>
        <p:spPr>
          <a:xfrm>
            <a:off x="678881" y="1840650"/>
            <a:ext cx="7641085" cy="707886"/>
          </a:xfrm>
        </p:spPr>
        <p:txBody>
          <a:bodyPr/>
          <a:lstStyle/>
          <a:p>
            <a:r>
              <a:rPr lang="en-GB" dirty="0"/>
              <a:t>Inserting Images</a:t>
            </a:r>
          </a:p>
        </p:txBody>
      </p:sp>
      <p:sp>
        <p:nvSpPr>
          <p:cNvPr id="4" name="TextBox 3">
            <a:extLst>
              <a:ext uri="{FF2B5EF4-FFF2-40B4-BE49-F238E27FC236}">
                <a16:creationId xmlns:a16="http://schemas.microsoft.com/office/drawing/2014/main" id="{BDC7049D-7452-4367-BA37-527C6034A586}"/>
              </a:ext>
            </a:extLst>
          </p:cNvPr>
          <p:cNvSpPr txBox="1"/>
          <p:nvPr/>
        </p:nvSpPr>
        <p:spPr>
          <a:xfrm>
            <a:off x="678881" y="2698243"/>
            <a:ext cx="7641084" cy="1938992"/>
          </a:xfrm>
          <a:prstGeom prst="rect">
            <a:avLst/>
          </a:prstGeom>
          <a:noFill/>
        </p:spPr>
        <p:txBody>
          <a:bodyPr wrap="square">
            <a:spAutoFit/>
          </a:bodyPr>
          <a:lstStyle/>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Adding images to a presentation can make it more interesting and engage the audience more.</a:t>
            </a:r>
          </a:p>
          <a:p>
            <a:pPr marL="342900" indent="-34290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In PowerPoint you can add a picture from a file on your computer, or you can insert icons or even pictures from the Internet.</a:t>
            </a:r>
          </a:p>
        </p:txBody>
      </p:sp>
      <p:pic>
        <p:nvPicPr>
          <p:cNvPr id="5" name="Picture 4">
            <a:extLst>
              <a:ext uri="{FF2B5EF4-FFF2-40B4-BE49-F238E27FC236}">
                <a16:creationId xmlns:a16="http://schemas.microsoft.com/office/drawing/2014/main" id="{AB17CFC3-3E5F-4B5F-BCF7-2D8C1F51BE36}"/>
              </a:ext>
            </a:extLst>
          </p:cNvPr>
          <p:cNvPicPr>
            <a:picLocks noChangeAspect="1"/>
          </p:cNvPicPr>
          <p:nvPr/>
        </p:nvPicPr>
        <p:blipFill>
          <a:blip r:embed="rId3"/>
          <a:stretch>
            <a:fillRect/>
          </a:stretch>
        </p:blipFill>
        <p:spPr>
          <a:xfrm>
            <a:off x="678880" y="4786942"/>
            <a:ext cx="7641085" cy="1677311"/>
          </a:xfrm>
          <a:prstGeom prst="rect">
            <a:avLst/>
          </a:prstGeom>
        </p:spPr>
      </p:pic>
    </p:spTree>
    <p:extLst>
      <p:ext uri="{BB962C8B-B14F-4D97-AF65-F5344CB8AC3E}">
        <p14:creationId xmlns:p14="http://schemas.microsoft.com/office/powerpoint/2010/main" val="3969227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6081D-5029-4E6C-A840-8D261725A695}"/>
              </a:ext>
            </a:extLst>
          </p:cNvPr>
          <p:cNvSpPr>
            <a:spLocks noGrp="1"/>
          </p:cNvSpPr>
          <p:nvPr>
            <p:ph type="title"/>
          </p:nvPr>
        </p:nvSpPr>
        <p:spPr>
          <a:xfrm>
            <a:off x="737880" y="1785855"/>
            <a:ext cx="10924612" cy="707886"/>
          </a:xfrm>
        </p:spPr>
        <p:txBody>
          <a:bodyPr/>
          <a:lstStyle/>
          <a:p>
            <a:r>
              <a:rPr lang="en-GB" dirty="0"/>
              <a:t>Inserting Images from Your Computer</a:t>
            </a:r>
          </a:p>
        </p:txBody>
      </p:sp>
      <p:sp>
        <p:nvSpPr>
          <p:cNvPr id="4" name="TextBox 3">
            <a:extLst>
              <a:ext uri="{FF2B5EF4-FFF2-40B4-BE49-F238E27FC236}">
                <a16:creationId xmlns:a16="http://schemas.microsoft.com/office/drawing/2014/main" id="{FCDEB17C-02F4-40BB-9B10-4C1E67296A98}"/>
              </a:ext>
            </a:extLst>
          </p:cNvPr>
          <p:cNvSpPr txBox="1"/>
          <p:nvPr/>
        </p:nvSpPr>
        <p:spPr>
          <a:xfrm>
            <a:off x="668606" y="2863032"/>
            <a:ext cx="7641085" cy="255454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To insert an image in to your presentation from your computer select the </a:t>
            </a:r>
            <a:r>
              <a:rPr lang="en-GB" sz="2000" b="1" dirty="0">
                <a:latin typeface="Arial" panose="020B0604020202020204" pitchFamily="34" charset="0"/>
                <a:cs typeface="Arial" panose="020B0604020202020204" pitchFamily="34" charset="0"/>
              </a:rPr>
              <a:t>Insert</a:t>
            </a:r>
            <a:r>
              <a:rPr lang="en-GB" sz="2000" b="0" dirty="0">
                <a:latin typeface="Arial" panose="020B0604020202020204" pitchFamily="34" charset="0"/>
                <a:cs typeface="Arial" panose="020B0604020202020204" pitchFamily="34" charset="0"/>
              </a:rPr>
              <a:t> ribbon menu.</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Click on the </a:t>
            </a:r>
            <a:r>
              <a:rPr lang="en-GB" sz="2000" b="1" dirty="0">
                <a:latin typeface="Arial" panose="020B0604020202020204" pitchFamily="34" charset="0"/>
                <a:cs typeface="Arial" panose="020B0604020202020204" pitchFamily="34" charset="0"/>
              </a:rPr>
              <a:t>Pictures</a:t>
            </a:r>
            <a:r>
              <a:rPr lang="en-GB" sz="2000" b="0" dirty="0">
                <a:latin typeface="Arial" panose="020B0604020202020204" pitchFamily="34" charset="0"/>
                <a:cs typeface="Arial" panose="020B0604020202020204" pitchFamily="34" charset="0"/>
              </a:rPr>
              <a:t> option and then select to insert picture from </a:t>
            </a:r>
            <a:r>
              <a:rPr lang="en-GB" sz="2000" b="1" dirty="0">
                <a:latin typeface="Arial" panose="020B0604020202020204" pitchFamily="34" charset="0"/>
                <a:cs typeface="Arial" panose="020B0604020202020204" pitchFamily="34" charset="0"/>
              </a:rPr>
              <a:t>This Device</a:t>
            </a:r>
            <a:r>
              <a:rPr lang="en-GB" sz="2000" b="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This will load up a dialog box which allows you to look in the files and folders on your computer to find the image you want.</a:t>
            </a:r>
            <a:endParaRPr lang="en-GB" sz="2000" dirty="0">
              <a:latin typeface="Arial" panose="020B0604020202020204" pitchFamily="34" charset="0"/>
              <a:cs typeface="Arial" panose="020B0604020202020204" pitchFamily="34" charset="0"/>
            </a:endParaRPr>
          </a:p>
        </p:txBody>
      </p:sp>
      <p:pic>
        <p:nvPicPr>
          <p:cNvPr id="5" name="Content Placeholder 9">
            <a:extLst>
              <a:ext uri="{FF2B5EF4-FFF2-40B4-BE49-F238E27FC236}">
                <a16:creationId xmlns:a16="http://schemas.microsoft.com/office/drawing/2014/main" id="{69343E4B-9E6F-4B1B-B9DF-2F2FCC14D919}"/>
              </a:ext>
            </a:extLst>
          </p:cNvPr>
          <p:cNvPicPr>
            <a:picLocks noGrp="1" noChangeAspect="1"/>
          </p:cNvPicPr>
          <p:nvPr/>
        </p:nvPicPr>
        <p:blipFill rotWithShape="1">
          <a:blip r:embed="rId3"/>
          <a:srcRect l="770"/>
          <a:stretch/>
        </p:blipFill>
        <p:spPr>
          <a:xfrm>
            <a:off x="8309691" y="2863032"/>
            <a:ext cx="3518294" cy="3314149"/>
          </a:xfrm>
          <a:prstGeom prst="rect">
            <a:avLst/>
          </a:prstGeom>
          <a:noFill/>
          <a:ln w="25400">
            <a:noFill/>
          </a:ln>
        </p:spPr>
      </p:pic>
    </p:spTree>
    <p:extLst>
      <p:ext uri="{BB962C8B-B14F-4D97-AF65-F5344CB8AC3E}">
        <p14:creationId xmlns:p14="http://schemas.microsoft.com/office/powerpoint/2010/main" val="977565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C2CCB-6B88-4C3E-A12A-94D44BC7B628}"/>
              </a:ext>
            </a:extLst>
          </p:cNvPr>
          <p:cNvSpPr>
            <a:spLocks noGrp="1"/>
          </p:cNvSpPr>
          <p:nvPr>
            <p:ph type="title"/>
          </p:nvPr>
        </p:nvSpPr>
        <p:spPr>
          <a:xfrm>
            <a:off x="668607" y="1840650"/>
            <a:ext cx="7641085" cy="707886"/>
          </a:xfrm>
        </p:spPr>
        <p:txBody>
          <a:bodyPr/>
          <a:lstStyle/>
          <a:p>
            <a:r>
              <a:rPr lang="en-GB" dirty="0"/>
              <a:t>Inserting Online Pictures</a:t>
            </a:r>
          </a:p>
        </p:txBody>
      </p:sp>
      <p:sp>
        <p:nvSpPr>
          <p:cNvPr id="4" name="TextBox 3">
            <a:extLst>
              <a:ext uri="{FF2B5EF4-FFF2-40B4-BE49-F238E27FC236}">
                <a16:creationId xmlns:a16="http://schemas.microsoft.com/office/drawing/2014/main" id="{9169F36F-E98A-4B6E-A675-632B92E5BA73}"/>
              </a:ext>
            </a:extLst>
          </p:cNvPr>
          <p:cNvSpPr txBox="1"/>
          <p:nvPr/>
        </p:nvSpPr>
        <p:spPr>
          <a:xfrm>
            <a:off x="668607" y="2873307"/>
            <a:ext cx="6576255" cy="2554545"/>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You can also insert online pictures by using the </a:t>
            </a:r>
            <a:r>
              <a:rPr lang="en-GB" sz="2000" b="1" dirty="0">
                <a:latin typeface="Arial" panose="020B0604020202020204" pitchFamily="34" charset="0"/>
                <a:cs typeface="Arial" panose="020B0604020202020204" pitchFamily="34" charset="0"/>
              </a:rPr>
              <a:t>Insert </a:t>
            </a:r>
            <a:r>
              <a:rPr lang="en-GB" sz="2000" b="0" dirty="0">
                <a:latin typeface="Arial" panose="020B0604020202020204" pitchFamily="34" charset="0"/>
                <a:cs typeface="Arial" panose="020B0604020202020204" pitchFamily="34" charset="0"/>
              </a:rPr>
              <a:t>ribbon menu and selecting Pictures.</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When asked where to select your image from select the </a:t>
            </a:r>
            <a:r>
              <a:rPr lang="en-GB" sz="2000" b="1" dirty="0">
                <a:latin typeface="Arial" panose="020B0604020202020204" pitchFamily="34" charset="0"/>
                <a:cs typeface="Arial" panose="020B0604020202020204" pitchFamily="34" charset="0"/>
              </a:rPr>
              <a:t>Online Pictures</a:t>
            </a:r>
            <a:r>
              <a:rPr lang="en-GB" sz="2000" b="0" dirty="0">
                <a:latin typeface="Arial" panose="020B0604020202020204" pitchFamily="34" charset="0"/>
                <a:cs typeface="Arial" panose="020B0604020202020204" pitchFamily="34" charset="0"/>
              </a:rPr>
              <a:t> option.</a:t>
            </a:r>
          </a:p>
          <a:p>
            <a:pPr marL="285750" indent="-285750">
              <a:buFont typeface="Arial" panose="020B0604020202020204" pitchFamily="34" charset="0"/>
              <a:buChar char="•"/>
            </a:pPr>
            <a:endParaRPr lang="en-GB" sz="2000" b="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You will then be presented with a number of categories to select from.  </a:t>
            </a:r>
          </a:p>
        </p:txBody>
      </p:sp>
      <p:pic>
        <p:nvPicPr>
          <p:cNvPr id="5" name="Content Placeholder 6">
            <a:extLst>
              <a:ext uri="{FF2B5EF4-FFF2-40B4-BE49-F238E27FC236}">
                <a16:creationId xmlns:a16="http://schemas.microsoft.com/office/drawing/2014/main" id="{D7F72DD1-7444-41A2-B69F-D314D1B5D9C8}"/>
              </a:ext>
            </a:extLst>
          </p:cNvPr>
          <p:cNvPicPr>
            <a:picLocks noGrp="1" noChangeAspect="1"/>
          </p:cNvPicPr>
          <p:nvPr/>
        </p:nvPicPr>
        <p:blipFill>
          <a:blip r:embed="rId3"/>
          <a:stretch>
            <a:fillRect/>
          </a:stretch>
        </p:blipFill>
        <p:spPr>
          <a:xfrm>
            <a:off x="7370981" y="2638549"/>
            <a:ext cx="4714662" cy="2554545"/>
          </a:xfrm>
          <a:prstGeom prst="rect">
            <a:avLst/>
          </a:prstGeom>
          <a:noFill/>
          <a:ln w="25400">
            <a:noFill/>
          </a:ln>
        </p:spPr>
      </p:pic>
    </p:spTree>
    <p:extLst>
      <p:ext uri="{BB962C8B-B14F-4D97-AF65-F5344CB8AC3E}">
        <p14:creationId xmlns:p14="http://schemas.microsoft.com/office/powerpoint/2010/main" val="4097103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9A46E-49B6-4026-8E69-543E3BA06AE2}"/>
              </a:ext>
            </a:extLst>
          </p:cNvPr>
          <p:cNvSpPr>
            <a:spLocks noGrp="1"/>
          </p:cNvSpPr>
          <p:nvPr>
            <p:ph type="title"/>
          </p:nvPr>
        </p:nvSpPr>
        <p:spPr>
          <a:xfrm>
            <a:off x="751734" y="1716582"/>
            <a:ext cx="9275921" cy="707886"/>
          </a:xfrm>
        </p:spPr>
        <p:txBody>
          <a:bodyPr/>
          <a:lstStyle/>
          <a:p>
            <a:r>
              <a:rPr lang="en-GB" dirty="0"/>
              <a:t>Inserting Icons and Stock Images</a:t>
            </a:r>
          </a:p>
        </p:txBody>
      </p:sp>
      <p:sp>
        <p:nvSpPr>
          <p:cNvPr id="4" name="TextBox 3">
            <a:extLst>
              <a:ext uri="{FF2B5EF4-FFF2-40B4-BE49-F238E27FC236}">
                <a16:creationId xmlns:a16="http://schemas.microsoft.com/office/drawing/2014/main" id="{EE4692E0-8858-4CE6-8CB8-767F1B6AA84F}"/>
              </a:ext>
            </a:extLst>
          </p:cNvPr>
          <p:cNvSpPr txBox="1"/>
          <p:nvPr/>
        </p:nvSpPr>
        <p:spPr>
          <a:xfrm>
            <a:off x="668606" y="2780436"/>
            <a:ext cx="7641085" cy="1938992"/>
          </a:xfrm>
          <a:prstGeom prst="rect">
            <a:avLst/>
          </a:prstGeom>
          <a:noFill/>
        </p:spPr>
        <p:txBody>
          <a:bodyPr wrap="square">
            <a:spAutoFit/>
          </a:bodyPr>
          <a:lstStyle/>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You can also use Stock Images and Icons in presentations.</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dirty="0">
                <a:latin typeface="Arial" panose="020B0604020202020204" pitchFamily="34" charset="0"/>
                <a:cs typeface="Arial" panose="020B0604020202020204" pitchFamily="34" charset="0"/>
              </a:rPr>
              <a:t>You can access both from the </a:t>
            </a:r>
            <a:r>
              <a:rPr lang="en-GB" sz="2000" b="1" dirty="0">
                <a:latin typeface="Arial" panose="020B0604020202020204" pitchFamily="34" charset="0"/>
                <a:cs typeface="Arial" panose="020B0604020202020204" pitchFamily="34" charset="0"/>
              </a:rPr>
              <a:t>Insert</a:t>
            </a:r>
            <a:r>
              <a:rPr lang="en-GB" sz="2000" b="0" dirty="0">
                <a:latin typeface="Arial" panose="020B0604020202020204" pitchFamily="34" charset="0"/>
                <a:cs typeface="Arial" panose="020B0604020202020204" pitchFamily="34" charset="0"/>
              </a:rPr>
              <a:t> option on the ribbon.  </a:t>
            </a:r>
          </a:p>
          <a:p>
            <a:pPr marL="285750" indent="-285750">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000" b="0" dirty="0">
                <a:latin typeface="Arial" panose="020B0604020202020204" pitchFamily="34" charset="0"/>
                <a:cs typeface="Arial" panose="020B0604020202020204" pitchFamily="34" charset="0"/>
              </a:rPr>
              <a:t>Stock images can be found in the </a:t>
            </a:r>
            <a:r>
              <a:rPr lang="en-GB" sz="2000" b="1" dirty="0">
                <a:latin typeface="Arial" panose="020B0604020202020204" pitchFamily="34" charset="0"/>
                <a:cs typeface="Arial" panose="020B0604020202020204" pitchFamily="34" charset="0"/>
              </a:rPr>
              <a:t>Pictures</a:t>
            </a:r>
            <a:r>
              <a:rPr lang="en-GB" sz="2000" b="0" dirty="0">
                <a:latin typeface="Arial" panose="020B0604020202020204" pitchFamily="34" charset="0"/>
                <a:cs typeface="Arial" panose="020B0604020202020204" pitchFamily="34" charset="0"/>
              </a:rPr>
              <a:t> option while </a:t>
            </a:r>
            <a:r>
              <a:rPr lang="en-GB" sz="2000" b="1" dirty="0">
                <a:latin typeface="Arial" panose="020B0604020202020204" pitchFamily="34" charset="0"/>
                <a:cs typeface="Arial" panose="020B0604020202020204" pitchFamily="34" charset="0"/>
              </a:rPr>
              <a:t>Icons</a:t>
            </a:r>
            <a:r>
              <a:rPr lang="en-GB" sz="2000" b="0" dirty="0">
                <a:latin typeface="Arial" panose="020B0604020202020204" pitchFamily="34" charset="0"/>
                <a:cs typeface="Arial" panose="020B0604020202020204" pitchFamily="34" charset="0"/>
              </a:rPr>
              <a:t> is another option on the same menu.</a:t>
            </a:r>
            <a:endParaRPr lang="en-GB" sz="2000" dirty="0">
              <a:latin typeface="Arial" panose="020B0604020202020204" pitchFamily="34" charset="0"/>
              <a:cs typeface="Arial" panose="020B0604020202020204" pitchFamily="34" charset="0"/>
            </a:endParaRPr>
          </a:p>
        </p:txBody>
      </p:sp>
      <p:pic>
        <p:nvPicPr>
          <p:cNvPr id="5" name="Content Placeholder 6">
            <a:extLst>
              <a:ext uri="{FF2B5EF4-FFF2-40B4-BE49-F238E27FC236}">
                <a16:creationId xmlns:a16="http://schemas.microsoft.com/office/drawing/2014/main" id="{B5F8591D-F844-4549-881A-F0C95579D7D9}"/>
              </a:ext>
            </a:extLst>
          </p:cNvPr>
          <p:cNvPicPr>
            <a:picLocks noGrp="1" noChangeAspect="1"/>
          </p:cNvPicPr>
          <p:nvPr/>
        </p:nvPicPr>
        <p:blipFill rotWithShape="1">
          <a:blip r:embed="rId3"/>
          <a:srcRect l="1526" t="1990" r="2621" b="1496"/>
          <a:stretch/>
        </p:blipFill>
        <p:spPr>
          <a:xfrm>
            <a:off x="8320782" y="2389180"/>
            <a:ext cx="3629247" cy="3657600"/>
          </a:xfrm>
          <a:prstGeom prst="rect">
            <a:avLst/>
          </a:prstGeom>
          <a:noFill/>
          <a:ln w="25400">
            <a:noFill/>
          </a:ln>
        </p:spPr>
      </p:pic>
    </p:spTree>
    <p:extLst>
      <p:ext uri="{BB962C8B-B14F-4D97-AF65-F5344CB8AC3E}">
        <p14:creationId xmlns:p14="http://schemas.microsoft.com/office/powerpoint/2010/main" val="22847904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15" ma:contentTypeDescription="Create a new document." ma:contentTypeScope="" ma:versionID="7734e13487aa62487ee63480f97bac87">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f47377445f1a2c6a231ec8f6d24403e5"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7B5A72-D85B-43D4-AEBC-F846AF4F4C43}">
  <ds:schemaRefs>
    <ds:schemaRef ds:uri="8a220d04-cd4c-4a42-a0ef-10d364ba1cb5"/>
    <ds:schemaRef ds:uri="http://purl.org/dc/dcmitype/"/>
    <ds:schemaRef ds:uri="http://purl.org/dc/terms/"/>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23a673d0-6c97-4602-af76-52d498a4d789"/>
    <ds:schemaRef ds:uri="http://schemas.microsoft.com/sharepoint/v3"/>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433B0619-0DB6-4CF9-B372-E1C8327BB8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a220d04-cd4c-4a42-a0ef-10d364ba1cb5"/>
    <ds:schemaRef ds:uri="23a673d0-6c97-4602-af76-52d498a4d7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9BC1BA-5300-4649-A84A-C9CF39DF12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552</TotalTime>
  <Words>1984</Words>
  <Application>Microsoft Office PowerPoint</Application>
  <PresentationFormat>Widescreen</PresentationFormat>
  <Paragraphs>244</Paragraphs>
  <Slides>25</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Courier New</vt:lpstr>
      <vt:lpstr>Verdana</vt:lpstr>
      <vt:lpstr>office theme</vt:lpstr>
      <vt:lpstr>PowerPoint Presentation</vt:lpstr>
      <vt:lpstr>PowerPoint Presentation</vt:lpstr>
      <vt:lpstr>PowerPoint Presentation</vt:lpstr>
      <vt:lpstr>PowerPoint Presentation</vt:lpstr>
      <vt:lpstr>Presentation Software</vt:lpstr>
      <vt:lpstr>Inserting Images</vt:lpstr>
      <vt:lpstr>Inserting Images from Your Computer</vt:lpstr>
      <vt:lpstr>Inserting Online Pictures</vt:lpstr>
      <vt:lpstr>Inserting Icons and Stock Images</vt:lpstr>
      <vt:lpstr>Activity 1: Adding Images</vt:lpstr>
      <vt:lpstr>PowerPoint Presentation</vt:lpstr>
      <vt:lpstr>Formatting Pictures</vt:lpstr>
      <vt:lpstr>Cropping Images</vt:lpstr>
      <vt:lpstr>Adding Borders</vt:lpstr>
      <vt:lpstr>Activity 2: Formatting Images</vt:lpstr>
      <vt:lpstr>Image Adjustments</vt:lpstr>
      <vt:lpstr>Corrections</vt:lpstr>
      <vt:lpstr>Adjusting Colour</vt:lpstr>
      <vt:lpstr>Artistic Effects</vt:lpstr>
      <vt:lpstr>Picture Styles</vt:lpstr>
      <vt:lpstr>Activity 3: Image Adjustments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Dean Blewitt</dc:creator>
  <cp:lastModifiedBy>Liz Burkinshaw</cp:lastModifiedBy>
  <cp:revision>172</cp:revision>
  <dcterms:created xsi:type="dcterms:W3CDTF">2021-03-05T10:31:48Z</dcterms:created>
  <dcterms:modified xsi:type="dcterms:W3CDTF">2021-07-06T11:12:22Z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ies>
</file>