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7" r:id="rId5"/>
  </p:sldMasterIdLst>
  <p:notesMasterIdLst>
    <p:notesMasterId r:id="rId27"/>
  </p:notesMasterIdLst>
  <p:handoutMasterIdLst>
    <p:handoutMasterId r:id="rId28"/>
  </p:handoutMasterIdLst>
  <p:sldIdLst>
    <p:sldId id="277" r:id="rId6"/>
    <p:sldId id="279" r:id="rId7"/>
    <p:sldId id="280" r:id="rId8"/>
    <p:sldId id="303" r:id="rId9"/>
    <p:sldId id="307" r:id="rId10"/>
    <p:sldId id="309" r:id="rId11"/>
    <p:sldId id="306" r:id="rId12"/>
    <p:sldId id="315" r:id="rId13"/>
    <p:sldId id="308" r:id="rId14"/>
    <p:sldId id="285" r:id="rId15"/>
    <p:sldId id="286" r:id="rId16"/>
    <p:sldId id="287" r:id="rId17"/>
    <p:sldId id="311" r:id="rId18"/>
    <p:sldId id="312" r:id="rId19"/>
    <p:sldId id="314" r:id="rId20"/>
    <p:sldId id="288" r:id="rId21"/>
    <p:sldId id="310" r:id="rId22"/>
    <p:sldId id="300" r:id="rId23"/>
    <p:sldId id="295" r:id="rId24"/>
    <p:sldId id="297" r:id="rId25"/>
    <p:sldId id="298" r:id="rId26"/>
  </p:sldIdLst>
  <p:sldSz cx="12192000" cy="6858000"/>
  <p:notesSz cx="6858000" cy="9144000"/>
  <p:custDataLst>
    <p:tags r:id="rId29"/>
  </p:custData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98FA"/>
    <a:srgbClr val="72F9D7"/>
    <a:srgbClr val="6F61DB"/>
    <a:srgbClr val="33333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DD45F-AFA7-663B-04AE-75F11AD613C7}" v="6" dt="2025-07-29T13:47:20.395"/>
    <p1510:client id="{9C39BA47-F663-E875-AB3B-F43AB153F942}" v="8" dt="2025-07-29T14:36:30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eil Johnson" userId="5c5162c2-a8d8-436a-bd9e-e64dd3399316" providerId="ADAL" clId="{7CC23C24-F0E8-43F5-9D79-C1320753659B}"/>
    <pc:docChg chg="modSld">
      <pc:chgData name="Neil Johnson" userId="5c5162c2-a8d8-436a-bd9e-e64dd3399316" providerId="ADAL" clId="{7CC23C24-F0E8-43F5-9D79-C1320753659B}" dt="2025-02-07T16:50:49.547" v="0" actId="27784"/>
      <pc:docMkLst>
        <pc:docMk/>
      </pc:docMkLst>
      <pc:sldChg chg="modSp mod modMedia">
        <pc:chgData name="Neil Johnson" userId="5c5162c2-a8d8-436a-bd9e-e64dd3399316" providerId="ADAL" clId="{7CC23C24-F0E8-43F5-9D79-C1320753659B}" dt="2025-02-07T16:50:49.547" v="0" actId="27784"/>
        <pc:sldMkLst>
          <pc:docMk/>
          <pc:sldMk cId="894485060" sldId="315"/>
        </pc:sldMkLst>
      </pc:sldChg>
    </pc:docChg>
  </pc:docChgLst>
  <pc:docChgLst>
    <pc:chgData name="Janine Wincott" userId="S::janinewincott@ncfe.org.uk::27377ce0-ea9e-4e41-8ac2-951ceade9bd5" providerId="AD" clId="Web-{6AFDD45F-AFA7-663B-04AE-75F11AD613C7}"/>
    <pc:docChg chg="modSld">
      <pc:chgData name="Janine Wincott" userId="S::janinewincott@ncfe.org.uk::27377ce0-ea9e-4e41-8ac2-951ceade9bd5" providerId="AD" clId="Web-{6AFDD45F-AFA7-663B-04AE-75F11AD613C7}" dt="2025-07-29T13:47:19.020" v="1" actId="20577"/>
      <pc:docMkLst>
        <pc:docMk/>
      </pc:docMkLst>
      <pc:sldChg chg="modSp">
        <pc:chgData name="Janine Wincott" userId="S::janinewincott@ncfe.org.uk::27377ce0-ea9e-4e41-8ac2-951ceade9bd5" providerId="AD" clId="Web-{6AFDD45F-AFA7-663B-04AE-75F11AD613C7}" dt="2025-07-29T13:47:19.020" v="1" actId="20577"/>
        <pc:sldMkLst>
          <pc:docMk/>
          <pc:sldMk cId="4013627122" sldId="277"/>
        </pc:sldMkLst>
        <pc:spChg chg="mod">
          <ac:chgData name="Janine Wincott" userId="S::janinewincott@ncfe.org.uk::27377ce0-ea9e-4e41-8ac2-951ceade9bd5" providerId="AD" clId="Web-{6AFDD45F-AFA7-663B-04AE-75F11AD613C7}" dt="2025-07-29T13:47:19.020" v="1" actId="20577"/>
          <ac:spMkLst>
            <pc:docMk/>
            <pc:sldMk cId="4013627122" sldId="277"/>
            <ac:spMk id="7" creationId="{59C9D7F2-EE90-4DEB-B9F7-2559E305101A}"/>
          </ac:spMkLst>
        </pc:spChg>
        <pc:spChg chg="mod">
          <ac:chgData name="Janine Wincott" userId="S::janinewincott@ncfe.org.uk::27377ce0-ea9e-4e41-8ac2-951ceade9bd5" providerId="AD" clId="Web-{6AFDD45F-AFA7-663B-04AE-75F11AD613C7}" dt="2025-07-29T13:47:14.551" v="0" actId="20577"/>
          <ac:spMkLst>
            <pc:docMk/>
            <pc:sldMk cId="4013627122" sldId="277"/>
            <ac:spMk id="8" creationId="{4EDCF0B3-B0B3-9746-82FB-E4357B61BF69}"/>
          </ac:spMkLst>
        </pc:spChg>
      </pc:sldChg>
    </pc:docChg>
  </pc:docChgLst>
  <pc:docChgLst>
    <pc:chgData name="Janine Wincott" userId="27377ce0-ea9e-4e41-8ac2-951ceade9bd5" providerId="ADAL" clId="{BB60BC7A-D109-4A1B-A2EA-D1FC1F54573F}"/>
    <pc:docChg chg="custSel modSld modMainMaster">
      <pc:chgData name="Janine Wincott" userId="27377ce0-ea9e-4e41-8ac2-951ceade9bd5" providerId="ADAL" clId="{BB60BC7A-D109-4A1B-A2EA-D1FC1F54573F}" dt="2024-03-25T14:17:03.272" v="96" actId="1076"/>
      <pc:docMkLst>
        <pc:docMk/>
      </pc:docMkLst>
      <pc:sldChg chg="modSp mod">
        <pc:chgData name="Janine Wincott" userId="27377ce0-ea9e-4e41-8ac2-951ceade9bd5" providerId="ADAL" clId="{BB60BC7A-D109-4A1B-A2EA-D1FC1F54573F}" dt="2024-03-14T14:17:25.724" v="0" actId="1076"/>
        <pc:sldMkLst>
          <pc:docMk/>
          <pc:sldMk cId="2290730605" sldId="280"/>
        </pc:sldMkLst>
      </pc:sldChg>
      <pc:sldChg chg="modSp mod">
        <pc:chgData name="Janine Wincott" userId="27377ce0-ea9e-4e41-8ac2-951ceade9bd5" providerId="ADAL" clId="{BB60BC7A-D109-4A1B-A2EA-D1FC1F54573F}" dt="2024-03-25T14:10:44.336" v="50" actId="1076"/>
        <pc:sldMkLst>
          <pc:docMk/>
          <pc:sldMk cId="323329861" sldId="285"/>
        </pc:sldMkLst>
      </pc:sldChg>
      <pc:sldChg chg="modSp mod">
        <pc:chgData name="Janine Wincott" userId="27377ce0-ea9e-4e41-8ac2-951ceade9bd5" providerId="ADAL" clId="{BB60BC7A-D109-4A1B-A2EA-D1FC1F54573F}" dt="2024-03-14T14:18:52.546" v="9" actId="1076"/>
        <pc:sldMkLst>
          <pc:docMk/>
          <pc:sldMk cId="279244722" sldId="286"/>
        </pc:sldMkLst>
      </pc:sldChg>
      <pc:sldChg chg="modSp mod">
        <pc:chgData name="Janine Wincott" userId="27377ce0-ea9e-4e41-8ac2-951ceade9bd5" providerId="ADAL" clId="{BB60BC7A-D109-4A1B-A2EA-D1FC1F54573F}" dt="2024-03-25T14:11:46.314" v="63" actId="14100"/>
        <pc:sldMkLst>
          <pc:docMk/>
          <pc:sldMk cId="3493207496" sldId="287"/>
        </pc:sldMkLst>
      </pc:sldChg>
      <pc:sldChg chg="modSp mod">
        <pc:chgData name="Janine Wincott" userId="27377ce0-ea9e-4e41-8ac2-951ceade9bd5" providerId="ADAL" clId="{BB60BC7A-D109-4A1B-A2EA-D1FC1F54573F}" dt="2024-03-25T14:16:16.920" v="90" actId="1076"/>
        <pc:sldMkLst>
          <pc:docMk/>
          <pc:sldMk cId="4260175096" sldId="288"/>
        </pc:sldMkLst>
      </pc:sldChg>
      <pc:sldChg chg="modSp mod">
        <pc:chgData name="Janine Wincott" userId="27377ce0-ea9e-4e41-8ac2-951ceade9bd5" providerId="ADAL" clId="{BB60BC7A-D109-4A1B-A2EA-D1FC1F54573F}" dt="2024-03-25T14:16:45.592" v="93" actId="1076"/>
        <pc:sldMkLst>
          <pc:docMk/>
          <pc:sldMk cId="1528647693" sldId="297"/>
        </pc:sldMkLst>
      </pc:sldChg>
      <pc:sldChg chg="modSp mod">
        <pc:chgData name="Janine Wincott" userId="27377ce0-ea9e-4e41-8ac2-951ceade9bd5" providerId="ADAL" clId="{BB60BC7A-D109-4A1B-A2EA-D1FC1F54573F}" dt="2024-03-25T14:17:03.272" v="96" actId="1076"/>
        <pc:sldMkLst>
          <pc:docMk/>
          <pc:sldMk cId="4128477542" sldId="298"/>
        </pc:sldMkLst>
      </pc:sldChg>
      <pc:sldChg chg="modSp mod">
        <pc:chgData name="Janine Wincott" userId="27377ce0-ea9e-4e41-8ac2-951ceade9bd5" providerId="ADAL" clId="{BB60BC7A-D109-4A1B-A2EA-D1FC1F54573F}" dt="2024-03-14T14:20:12.177" v="22" actId="1076"/>
        <pc:sldMkLst>
          <pc:docMk/>
          <pc:sldMk cId="394628744" sldId="300"/>
        </pc:sldMkLst>
      </pc:sldChg>
      <pc:sldChg chg="modSp mod">
        <pc:chgData name="Janine Wincott" userId="27377ce0-ea9e-4e41-8ac2-951ceade9bd5" providerId="ADAL" clId="{BB60BC7A-D109-4A1B-A2EA-D1FC1F54573F}" dt="2024-03-14T14:17:46.442" v="1" actId="1076"/>
        <pc:sldMkLst>
          <pc:docMk/>
          <pc:sldMk cId="2556877207" sldId="303"/>
        </pc:sldMkLst>
      </pc:sldChg>
      <pc:sldChg chg="modSp mod">
        <pc:chgData name="Janine Wincott" userId="27377ce0-ea9e-4e41-8ac2-951ceade9bd5" providerId="ADAL" clId="{BB60BC7A-D109-4A1B-A2EA-D1FC1F54573F}" dt="2024-03-25T14:10:00.201" v="44" actId="1076"/>
        <pc:sldMkLst>
          <pc:docMk/>
          <pc:sldMk cId="2796643402" sldId="306"/>
        </pc:sldMkLst>
      </pc:sldChg>
      <pc:sldChg chg="modSp mod">
        <pc:chgData name="Janine Wincott" userId="27377ce0-ea9e-4e41-8ac2-951ceade9bd5" providerId="ADAL" clId="{BB60BC7A-D109-4A1B-A2EA-D1FC1F54573F}" dt="2024-03-14T14:17:56.818" v="2" actId="1076"/>
        <pc:sldMkLst>
          <pc:docMk/>
          <pc:sldMk cId="2353322819" sldId="307"/>
        </pc:sldMkLst>
      </pc:sldChg>
      <pc:sldChg chg="modSp mod">
        <pc:chgData name="Janine Wincott" userId="27377ce0-ea9e-4e41-8ac2-951ceade9bd5" providerId="ADAL" clId="{BB60BC7A-D109-4A1B-A2EA-D1FC1F54573F}" dt="2024-03-25T14:10:22.864" v="46" actId="1076"/>
        <pc:sldMkLst>
          <pc:docMk/>
          <pc:sldMk cId="1260893622" sldId="308"/>
        </pc:sldMkLst>
      </pc:sldChg>
      <pc:sldChg chg="modSp mod">
        <pc:chgData name="Janine Wincott" userId="27377ce0-ea9e-4e41-8ac2-951ceade9bd5" providerId="ADAL" clId="{BB60BC7A-D109-4A1B-A2EA-D1FC1F54573F}" dt="2024-03-25T14:10:12.153" v="45" actId="1076"/>
        <pc:sldMkLst>
          <pc:docMk/>
          <pc:sldMk cId="3869802463" sldId="309"/>
        </pc:sldMkLst>
      </pc:sldChg>
      <pc:sldChg chg="modSp mod">
        <pc:chgData name="Janine Wincott" userId="27377ce0-ea9e-4e41-8ac2-951ceade9bd5" providerId="ADAL" clId="{BB60BC7A-D109-4A1B-A2EA-D1FC1F54573F}" dt="2024-03-25T14:15:41.527" v="86" actId="1076"/>
        <pc:sldMkLst>
          <pc:docMk/>
          <pc:sldMk cId="1267032934" sldId="310"/>
        </pc:sldMkLst>
      </pc:sldChg>
      <pc:sldChg chg="modSp mod">
        <pc:chgData name="Janine Wincott" userId="27377ce0-ea9e-4e41-8ac2-951ceade9bd5" providerId="ADAL" clId="{BB60BC7A-D109-4A1B-A2EA-D1FC1F54573F}" dt="2024-03-25T14:12:43.360" v="75" actId="1076"/>
        <pc:sldMkLst>
          <pc:docMk/>
          <pc:sldMk cId="576674919" sldId="311"/>
        </pc:sldMkLst>
      </pc:sldChg>
      <pc:sldChg chg="modSp mod">
        <pc:chgData name="Janine Wincott" userId="27377ce0-ea9e-4e41-8ac2-951ceade9bd5" providerId="ADAL" clId="{BB60BC7A-D109-4A1B-A2EA-D1FC1F54573F}" dt="2024-03-25T14:14:58.024" v="81" actId="1076"/>
        <pc:sldMkLst>
          <pc:docMk/>
          <pc:sldMk cId="2678219839" sldId="312"/>
        </pc:sldMkLst>
      </pc:sldChg>
      <pc:sldChg chg="delSp modSp mod">
        <pc:chgData name="Janine Wincott" userId="27377ce0-ea9e-4e41-8ac2-951ceade9bd5" providerId="ADAL" clId="{BB60BC7A-D109-4A1B-A2EA-D1FC1F54573F}" dt="2024-03-25T14:15:09.713" v="83" actId="478"/>
        <pc:sldMkLst>
          <pc:docMk/>
          <pc:sldMk cId="1298945849" sldId="314"/>
        </pc:sldMkLst>
      </pc:sldChg>
      <pc:sldChg chg="modSp mod">
        <pc:chgData name="Janine Wincott" userId="27377ce0-ea9e-4e41-8ac2-951ceade9bd5" providerId="ADAL" clId="{BB60BC7A-D109-4A1B-A2EA-D1FC1F54573F}" dt="2024-03-14T14:18:31.946" v="6" actId="1076"/>
        <pc:sldMkLst>
          <pc:docMk/>
          <pc:sldMk cId="894485060" sldId="315"/>
        </pc:sldMkLst>
      </pc:sldChg>
      <pc:sldMasterChg chg="modSldLayout">
        <pc:chgData name="Janine Wincott" userId="27377ce0-ea9e-4e41-8ac2-951ceade9bd5" providerId="ADAL" clId="{BB60BC7A-D109-4A1B-A2EA-D1FC1F54573F}" dt="2024-03-14T14:22:15.284" v="42" actId="1076"/>
        <pc:sldMasterMkLst>
          <pc:docMk/>
          <pc:sldMasterMk cId="2460954070" sldId="2147483660"/>
        </pc:sldMasterMkLst>
        <pc:sldLayoutChg chg="modSp mod">
          <pc:chgData name="Janine Wincott" userId="27377ce0-ea9e-4e41-8ac2-951ceade9bd5" providerId="ADAL" clId="{BB60BC7A-D109-4A1B-A2EA-D1FC1F54573F}" dt="2024-03-14T14:21:23.790" v="34" actId="1076"/>
          <pc:sldLayoutMkLst>
            <pc:docMk/>
            <pc:sldMasterMk cId="2460954070" sldId="2147483660"/>
            <pc:sldLayoutMk cId="304980399" sldId="2147483668"/>
          </pc:sldLayoutMkLst>
        </pc:sldLayoutChg>
        <pc:sldLayoutChg chg="modSp mod">
          <pc:chgData name="Janine Wincott" userId="27377ce0-ea9e-4e41-8ac2-951ceade9bd5" providerId="ADAL" clId="{BB60BC7A-D109-4A1B-A2EA-D1FC1F54573F}" dt="2024-03-14T14:21:47.365" v="38" actId="1076"/>
          <pc:sldLayoutMkLst>
            <pc:docMk/>
            <pc:sldMasterMk cId="2460954070" sldId="2147483660"/>
            <pc:sldLayoutMk cId="3834042432" sldId="2147483669"/>
          </pc:sldLayoutMkLst>
        </pc:sldLayoutChg>
        <pc:sldLayoutChg chg="modSp mod">
          <pc:chgData name="Janine Wincott" userId="27377ce0-ea9e-4e41-8ac2-951ceade9bd5" providerId="ADAL" clId="{BB60BC7A-D109-4A1B-A2EA-D1FC1F54573F}" dt="2024-03-14T14:20:57.140" v="27" actId="1076"/>
          <pc:sldLayoutMkLst>
            <pc:docMk/>
            <pc:sldMasterMk cId="2460954070" sldId="2147483660"/>
            <pc:sldLayoutMk cId="3066709796" sldId="2147483673"/>
          </pc:sldLayoutMkLst>
        </pc:sldLayoutChg>
        <pc:sldLayoutChg chg="modSp mod">
          <pc:chgData name="Janine Wincott" userId="27377ce0-ea9e-4e41-8ac2-951ceade9bd5" providerId="ADAL" clId="{BB60BC7A-D109-4A1B-A2EA-D1FC1F54573F}" dt="2024-03-14T14:21:07.405" v="30" actId="1076"/>
          <pc:sldLayoutMkLst>
            <pc:docMk/>
            <pc:sldMasterMk cId="2460954070" sldId="2147483660"/>
            <pc:sldLayoutMk cId="3113294610" sldId="2147483674"/>
          </pc:sldLayoutMkLst>
        </pc:sldLayoutChg>
        <pc:sldLayoutChg chg="modSp mod">
          <pc:chgData name="Janine Wincott" userId="27377ce0-ea9e-4e41-8ac2-951ceade9bd5" providerId="ADAL" clId="{BB60BC7A-D109-4A1B-A2EA-D1FC1F54573F}" dt="2024-03-14T14:22:03.333" v="41" actId="1076"/>
          <pc:sldLayoutMkLst>
            <pc:docMk/>
            <pc:sldMasterMk cId="2460954070" sldId="2147483660"/>
            <pc:sldLayoutMk cId="75555364" sldId="2147483677"/>
          </pc:sldLayoutMkLst>
        </pc:sldLayoutChg>
        <pc:sldLayoutChg chg="modSp mod">
          <pc:chgData name="Janine Wincott" userId="27377ce0-ea9e-4e41-8ac2-951ceade9bd5" providerId="ADAL" clId="{BB60BC7A-D109-4A1B-A2EA-D1FC1F54573F}" dt="2024-03-14T14:21:34.143" v="36" actId="1076"/>
          <pc:sldLayoutMkLst>
            <pc:docMk/>
            <pc:sldMasterMk cId="2460954070" sldId="2147483660"/>
            <pc:sldLayoutMk cId="3869862734" sldId="2147483685"/>
          </pc:sldLayoutMkLst>
        </pc:sldLayoutChg>
        <pc:sldLayoutChg chg="modSp mod">
          <pc:chgData name="Janine Wincott" userId="27377ce0-ea9e-4e41-8ac2-951ceade9bd5" providerId="ADAL" clId="{BB60BC7A-D109-4A1B-A2EA-D1FC1F54573F}" dt="2024-03-14T14:22:15.284" v="42" actId="1076"/>
          <pc:sldLayoutMkLst>
            <pc:docMk/>
            <pc:sldMasterMk cId="2460954070" sldId="2147483660"/>
            <pc:sldLayoutMk cId="3223728534" sldId="2147483686"/>
          </pc:sldLayoutMkLst>
        </pc:sldLayoutChg>
      </pc:sldMasterChg>
    </pc:docChg>
  </pc:docChgLst>
  <pc:docChgLst>
    <pc:chgData clId="Web-{9C39BA47-F663-E875-AB3B-F43AB153F942}"/>
    <pc:docChg chg="modSld">
      <pc:chgData name="" userId="" providerId="" clId="Web-{9C39BA47-F663-E875-AB3B-F43AB153F942}" dt="2025-07-29T14:36:28.064" v="2" actId="20577"/>
      <pc:docMkLst>
        <pc:docMk/>
      </pc:docMkLst>
      <pc:sldChg chg="modSp">
        <pc:chgData name="" userId="" providerId="" clId="Web-{9C39BA47-F663-E875-AB3B-F43AB153F942}" dt="2025-07-29T14:36:28.064" v="2" actId="20577"/>
        <pc:sldMkLst>
          <pc:docMk/>
          <pc:sldMk cId="4013627122" sldId="277"/>
        </pc:sldMkLst>
        <pc:spChg chg="mod">
          <ac:chgData name="" userId="" providerId="" clId="Web-{9C39BA47-F663-E875-AB3B-F43AB153F942}" dt="2025-07-29T14:36:28.064" v="2" actId="20577"/>
          <ac:spMkLst>
            <pc:docMk/>
            <pc:sldMk cId="4013627122" sldId="277"/>
            <ac:spMk id="6" creationId="{4F5DB323-0079-4141-A452-0739EF0009D4}"/>
          </ac:spMkLst>
        </pc:spChg>
      </pc:sldChg>
    </pc:docChg>
  </pc:docChgLst>
  <pc:docChgLst>
    <pc:chgData name="Victoria Bell" userId="S::victoriabell@ncfe.org.uk::7b8711d9-2d0b-4bf9-a333-b184b2c55aa4" providerId="AD" clId="Web-{1916CF65-E87E-12E1-4BDA-52A838D90CA6}"/>
    <pc:docChg chg="modSld">
      <pc:chgData name="Victoria Bell" userId="S::victoriabell@ncfe.org.uk::7b8711d9-2d0b-4bf9-a333-b184b2c55aa4" providerId="AD" clId="Web-{1916CF65-E87E-12E1-4BDA-52A838D90CA6}" dt="2024-03-26T09:26:02.701" v="2" actId="1076"/>
      <pc:docMkLst>
        <pc:docMk/>
      </pc:docMkLst>
      <pc:sldChg chg="modSp">
        <pc:chgData name="Victoria Bell" userId="S::victoriabell@ncfe.org.uk::7b8711d9-2d0b-4bf9-a333-b184b2c55aa4" providerId="AD" clId="Web-{1916CF65-E87E-12E1-4BDA-52A838D90CA6}" dt="2024-03-26T09:26:02.701" v="2" actId="1076"/>
        <pc:sldMkLst>
          <pc:docMk/>
          <pc:sldMk cId="394628744" sldId="300"/>
        </pc:sldMkLst>
      </pc:sldChg>
      <pc:sldChg chg="modSp">
        <pc:chgData name="Victoria Bell" userId="S::victoriabell@ncfe.org.uk::7b8711d9-2d0b-4bf9-a333-b184b2c55aa4" providerId="AD" clId="Web-{1916CF65-E87E-12E1-4BDA-52A838D90CA6}" dt="2024-03-26T09:25:43.388" v="0" actId="1076"/>
        <pc:sldMkLst>
          <pc:docMk/>
          <pc:sldMk cId="1298945849" sldId="314"/>
        </pc:sldMkLst>
      </pc:sldChg>
    </pc:docChg>
  </pc:docChgLst>
  <pc:docChgLst>
    <pc:chgData name="Janine Wincott" userId="S::janinewincott@ncfe.org.uk::27377ce0-ea9e-4e41-8ac2-951ceade9bd5" providerId="AD" clId="Web-{503E0811-74E9-1CA2-3488-817153B55FFD}"/>
    <pc:docChg chg="modSld">
      <pc:chgData name="Janine Wincott" userId="S::janinewincott@ncfe.org.uk::27377ce0-ea9e-4e41-8ac2-951ceade9bd5" providerId="AD" clId="Web-{503E0811-74E9-1CA2-3488-817153B55FFD}" dt="2024-02-27T18:04:53.909" v="46" actId="1076"/>
      <pc:docMkLst>
        <pc:docMk/>
      </pc:docMkLst>
      <pc:sldChg chg="modSp">
        <pc:chgData name="Janine Wincott" userId="S::janinewincott@ncfe.org.uk::27377ce0-ea9e-4e41-8ac2-951ceade9bd5" providerId="AD" clId="Web-{503E0811-74E9-1CA2-3488-817153B55FFD}" dt="2024-02-27T18:04:53.909" v="46" actId="1076"/>
        <pc:sldMkLst>
          <pc:docMk/>
          <pc:sldMk cId="394628744" sldId="300"/>
        </pc:sldMkLst>
      </pc:sldChg>
    </pc:docChg>
  </pc:docChgLst>
  <pc:docChgLst>
    <pc:chgData name="Janine Wincott" userId="S::janinewincott@ncfe.org.uk::27377ce0-ea9e-4e41-8ac2-951ceade9bd5" providerId="AD" clId="Web-{0B091E82-E696-54C9-3844-24E135208C41}"/>
    <pc:docChg chg="modSld">
      <pc:chgData name="Janine Wincott" userId="S::janinewincott@ncfe.org.uk::27377ce0-ea9e-4e41-8ac2-951ceade9bd5" providerId="AD" clId="Web-{0B091E82-E696-54C9-3844-24E135208C41}" dt="2025-06-02T16:22:58.145" v="0" actId="20577"/>
      <pc:docMkLst>
        <pc:docMk/>
      </pc:docMkLst>
      <pc:sldChg chg="modSp">
        <pc:chgData name="Janine Wincott" userId="S::janinewincott@ncfe.org.uk::27377ce0-ea9e-4e41-8ac2-951ceade9bd5" providerId="AD" clId="Web-{0B091E82-E696-54C9-3844-24E135208C41}" dt="2025-06-02T16:22:58.145" v="0" actId="20577"/>
        <pc:sldMkLst>
          <pc:docMk/>
          <pc:sldMk cId="4128477542" sldId="2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678834B-B9BF-4840-BE4F-11CC709C65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540035-05D1-6669-DD33-CF1C68C3E2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328B7-4C68-4F8D-BC62-11487F356632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9072C2-FB5F-DE1A-47BD-8AF00C9AA9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D5B55F-FD29-3D5E-D03E-A0CA2AC10A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F7AA55-A875-45A4-B183-0A26B021BC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597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1FC59-8E19-AD47-9222-3DA1A3636944}" type="datetimeFigureOut">
              <a:rPr lang="en-US" smtClean="0"/>
              <a:t>7/29/2025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76E61-9260-024D-9815-5A2720F2B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2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D66665-F1FB-4F3C-9CF4-580A8A0D7222}" type="slidenum">
              <a:rPr lang="en-GB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173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34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644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076E61-9260-024D-9815-5A2720F2B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512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684362" y="1267124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53179" y="3889624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5FD8FB-69CF-40A4-A622-1E0EBFEDBB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83668"/>
            <a:ext cx="1474063" cy="1474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670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675735" y="1284378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Recap 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17CE3A-3811-41CE-BEAC-A85EE1ACA9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4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5B2D9D-3064-4018-9D4E-AE4D50186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49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6EED34ED-73E2-4C72-81AF-3EBA850126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36120" y="129300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Next session…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3C7A73-E3A3-4303-8E14-D44C69EFD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92226" y="1046101"/>
            <a:ext cx="1528973" cy="15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55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9377" y="1298399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Independent learning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728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lour Pa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FDDAE-7153-460A-92C3-0E5EA54A577F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51"/>
            <a:ext cx="6096000" cy="3571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731BF6-800B-4E09-B35A-B0FDB51B36A4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3543301"/>
            <a:ext cx="6162675" cy="330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0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1038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D1171-CB56-534E-DC86-AFA3BC5AB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3FCDC3-D89E-67D2-9A0D-35BA97276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513D3-1409-87F2-CE51-34730C4F3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45B8C-405C-AE9E-8C26-7DB1652E2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D1B14-444A-97D1-0720-FD3FBB22C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808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31A1-6776-17A7-4DC6-0B432D20F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CC193-3FA7-73EB-6153-7E225DB3FA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BE114-7DE4-91D3-C618-5D62FA789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767A0-9822-962D-D8A5-ED633E2FF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8129E-0753-BA61-FE33-9C72A6DDF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286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2B5E2-A175-D134-FEB1-FD8784E8C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D340C-DE2B-6BD3-D582-04BAB36F5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1B552-4935-76B5-CD08-F2914B0D0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A5513-E0EE-6D41-B0F9-9365884C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19818-8199-CF3B-552B-B6BF5549B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538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36E45-E852-1BAE-FC79-8BE2C5E4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6E326-7F43-D222-76EF-2AEFFDD32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E959A-B124-FD2D-E0C6-6C2C65B69D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1AEE09-5CC7-CE1D-3A68-2980A2B0D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08813-1F2F-634F-28EC-C292539F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550EF0-2A27-C169-8416-548A5FE28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29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0FC60C2-333E-4C09-9428-B6B9612A31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0"/>
            <a:ext cx="12193916" cy="68819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761999" y="1275750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Previous session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DA7DDE2-5C2A-4460-AFAD-E5C453F41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0654" y="1081925"/>
            <a:ext cx="1457325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4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FC902-A18C-19BC-0926-E998AA2DF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34317-F79A-F9E8-C7BB-2A1FE483F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9E891-5706-6410-23EE-3E74DCEE9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3B31C4-78DF-D5FE-F4DB-6DE2A5D154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030DD1-51DD-69EC-5A4D-2C25FCCBAE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C232D3-9333-8313-8E58-FDB3EDF20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3D278B-990A-A047-06FF-CA1E1C7EE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BBBB3-A4BC-F88C-C5FF-3B3316E5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312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C2BF4-105C-F91D-D5C6-F1A23B0C0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6BD954-20D4-6DE4-14B3-96CD704DD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374506-E61D-A1E1-CD4C-6E8461DD2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93E0C-7527-C236-BDB0-17FB2DC31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682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CF75E-FC80-C1F5-CDA8-907092593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F3D50-CCC4-7C45-7FCD-EF384BB5D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EC326-2FF0-E0E6-7263-DA7FC48E1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02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295B-476F-A9F5-4C71-30783191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5A669-9469-E775-515B-9CD49A0D0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0D295-6117-130E-D564-1A732E668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EFDB37-A602-6867-CCEB-64F11E71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FB7C4-963B-C012-512F-CE9EF688E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51B50D-85D4-A47D-7CEB-3FED7430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0992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262B-B013-88B8-B703-77D49DE4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884871-7D4E-9D7A-21E7-E47092B7E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3667-AE6D-78AE-CAF7-296D14A0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06368A-0B8B-3A8F-1D9D-9731A7BBD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212AEA-24EC-0C52-8159-002411CA5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9595-571D-0C79-7F83-020DB614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5910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E7E3-DDE9-9ECB-7301-3485A06B4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1CD966-BBF5-78CE-5623-F7697D00EC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D4AC1-E2B2-E091-579C-91F2B4FB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EC5AF-55B0-D4E7-B019-E5E2488BF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31ED5-79D3-B161-79AA-8E7206D7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57354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0EC102-A13C-6067-6904-1FEE5C44F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C0E907-E39D-DE38-F030-F837391B9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7C5E31-F267-0720-7246-2181110E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D1F11-3F0A-FB0D-3F4C-3BA6B6221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F6E59-221E-9C74-68B4-6B36CEFFA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35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extLst>
              <a:ext uri="{FF2B5EF4-FFF2-40B4-BE49-F238E27FC236}">
                <a16:creationId xmlns:a16="http://schemas.microsoft.com/office/drawing/2014/main" id="{321F265A-F63B-478D-A4BB-80FB6E6B34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6" y="-11996"/>
            <a:ext cx="12193916" cy="68819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398435-3FB5-43E4-842B-7C7CC1D63E6A}"/>
              </a:ext>
            </a:extLst>
          </p:cNvPr>
          <p:cNvSpPr txBox="1"/>
          <p:nvPr userDrawn="1"/>
        </p:nvSpPr>
        <p:spPr>
          <a:xfrm>
            <a:off x="873020" y="2352759"/>
            <a:ext cx="7641085" cy="181588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Qualification </a:t>
            </a:r>
          </a:p>
          <a:p>
            <a:r>
              <a:rPr lang="en-GB" sz="56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Title</a:t>
            </a:r>
            <a:endParaRPr lang="en-US" sz="5600" b="1">
              <a:solidFill>
                <a:schemeClr val="tx1"/>
              </a:solidFill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A99A3F-4CCF-4202-A85F-F69FDF0E70D3}"/>
              </a:ext>
            </a:extLst>
          </p:cNvPr>
          <p:cNvSpPr txBox="1"/>
          <p:nvPr userDrawn="1"/>
        </p:nvSpPr>
        <p:spPr>
          <a:xfrm>
            <a:off x="555133" y="6124068"/>
            <a:ext cx="331829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Version 2.0   |   March 2021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D35374-882D-481A-97C5-E58F6E2E623C}"/>
              </a:ext>
            </a:extLst>
          </p:cNvPr>
          <p:cNvSpPr txBox="1"/>
          <p:nvPr userDrawn="1"/>
        </p:nvSpPr>
        <p:spPr>
          <a:xfrm>
            <a:off x="1031171" y="4288120"/>
            <a:ext cx="732478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(x/xxx/xxx/x)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D0903E-DCD4-4B99-9705-1CDE46E163F9}"/>
              </a:ext>
            </a:extLst>
          </p:cNvPr>
          <p:cNvSpPr txBox="1"/>
          <p:nvPr userDrawn="1"/>
        </p:nvSpPr>
        <p:spPr>
          <a:xfrm>
            <a:off x="555133" y="5785514"/>
            <a:ext cx="7324784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>
                <a:solidFill>
                  <a:srgbClr val="333333"/>
                </a:solidFill>
                <a:latin typeface="Arial"/>
                <a:cs typeface="Arial"/>
              </a:rPr>
              <a:t>Session X – Session Title</a:t>
            </a:r>
            <a:endParaRPr lang="en-US" sz="160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17" y="6215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10241" y="1267124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earning Objecti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75D932-29C5-4473-98EE-1616A6AB2E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3992"/>
            <a:ext cx="12193916" cy="688199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753374" y="1293003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chemeClr val="tx1"/>
                </a:solidFill>
                <a:latin typeface="Arial" panose="020B0604020202020204" pitchFamily="34" charset="0"/>
                <a:ea typeface="Verdana"/>
                <a:cs typeface="Arial" panose="020B0604020202020204" pitchFamily="34" charset="0"/>
              </a:rPr>
              <a:t>Learning outcomes recap</a:t>
            </a:r>
            <a:endParaRPr lang="en-US" sz="3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B0595-B5DA-499A-B8D5-1D7EE2A3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0" y="979018"/>
            <a:ext cx="1539456" cy="153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6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844F43E-8EE0-4ED8-8EAD-07C427BCD4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8" y="-1225"/>
            <a:ext cx="12193916" cy="688920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48C5907-B710-472B-B533-B38338929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52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703613" y="3952797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1C658F-1039-4A48-ABB5-3BFECA4CD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B52B4B0-EDE2-46A0-9806-427A1B207C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03613" y="786781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5043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w/ 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box and whisker chart&#10;&#10;Description automatically generated">
            <a:extLst>
              <a:ext uri="{FF2B5EF4-FFF2-40B4-BE49-F238E27FC236}">
                <a16:creationId xmlns:a16="http://schemas.microsoft.com/office/drawing/2014/main" id="{5CA046AB-7FF6-4BA4-AA40-6AD3B1C199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958" y="2381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BED51F-FFBF-46DB-84B0-80409BC9AACD}"/>
              </a:ext>
            </a:extLst>
          </p:cNvPr>
          <p:cNvSpPr txBox="1"/>
          <p:nvPr userDrawn="1"/>
        </p:nvSpPr>
        <p:spPr>
          <a:xfrm>
            <a:off x="9690731" y="3897952"/>
            <a:ext cx="2117623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>
                <a:latin typeface="Arial"/>
                <a:ea typeface="+mn-lt"/>
                <a:cs typeface="+mn-lt"/>
              </a:rPr>
              <a:t>TIME ON TASK</a:t>
            </a:r>
            <a:endParaRPr lang="en-US"/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DC19B304-F1F0-4339-9F16-7B616925E281}"/>
              </a:ext>
            </a:extLst>
          </p:cNvPr>
          <p:cNvSpPr txBox="1"/>
          <p:nvPr userDrawn="1"/>
        </p:nvSpPr>
        <p:spPr>
          <a:xfrm>
            <a:off x="3851115" y="5675769"/>
            <a:ext cx="7681125" cy="977191"/>
          </a:xfrm>
          <a:prstGeom prst="rect">
            <a:avLst/>
          </a:prstGeom>
          <a:solidFill>
            <a:srgbClr val="78FAD4"/>
          </a:solidFill>
          <a:ln w="19046">
            <a:noFill/>
            <a:prstDash val="solid"/>
          </a:ln>
        </p:spPr>
        <p:txBody>
          <a:bodyPr vert="horz" wrap="square" lIns="91440" tIns="45720" rIns="91440" bIns="45720" anchor="t" anchorCtr="0" compatLnSpc="0">
            <a:spAutoFit/>
          </a:bodyPr>
          <a:lstStyle/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070037-B661-4971-BE0E-AA90A9E7C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6" y="1481055"/>
            <a:ext cx="7641085" cy="707886"/>
          </a:xfrm>
          <a:prstGeom prst="rect">
            <a:avLst/>
          </a:prstGeom>
        </p:spPr>
        <p:txBody>
          <a:bodyPr/>
          <a:lstStyle>
            <a:lvl1pPr>
              <a:defRPr sz="3600" b="1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8ACC6B3-A7CC-4EA6-87AF-3CD8A12AA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15475" y="796720"/>
            <a:ext cx="1819781" cy="18197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61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 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6DD1C3-0D5D-4684-AD73-760A8816C3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5BC1E1-C22C-439E-B858-5D86F479A1BF}"/>
              </a:ext>
            </a:extLst>
          </p:cNvPr>
          <p:cNvSpPr txBox="1"/>
          <p:nvPr userDrawn="1"/>
        </p:nvSpPr>
        <p:spPr>
          <a:xfrm>
            <a:off x="727492" y="1811484"/>
            <a:ext cx="7641085" cy="70788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>
                <a:solidFill>
                  <a:schemeClr val="tx1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4000">
              <a:solidFill>
                <a:schemeClr val="tx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87A2BC2-3139-488A-A7DA-A98040978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23469" y="2712583"/>
            <a:ext cx="3379407" cy="33587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C44082-180D-4308-A0A9-652D4594D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09751" y="5026701"/>
            <a:ext cx="1586249" cy="15765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2089269-9C04-401B-A9FE-72046B642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33857" y="958132"/>
            <a:ext cx="1754451" cy="17544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89239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7" r:id="rId3"/>
    <p:sldLayoutId id="2147483668" r:id="rId4"/>
    <p:sldLayoutId id="2147483685" r:id="rId5"/>
    <p:sldLayoutId id="2147483680" r:id="rId6"/>
    <p:sldLayoutId id="2147483671" r:id="rId7"/>
    <p:sldLayoutId id="2147483682" r:id="rId8"/>
    <p:sldLayoutId id="2147483679" r:id="rId9"/>
    <p:sldLayoutId id="2147483669" r:id="rId10"/>
    <p:sldLayoutId id="2147483678" r:id="rId11"/>
    <p:sldLayoutId id="2147483677" r:id="rId12"/>
    <p:sldLayoutId id="2147483686" r:id="rId13"/>
    <p:sldLayoutId id="2147483684" r:id="rId14"/>
    <p:sldLayoutId id="214748368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F2702A-901F-76F5-02A7-98A3B6CB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1139AB-EE3B-CF06-A176-CE90F2AB4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0998E-4016-D69F-AA66-DD879E6085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CAE09-35A4-4991-B3D7-990FEF7FE653}" type="datetimeFigureOut">
              <a:rPr lang="en-GB" smtClean="0"/>
              <a:t>29/07/2025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0A15-1A92-CCEF-9872-536D1D376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33756-9325-1F65-2A66-D4FA94C02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AFAFA-119C-43A1-B4FD-C93C378B7E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51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3.xml"/><Relationship Id="rId6" Type="http://schemas.openxmlformats.org/officeDocument/2006/relationships/image" Target="../media/image20.png"/><Relationship Id="rId5" Type="http://schemas.microsoft.com/office/2017/04/relationships/track" Target="../media/track1.vtt"/><Relationship Id="rId4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EAC99EAD-E0B9-4894-9670-CE44ACFFE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3992"/>
            <a:ext cx="12193916" cy="68819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6DE08B-5D86-4B85-A8B3-9D3B86DE9452}"/>
              </a:ext>
            </a:extLst>
          </p:cNvPr>
          <p:cNvSpPr txBox="1"/>
          <p:nvPr/>
        </p:nvSpPr>
        <p:spPr>
          <a:xfrm>
            <a:off x="873021" y="2205949"/>
            <a:ext cx="732319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4800" b="1">
                <a:latin typeface="Verdana"/>
                <a:ea typeface="Verdana"/>
                <a:cs typeface="Verdana"/>
              </a:rPr>
              <a:t>Functional Skills Qualification in English</a:t>
            </a:r>
            <a:endParaRPr lang="en-US" sz="4800" b="1">
              <a:latin typeface="Verdana"/>
              <a:ea typeface="Verdana"/>
              <a:cs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C9D7F2-EE90-4DEB-B9F7-2559E305101A}"/>
              </a:ext>
            </a:extLst>
          </p:cNvPr>
          <p:cNvSpPr txBox="1"/>
          <p:nvPr/>
        </p:nvSpPr>
        <p:spPr>
          <a:xfrm>
            <a:off x="615609" y="6325257"/>
            <a:ext cx="3318294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>
                <a:latin typeface="Arial"/>
                <a:cs typeface="Arial"/>
              </a:rPr>
              <a:t>Session 12</a:t>
            </a:r>
            <a:endParaRPr lang="en-US" sz="200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DB323-0079-4141-A452-0739EF0009D4}"/>
              </a:ext>
            </a:extLst>
          </p:cNvPr>
          <p:cNvSpPr txBox="1"/>
          <p:nvPr/>
        </p:nvSpPr>
        <p:spPr>
          <a:xfrm>
            <a:off x="873021" y="4514273"/>
            <a:ext cx="732478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EL1.11 and 12 W</a:t>
            </a:r>
            <a:endParaRPr lang="en-US" sz="3200">
              <a:solidFill>
                <a:schemeClr val="bg1"/>
              </a:solidFill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DCF0B3-B0B3-9746-82FB-E4357B61BF69}"/>
              </a:ext>
            </a:extLst>
          </p:cNvPr>
          <p:cNvSpPr txBox="1"/>
          <p:nvPr/>
        </p:nvSpPr>
        <p:spPr>
          <a:xfrm>
            <a:off x="615609" y="5706301"/>
            <a:ext cx="780487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Punctuate simple sentences with a capital letter and full stop / Use a </a:t>
            </a:r>
            <a:endParaRPr lang="en-US">
              <a:ea typeface="Calibri"/>
              <a:cs typeface="Calibri"/>
            </a:endParaRPr>
          </a:p>
          <a:p>
            <a:r>
              <a:rPr lang="en-US">
                <a:latin typeface="Arial"/>
                <a:cs typeface="Arial"/>
              </a:rPr>
              <a:t>capital letter for the personal pronoun I and the first letter of proper nouns</a:t>
            </a:r>
            <a:endParaRPr lang="en-US">
              <a:ea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362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C5E2-2A55-4996-ACAE-9C12D569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395" y="1263909"/>
            <a:ext cx="8600521" cy="707886"/>
          </a:xfrm>
        </p:spPr>
        <p:txBody>
          <a:bodyPr/>
          <a:lstStyle/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How many of these did you get?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6160E0-2B39-4D89-89D8-13484F1EA252}"/>
              </a:ext>
            </a:extLst>
          </p:cNvPr>
          <p:cNvSpPr txBox="1"/>
          <p:nvPr/>
        </p:nvSpPr>
        <p:spPr>
          <a:xfrm>
            <a:off x="760394" y="2313699"/>
            <a:ext cx="8600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These are some of the places you need to use capital letters.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6DBCDD21-548A-1A99-E693-E3A024208B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442917"/>
              </p:ext>
            </p:extLst>
          </p:nvPr>
        </p:nvGraphicFramePr>
        <p:xfrm>
          <a:off x="836595" y="2946833"/>
          <a:ext cx="8132463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8463">
                  <a:extLst>
                    <a:ext uri="{9D8B030D-6E8A-4147-A177-3AD203B41FA5}">
                      <a16:colId xmlns:a16="http://schemas.microsoft.com/office/drawing/2014/main" val="388999604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4130570838"/>
                    </a:ext>
                  </a:extLst>
                </a:gridCol>
              </a:tblGrid>
              <a:tr h="320307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Towns and 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719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Street names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People and pet names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445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/>
                          <a:cs typeface="Arial"/>
                        </a:rPr>
                        <a:t>A person’s title (for example, Mrs)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5396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/>
                          <a:cs typeface="Arial"/>
                        </a:rPr>
                        <a:t>Festivals (for example, Christmas, Easter, Ramadan, Diwali)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Postcodes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370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Days of the week and months of the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Brand names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6245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 of sentences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Films / TV / Books / Song titles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069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(known as a personal pronoun)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074136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3329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1F7ED-779B-4AD8-8BC5-A4016877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786" y="1268618"/>
            <a:ext cx="11164164" cy="707886"/>
          </a:xfrm>
        </p:spPr>
        <p:txBody>
          <a:bodyPr/>
          <a:lstStyle/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Capital letters – did you get the last one?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8C52C1-85BF-427B-B00A-5EF023C0918D}"/>
              </a:ext>
            </a:extLst>
          </p:cNvPr>
          <p:cNvSpPr txBox="1"/>
          <p:nvPr/>
        </p:nvSpPr>
        <p:spPr>
          <a:xfrm>
            <a:off x="736786" y="2188941"/>
            <a:ext cx="950281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very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important to remember to use a capital letter every time you talk about yourself and use the word ‘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’.  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This is called a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personal pronoun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It is easy to remember: There is only one of you in the world. 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Therefore, you are special so you ‘big yourself up’ with a capital letter. 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Example: Yesterday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went to London.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244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8E28-6172-4ACC-8B63-CA30164B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921" y="1254173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Arial"/>
                <a:ea typeface="Verdana"/>
                <a:cs typeface="Arial"/>
              </a:rPr>
              <a:t>Activity 1 </a:t>
            </a:r>
            <a:br>
              <a:rPr lang="en-GB" sz="3200">
                <a:latin typeface="Arial"/>
                <a:ea typeface="Verdana"/>
                <a:cs typeface="Arial"/>
              </a:rPr>
            </a:br>
            <a:endParaRPr lang="en-GB" sz="3200">
              <a:latin typeface="Arial"/>
              <a:ea typeface="Verdan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71AF7C-C9AE-458D-B188-4233CB66A6B8}"/>
              </a:ext>
            </a:extLst>
          </p:cNvPr>
          <p:cNvSpPr>
            <a:spLocks noGrp="1"/>
          </p:cNvSpPr>
          <p:nvPr/>
        </p:nvSpPr>
        <p:spPr>
          <a:xfrm>
            <a:off x="768921" y="2429539"/>
            <a:ext cx="7525217" cy="199892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Now it is your turn to practise. </a:t>
            </a:r>
            <a:endParaRPr lang="en-GB"/>
          </a:p>
          <a:p>
            <a:r>
              <a:rPr lang="en-GB">
                <a:latin typeface="Arial"/>
                <a:cs typeface="Arial"/>
              </a:rPr>
              <a:t>Work together or on your own to complete Activity 1 worksheet and identify where the capital letters should be. </a:t>
            </a:r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C2F904-B671-9A3F-36FC-55DCDA8E805B}"/>
              </a:ext>
            </a:extLst>
          </p:cNvPr>
          <p:cNvSpPr txBox="1"/>
          <p:nvPr/>
        </p:nvSpPr>
        <p:spPr>
          <a:xfrm>
            <a:off x="10010103" y="2781701"/>
            <a:ext cx="1290548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10</a:t>
            </a: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0E984B-4F2A-4F19-AFB4-80BFEBE47604}"/>
              </a:ext>
            </a:extLst>
          </p:cNvPr>
          <p:cNvSpPr/>
          <p:nvPr/>
        </p:nvSpPr>
        <p:spPr>
          <a:xfrm>
            <a:off x="4713514" y="5318906"/>
            <a:ext cx="7186808" cy="1253447"/>
          </a:xfrm>
          <a:prstGeom prst="rect">
            <a:avLst/>
          </a:prstGeom>
          <a:solidFill>
            <a:srgbClr val="72F9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 sz="2400">
              <a:solidFill>
                <a:srgbClr val="333333"/>
              </a:solidFill>
              <a:latin typeface="Arial"/>
              <a:cs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99BB86-F13C-13FF-6ABA-07B0047957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836" y="5283316"/>
            <a:ext cx="800100" cy="8667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BD6493-071D-A55B-D1C2-E64590B4811B}"/>
              </a:ext>
            </a:extLst>
          </p:cNvPr>
          <p:cNvSpPr txBox="1"/>
          <p:nvPr/>
        </p:nvSpPr>
        <p:spPr>
          <a:xfrm>
            <a:off x="5806328" y="5318906"/>
            <a:ext cx="60939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>
                <a:latin typeface="Arial"/>
                <a:cs typeface="Arial"/>
              </a:rPr>
              <a:t>Stretch and Challenge</a:t>
            </a:r>
            <a:r>
              <a:rPr lang="en-GB" sz="2400">
                <a:latin typeface="Arial"/>
                <a:cs typeface="Arial"/>
              </a:rPr>
              <a:t>: </a:t>
            </a:r>
            <a:endParaRPr lang="en-GB" sz="2400"/>
          </a:p>
          <a:p>
            <a:r>
              <a:rPr lang="en-GB" sz="2400">
                <a:latin typeface="Arial"/>
                <a:cs typeface="Arial"/>
              </a:rPr>
              <a:t>Write some sentences showing the correct use of capital letters. </a:t>
            </a:r>
            <a:endParaRPr lang="en-GB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3207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038A644-55C8-C1C9-B484-F1FE29973D4F}"/>
              </a:ext>
            </a:extLst>
          </p:cNvPr>
          <p:cNvSpPr txBox="1">
            <a:spLocks/>
          </p:cNvSpPr>
          <p:nvPr/>
        </p:nvSpPr>
        <p:spPr>
          <a:xfrm>
            <a:off x="668604" y="1270382"/>
            <a:ext cx="7641085" cy="7078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Sentence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B595F7-1133-D16B-FBDA-CD9FB65D6C46}"/>
              </a:ext>
            </a:extLst>
          </p:cNvPr>
          <p:cNvSpPr txBox="1"/>
          <p:nvPr/>
        </p:nvSpPr>
        <p:spPr>
          <a:xfrm>
            <a:off x="668604" y="1841681"/>
            <a:ext cx="996129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sentence is set of words that says a complete thought. They make sense on their own. </a:t>
            </a:r>
          </a:p>
          <a:p>
            <a:pPr>
              <a:spcAft>
                <a:spcPts val="1200"/>
              </a:spcAft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Example: </a:t>
            </a:r>
            <a:r>
              <a:rPr lang="en-GB" sz="2400" b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sentence starts with a capital letter</a:t>
            </a: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spcAft>
                <a:spcPts val="1200"/>
              </a:spcAft>
            </a:pPr>
            <a:endParaRPr lang="en-GB" sz="200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FA724EE-5EAD-4C28-FDEC-ED25A4F8E801}"/>
              </a:ext>
            </a:extLst>
          </p:cNvPr>
          <p:cNvSpPr txBox="1">
            <a:spLocks/>
          </p:cNvSpPr>
          <p:nvPr/>
        </p:nvSpPr>
        <p:spPr>
          <a:xfrm>
            <a:off x="668603" y="2971677"/>
            <a:ext cx="7641085" cy="7078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endParaRPr lang="en-GB"/>
          </a:p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Full stop (.)</a:t>
            </a:r>
          </a:p>
          <a:p>
            <a:endParaRPr lang="en-GB"/>
          </a:p>
          <a:p>
            <a:endParaRPr lang="en-GB" sz="20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B676AA-67D6-0239-88BF-7C66EF222E10}"/>
              </a:ext>
            </a:extLst>
          </p:cNvPr>
          <p:cNvSpPr txBox="1"/>
          <p:nvPr/>
        </p:nvSpPr>
        <p:spPr>
          <a:xfrm>
            <a:off x="722746" y="4310345"/>
            <a:ext cx="9961294" cy="25545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full stop can mark the end of a sentence.</a:t>
            </a: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GB" sz="2400">
                <a:latin typeface="Arial"/>
                <a:ea typeface="Calibri" panose="020F0502020204030204" pitchFamily="34" charset="0"/>
                <a:cs typeface="Times New Roman"/>
              </a:rPr>
              <a:t>Can you spot where the full stops should be in the following message?</a:t>
            </a: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 descr="arrow pointing to full stop">
            <a:extLst>
              <a:ext uri="{FF2B5EF4-FFF2-40B4-BE49-F238E27FC236}">
                <a16:creationId xmlns:a16="http://schemas.microsoft.com/office/drawing/2014/main" id="{BDEEB9FA-3BD5-4BD2-A9D7-210AD87F7F3D}"/>
              </a:ext>
            </a:extLst>
          </p:cNvPr>
          <p:cNvCxnSpPr>
            <a:cxnSpLocks/>
          </p:cNvCxnSpPr>
          <p:nvPr/>
        </p:nvCxnSpPr>
        <p:spPr>
          <a:xfrm flipH="1">
            <a:off x="6613358" y="4228862"/>
            <a:ext cx="836295" cy="334010"/>
          </a:xfrm>
          <a:prstGeom prst="straightConnector1">
            <a:avLst/>
          </a:prstGeom>
          <a:ln w="127000">
            <a:solidFill>
              <a:srgbClr val="A098F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B2E9E99-9B29-CA9C-E0EF-DF0E7EEABDA7}"/>
              </a:ext>
            </a:extLst>
          </p:cNvPr>
          <p:cNvSpPr txBox="1"/>
          <p:nvPr/>
        </p:nvSpPr>
        <p:spPr>
          <a:xfrm>
            <a:off x="722746" y="5937736"/>
            <a:ext cx="985301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 have some good news for you  Come round to my house later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6674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 descr="Full stop">
            <a:extLst>
              <a:ext uri="{FF2B5EF4-FFF2-40B4-BE49-F238E27FC236}">
                <a16:creationId xmlns:a16="http://schemas.microsoft.com/office/drawing/2014/main" id="{9038A644-55C8-C1C9-B484-F1FE29973D4F}"/>
              </a:ext>
            </a:extLst>
          </p:cNvPr>
          <p:cNvSpPr txBox="1">
            <a:spLocks/>
          </p:cNvSpPr>
          <p:nvPr/>
        </p:nvSpPr>
        <p:spPr>
          <a:xfrm>
            <a:off x="668605" y="1188295"/>
            <a:ext cx="7641085" cy="7078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endParaRPr lang="en-GB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FA724EE-5EAD-4C28-FDEC-ED25A4F8E801}"/>
              </a:ext>
            </a:extLst>
          </p:cNvPr>
          <p:cNvSpPr txBox="1">
            <a:spLocks/>
          </p:cNvSpPr>
          <p:nvPr/>
        </p:nvSpPr>
        <p:spPr>
          <a:xfrm>
            <a:off x="668605" y="1286007"/>
            <a:ext cx="7641085" cy="7078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Full stop (.)</a:t>
            </a:r>
          </a:p>
          <a:p>
            <a:endParaRPr lang="en-GB"/>
          </a:p>
          <a:p>
            <a:endParaRPr lang="en-GB" sz="2000"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B676AA-67D6-0239-88BF-7C66EF222E10}"/>
              </a:ext>
            </a:extLst>
          </p:cNvPr>
          <p:cNvSpPr txBox="1"/>
          <p:nvPr/>
        </p:nvSpPr>
        <p:spPr>
          <a:xfrm>
            <a:off x="668605" y="2091605"/>
            <a:ext cx="9961294" cy="34470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full stop can mark the end of a sentence.</a:t>
            </a:r>
          </a:p>
          <a:p>
            <a:pPr>
              <a:spcAft>
                <a:spcPts val="1200"/>
              </a:spcAft>
            </a:pPr>
            <a:r>
              <a:rPr lang="en-GB" sz="2400">
                <a:latin typeface="Arial"/>
                <a:cs typeface="Arial"/>
              </a:rPr>
              <a:t>There are two </a:t>
            </a:r>
            <a:r>
              <a:rPr lang="en-GB" sz="2400" b="1">
                <a:latin typeface="Arial"/>
                <a:cs typeface="Arial"/>
              </a:rPr>
              <a:t>sentences</a:t>
            </a:r>
            <a:r>
              <a:rPr lang="en-GB" sz="2400">
                <a:latin typeface="Arial"/>
                <a:cs typeface="Arial"/>
              </a:rPr>
              <a:t> in the message. Both make sense on their own so there should also be two </a:t>
            </a:r>
            <a:r>
              <a:rPr lang="en-GB" sz="2400" b="1">
                <a:latin typeface="Arial"/>
                <a:cs typeface="Arial"/>
              </a:rPr>
              <a:t>full stops</a:t>
            </a:r>
            <a:r>
              <a:rPr lang="en-GB" sz="2400">
                <a:latin typeface="Arial"/>
                <a:cs typeface="Arial"/>
              </a:rPr>
              <a:t>.</a:t>
            </a: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endParaRPr lang="en-GB" sz="240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en-GB"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4" name="Straight Arrow Connector 13" descr="arrow pointing to full stop">
            <a:extLst>
              <a:ext uri="{FF2B5EF4-FFF2-40B4-BE49-F238E27FC236}">
                <a16:creationId xmlns:a16="http://schemas.microsoft.com/office/drawing/2014/main" id="{BDEEB9FA-3BD5-4BD2-A9D7-210AD87F7F3D}"/>
              </a:ext>
            </a:extLst>
          </p:cNvPr>
          <p:cNvCxnSpPr>
            <a:cxnSpLocks/>
          </p:cNvCxnSpPr>
          <p:nvPr/>
        </p:nvCxnSpPr>
        <p:spPr>
          <a:xfrm flipV="1">
            <a:off x="5349533" y="4144866"/>
            <a:ext cx="0" cy="500728"/>
          </a:xfrm>
          <a:prstGeom prst="straightConnector1">
            <a:avLst/>
          </a:prstGeom>
          <a:ln w="127000">
            <a:solidFill>
              <a:srgbClr val="A098F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B2E9E99-9B29-CA9C-E0EF-DF0E7EEABDA7}"/>
              </a:ext>
            </a:extLst>
          </p:cNvPr>
          <p:cNvSpPr txBox="1"/>
          <p:nvPr/>
        </p:nvSpPr>
        <p:spPr>
          <a:xfrm>
            <a:off x="668605" y="3683201"/>
            <a:ext cx="9927419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 have some good news for you. Come round to my house later.</a:t>
            </a:r>
          </a:p>
        </p:txBody>
      </p:sp>
      <p:cxnSp>
        <p:nvCxnSpPr>
          <p:cNvPr id="4" name="Straight Arrow Connector 3" descr="arrow pointing to full stop">
            <a:extLst>
              <a:ext uri="{FF2B5EF4-FFF2-40B4-BE49-F238E27FC236}">
                <a16:creationId xmlns:a16="http://schemas.microsoft.com/office/drawing/2014/main" id="{D36AAE2A-B2A5-5F3D-9EEF-DC8C2899B7E1}"/>
              </a:ext>
            </a:extLst>
          </p:cNvPr>
          <p:cNvCxnSpPr>
            <a:cxnSpLocks/>
          </p:cNvCxnSpPr>
          <p:nvPr/>
        </p:nvCxnSpPr>
        <p:spPr>
          <a:xfrm flipH="1" flipV="1">
            <a:off x="9875804" y="4144866"/>
            <a:ext cx="111116" cy="566718"/>
          </a:xfrm>
          <a:prstGeom prst="straightConnector1">
            <a:avLst/>
          </a:prstGeom>
          <a:ln w="127000">
            <a:solidFill>
              <a:srgbClr val="A098F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78219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8E28-6172-4ACC-8B63-CA30164B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151" y="1269567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Arial"/>
                <a:ea typeface="Verdana"/>
                <a:cs typeface="Arial"/>
              </a:rPr>
              <a:t>Activity 2 </a:t>
            </a:r>
            <a:br>
              <a:rPr lang="en-GB" sz="3200">
                <a:latin typeface="Arial"/>
                <a:ea typeface="Verdana"/>
                <a:cs typeface="Arial"/>
              </a:rPr>
            </a:br>
            <a:endParaRPr lang="en-GB" sz="3200">
              <a:latin typeface="Arial"/>
              <a:ea typeface="Verdan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71AF7C-C9AE-458D-B188-4233CB66A6B8}"/>
              </a:ext>
            </a:extLst>
          </p:cNvPr>
          <p:cNvSpPr>
            <a:spLocks noGrp="1"/>
          </p:cNvSpPr>
          <p:nvPr/>
        </p:nvSpPr>
        <p:spPr>
          <a:xfrm>
            <a:off x="750196" y="2429539"/>
            <a:ext cx="7917129" cy="199892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Now it is your turn to practise. </a:t>
            </a:r>
            <a:endParaRPr lang="en-GB"/>
          </a:p>
          <a:p>
            <a:r>
              <a:rPr lang="en-GB">
                <a:latin typeface="Arial"/>
                <a:cs typeface="Arial"/>
              </a:rPr>
              <a:t>Work together or on your own to complete Activity 2 worksheet and identify where the full stops should be. </a:t>
            </a:r>
            <a:endParaRPr lang="en-GB"/>
          </a:p>
          <a:p>
            <a:endParaRPr lang="en-GB"/>
          </a:p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C2F904-B671-9A3F-36FC-55DCDA8E805B}"/>
              </a:ext>
            </a:extLst>
          </p:cNvPr>
          <p:cNvSpPr txBox="1"/>
          <p:nvPr/>
        </p:nvSpPr>
        <p:spPr>
          <a:xfrm>
            <a:off x="10010103" y="2793733"/>
            <a:ext cx="1290548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10</a:t>
            </a:r>
            <a:r>
              <a:rPr lang="en-GB" sz="2000" b="1">
                <a:latin typeface="Arial"/>
                <a:cs typeface="Arial"/>
              </a:rPr>
              <a:t> </a:t>
            </a:r>
            <a:endParaRPr lang="en-GB" sz="4000" b="1">
              <a:latin typeface="Arial"/>
              <a:cs typeface="Arial"/>
            </a:endParaRPr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8945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E7D71E-AF6D-472F-2B6C-B4C492F66F77}"/>
              </a:ext>
            </a:extLst>
          </p:cNvPr>
          <p:cNvSpPr txBox="1"/>
          <p:nvPr/>
        </p:nvSpPr>
        <p:spPr>
          <a:xfrm>
            <a:off x="779442" y="3551905"/>
            <a:ext cx="7424057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Hi </a:t>
            </a:r>
            <a:r>
              <a:rPr lang="en-GB" sz="2400" err="1">
                <a:latin typeface="Arial"/>
                <a:cs typeface="Arial"/>
              </a:rPr>
              <a:t>sam</a:t>
            </a:r>
            <a:r>
              <a:rPr lang="en-GB" sz="2400">
                <a:latin typeface="Arial"/>
                <a:cs typeface="Arial"/>
              </a:rPr>
              <a:t>,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/>
                <a:cs typeface="Arial"/>
              </a:rPr>
              <a:t>I will meet you in town on </a:t>
            </a:r>
            <a:r>
              <a:rPr lang="en-GB" sz="2400" err="1">
                <a:latin typeface="Arial"/>
                <a:cs typeface="Arial"/>
              </a:rPr>
              <a:t>saturday</a:t>
            </a:r>
            <a:r>
              <a:rPr lang="en-GB" sz="2400">
                <a:latin typeface="Arial"/>
                <a:cs typeface="Arial"/>
              </a:rPr>
              <a:t> we could get some lunch at bistro My sister said </a:t>
            </a:r>
            <a:r>
              <a:rPr lang="en-GB" sz="2400" err="1">
                <a:latin typeface="Arial"/>
                <a:cs typeface="Arial"/>
              </a:rPr>
              <a:t>i</a:t>
            </a:r>
            <a:r>
              <a:rPr lang="en-GB" sz="2400">
                <a:latin typeface="Arial"/>
                <a:cs typeface="Arial"/>
              </a:rPr>
              <a:t> should try the pasta dish.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/>
                <a:cs typeface="Arial"/>
              </a:rPr>
              <a:t>Alex </a:t>
            </a:r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531A39-3D97-C28B-E887-CABC0E0C3D7D}"/>
              </a:ext>
            </a:extLst>
          </p:cNvPr>
          <p:cNvSpPr txBox="1"/>
          <p:nvPr/>
        </p:nvSpPr>
        <p:spPr>
          <a:xfrm>
            <a:off x="779442" y="2344088"/>
            <a:ext cx="6285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How many capital letters and full stops are missing from this text?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A7F462-0846-05D3-9B68-21D0E67C2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42" y="1259382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US" sz="3200">
                <a:latin typeface="Arial"/>
                <a:ea typeface="Verdana"/>
                <a:cs typeface="Arial"/>
              </a:rPr>
              <a:t>Recap activity</a:t>
            </a:r>
            <a:endParaRPr lang="en-US" sz="320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9BDCA8-37CE-9301-A0B4-108DF10C6EF5}"/>
              </a:ext>
            </a:extLst>
          </p:cNvPr>
          <p:cNvSpPr txBox="1"/>
          <p:nvPr/>
        </p:nvSpPr>
        <p:spPr>
          <a:xfrm>
            <a:off x="10056518" y="2775185"/>
            <a:ext cx="1204148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000" b="1">
                <a:latin typeface="Arial"/>
                <a:cs typeface="Arial"/>
              </a:rPr>
              <a:t>5</a:t>
            </a:r>
            <a:r>
              <a:rPr lang="en-US" sz="2000" b="1">
                <a:latin typeface="Arial"/>
                <a:cs typeface="Arial"/>
              </a:rPr>
              <a:t> minutes</a:t>
            </a:r>
            <a:endParaRPr lang="en-US" b="1"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175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E7D71E-AF6D-472F-2B6C-B4C492F66F77}"/>
              </a:ext>
            </a:extLst>
          </p:cNvPr>
          <p:cNvSpPr txBox="1"/>
          <p:nvPr/>
        </p:nvSpPr>
        <p:spPr>
          <a:xfrm>
            <a:off x="736600" y="3601453"/>
            <a:ext cx="7543800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Hi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am,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 will meet you in town on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aturday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e could get some lunch at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istro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My sister said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 should try the pasta dish.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Alex</a:t>
            </a:r>
            <a:endParaRPr lang="en-GB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531A39-3D97-C28B-E887-CABC0E0C3D7D}"/>
              </a:ext>
            </a:extLst>
          </p:cNvPr>
          <p:cNvSpPr txBox="1"/>
          <p:nvPr/>
        </p:nvSpPr>
        <p:spPr>
          <a:xfrm>
            <a:off x="616857" y="242555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How many missing capital letters and full stops did you find?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7032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C1B9D-9A28-BDC4-B2CF-FB7C00633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735" y="1266964"/>
            <a:ext cx="7641085" cy="707886"/>
          </a:xfrm>
        </p:spPr>
        <p:txBody>
          <a:bodyPr/>
          <a:lstStyle/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Workbook activities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373CAC-D834-EE0D-A1CD-712AE74B43BF}"/>
              </a:ext>
            </a:extLst>
          </p:cNvPr>
          <p:cNvSpPr txBox="1"/>
          <p:nvPr/>
        </p:nvSpPr>
        <p:spPr>
          <a:xfrm>
            <a:off x="746099" y="2523318"/>
            <a:ext cx="897255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Now it’s time to practise your skills in your workbook.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5B2F36-5E48-3EB2-C460-6AED1EC1ECFE}"/>
              </a:ext>
            </a:extLst>
          </p:cNvPr>
          <p:cNvSpPr txBox="1"/>
          <p:nvPr/>
        </p:nvSpPr>
        <p:spPr>
          <a:xfrm>
            <a:off x="10076917" y="2755530"/>
            <a:ext cx="1252112" cy="16312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60</a:t>
            </a:r>
            <a:r>
              <a:rPr lang="en-GB" sz="2000" b="1">
                <a:latin typeface="Arial"/>
                <a:cs typeface="Arial"/>
              </a:rPr>
              <a:t> </a:t>
            </a:r>
            <a:endParaRPr lang="en-US"/>
          </a:p>
          <a:p>
            <a:pPr algn="ctr"/>
            <a:r>
              <a:rPr lang="en-GB" sz="2000" b="1">
                <a:latin typeface="Arial"/>
                <a:cs typeface="Arial"/>
              </a:rPr>
              <a:t>minutes</a:t>
            </a:r>
            <a:r>
              <a:rPr lang="en-GB" sz="4000" b="1">
                <a:latin typeface="Arial"/>
                <a:cs typeface="Arial"/>
              </a:rPr>
              <a:t> </a:t>
            </a:r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628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5582927C-1179-44AC-A18D-BE0BDE71F5FC}"/>
              </a:ext>
            </a:extLst>
          </p:cNvPr>
          <p:cNvSpPr>
            <a:spLocks noGrp="1"/>
          </p:cNvSpPr>
          <p:nvPr/>
        </p:nvSpPr>
        <p:spPr>
          <a:xfrm>
            <a:off x="755396" y="2584217"/>
            <a:ext cx="8311792" cy="41065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should now be able to: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when to use capital letters and full stops</a:t>
            </a:r>
          </a:p>
          <a:p>
            <a:endParaRPr lang="en-GB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 may be able to: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 marL="342900" indent="-342900">
              <a:buFont typeface="Arial,Sans-Serif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</a:rPr>
              <a:t>Use 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</a:rPr>
              <a:t>capital letters correctly </a:t>
            </a:r>
            <a:endParaRPr lang="en-GB"/>
          </a:p>
          <a:p>
            <a:endParaRPr lang="en-GB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19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90B12254-14F1-4086-B7C8-D3E12D97571A}"/>
              </a:ext>
            </a:extLst>
          </p:cNvPr>
          <p:cNvSpPr>
            <a:spLocks noGrp="1"/>
          </p:cNvSpPr>
          <p:nvPr/>
        </p:nvSpPr>
        <p:spPr>
          <a:xfrm>
            <a:off x="722739" y="2200353"/>
            <a:ext cx="8322784" cy="410655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By the end of this session, you 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must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Choose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when to use capital letters and full stops</a:t>
            </a:r>
          </a:p>
          <a:p>
            <a:endParaRPr lang="en-GB">
              <a:solidFill>
                <a:schemeClr val="tx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You </a:t>
            </a: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may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Use </a:t>
            </a:r>
            <a:r>
              <a:rPr lang="en-GB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capital letters correctly </a:t>
            </a:r>
            <a:endParaRPr lang="en-GB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984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8C39B6-07A0-AC3A-8161-5EBC67C650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8607" y="1417472"/>
            <a:ext cx="7640638" cy="708025"/>
          </a:xfrm>
          <a:prstGeom prst="rect">
            <a:avLst/>
          </a:prstGeom>
        </p:spPr>
        <p:txBody>
          <a:bodyPr/>
          <a:lstStyle/>
          <a:p>
            <a:r>
              <a:rPr lang="en-GB" sz="3200" b="1">
                <a:latin typeface="Arial" panose="020B0604020202020204" pitchFamily="34" charset="0"/>
                <a:cs typeface="Arial" panose="020B0604020202020204" pitchFamily="34" charset="0"/>
              </a:rPr>
              <a:t>Independent learning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9B4364-B2D8-0B94-32E6-D5FE0B8DEA28}"/>
              </a:ext>
            </a:extLst>
          </p:cNvPr>
          <p:cNvSpPr txBox="1"/>
          <p:nvPr/>
        </p:nvSpPr>
        <p:spPr>
          <a:xfrm>
            <a:off x="668607" y="2390768"/>
            <a:ext cx="754252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>
                <a:latin typeface="Arial"/>
                <a:cs typeface="Arial"/>
              </a:rPr>
              <a:t>Have a go at writing a short piece of text with capital letters and full stops.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86476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042856-65E2-1DD1-333D-D13EF76DC000}"/>
              </a:ext>
            </a:extLst>
          </p:cNvPr>
          <p:cNvSpPr txBox="1"/>
          <p:nvPr/>
        </p:nvSpPr>
        <p:spPr>
          <a:xfrm>
            <a:off x="783115" y="2352233"/>
            <a:ext cx="8042313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>
                <a:latin typeface="Arial"/>
                <a:cs typeface="Arial"/>
              </a:rPr>
              <a:t>EL1.13 W</a:t>
            </a: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Use lower case letters when there is no reason to use capital letters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84775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4706E4-5D5F-BF16-35F4-A164DC95FE82}"/>
              </a:ext>
            </a:extLst>
          </p:cNvPr>
          <p:cNvSpPr txBox="1"/>
          <p:nvPr/>
        </p:nvSpPr>
        <p:spPr>
          <a:xfrm>
            <a:off x="657720" y="1885791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Starter activity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B77818-9976-DFBF-07C8-E114A18930E3}"/>
              </a:ext>
            </a:extLst>
          </p:cNvPr>
          <p:cNvSpPr txBox="1"/>
          <p:nvPr/>
        </p:nvSpPr>
        <p:spPr>
          <a:xfrm>
            <a:off x="10025742" y="2775857"/>
            <a:ext cx="133894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5 </a:t>
            </a:r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8EDEE3-3734-1B77-5764-43E2B70ECA3D}"/>
              </a:ext>
            </a:extLst>
          </p:cNvPr>
          <p:cNvSpPr txBox="1"/>
          <p:nvPr/>
        </p:nvSpPr>
        <p:spPr>
          <a:xfrm>
            <a:off x="657720" y="2911675"/>
            <a:ext cx="77884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1. What is a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noun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2. Where have you seen a </a:t>
            </a:r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capital letter used </a:t>
            </a:r>
            <a:r>
              <a:rPr lang="en-GB" sz="2400">
                <a:latin typeface="Arial" panose="020B0604020202020204" pitchFamily="34" charset="0"/>
                <a:cs typeface="Arial" panose="020B0604020202020204" pitchFamily="34" charset="0"/>
              </a:rPr>
              <a:t>so far?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730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EDD17-1EDF-4174-A76C-685AB3CF7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273815"/>
            <a:ext cx="7641085" cy="707886"/>
          </a:xfrm>
        </p:spPr>
        <p:txBody>
          <a:bodyPr/>
          <a:lstStyle/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681CB-BB85-40FC-B624-CF6D6DBA0E67}"/>
              </a:ext>
            </a:extLst>
          </p:cNvPr>
          <p:cNvSpPr>
            <a:spLocks noGrp="1"/>
          </p:cNvSpPr>
          <p:nvPr/>
        </p:nvSpPr>
        <p:spPr>
          <a:xfrm>
            <a:off x="668607" y="2092537"/>
            <a:ext cx="6764790" cy="336393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1. What is a noun?</a:t>
            </a:r>
          </a:p>
          <a:p>
            <a:r>
              <a:rPr lang="en-GB">
                <a:latin typeface="Arial"/>
                <a:cs typeface="Arial"/>
              </a:rPr>
              <a:t>A noun can be a </a:t>
            </a:r>
            <a:r>
              <a:rPr lang="en-GB" b="1">
                <a:latin typeface="Arial"/>
                <a:cs typeface="Arial"/>
              </a:rPr>
              <a:t>person</a:t>
            </a:r>
            <a:r>
              <a:rPr lang="en-GB">
                <a:latin typeface="Arial"/>
                <a:cs typeface="Arial"/>
              </a:rPr>
              <a:t>, </a:t>
            </a:r>
            <a:r>
              <a:rPr lang="en-GB" b="1">
                <a:latin typeface="Arial"/>
                <a:cs typeface="Arial"/>
              </a:rPr>
              <a:t>place</a:t>
            </a:r>
            <a:r>
              <a:rPr lang="en-GB">
                <a:latin typeface="Arial"/>
                <a:cs typeface="Arial"/>
              </a:rPr>
              <a:t> or </a:t>
            </a:r>
            <a:r>
              <a:rPr lang="en-GB" b="1">
                <a:latin typeface="Arial"/>
                <a:cs typeface="Arial"/>
              </a:rPr>
              <a:t>thing</a:t>
            </a:r>
            <a:r>
              <a:rPr lang="en-GB">
                <a:latin typeface="Arial"/>
                <a:cs typeface="Arial"/>
              </a:rPr>
              <a:t>.</a:t>
            </a:r>
          </a:p>
          <a:p>
            <a:endParaRPr lang="en-GB"/>
          </a:p>
          <a:p>
            <a:r>
              <a:rPr lang="en-GB">
                <a:latin typeface="Arial"/>
                <a:cs typeface="Arial"/>
              </a:rPr>
              <a:t>2. Where have you seen a used </a:t>
            </a:r>
            <a:r>
              <a:rPr lang="en-GB" b="1">
                <a:latin typeface="Arial"/>
                <a:cs typeface="Arial"/>
              </a:rPr>
              <a:t>capital letter </a:t>
            </a:r>
            <a:r>
              <a:rPr lang="en-GB">
                <a:latin typeface="Arial"/>
                <a:cs typeface="Arial"/>
              </a:rPr>
              <a:t>so far? </a:t>
            </a:r>
          </a:p>
          <a:p>
            <a:r>
              <a:rPr lang="en-GB">
                <a:latin typeface="Arial"/>
                <a:cs typeface="Arial"/>
              </a:rPr>
              <a:t>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latin typeface="Arial"/>
                <a:cs typeface="Arial"/>
              </a:rPr>
              <a:t>names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latin typeface="Arial"/>
                <a:cs typeface="Arial"/>
              </a:rPr>
              <a:t>places</a:t>
            </a:r>
            <a:r>
              <a:rPr lang="en-GB">
                <a:latin typeface="Arial"/>
                <a:cs typeface="Arial"/>
              </a:rPr>
              <a:t> 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>
                <a:latin typeface="Arial"/>
                <a:cs typeface="Arial"/>
              </a:rPr>
              <a:t>at the start of a sentence</a:t>
            </a:r>
          </a:p>
          <a:p>
            <a:endParaRPr lang="en-GB" b="1"/>
          </a:p>
          <a:p>
            <a:endParaRPr lang="en-GB" b="1"/>
          </a:p>
          <a:p>
            <a:endParaRPr lang="en-GB"/>
          </a:p>
          <a:p>
            <a:endParaRPr lang="en-GB" sz="3600"/>
          </a:p>
        </p:txBody>
      </p:sp>
      <p:pic>
        <p:nvPicPr>
          <p:cNvPr id="5" name="Picture 4" descr="A close-up of a person wearing a badge&#10;">
            <a:extLst>
              <a:ext uri="{FF2B5EF4-FFF2-40B4-BE49-F238E27FC236}">
                <a16:creationId xmlns:a16="http://schemas.microsoft.com/office/drawing/2014/main" id="{E8461BB8-CAF4-B49C-991E-B5C36134CB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397" y="816791"/>
            <a:ext cx="1973172" cy="2957715"/>
          </a:xfrm>
          <a:prstGeom prst="rect">
            <a:avLst/>
          </a:prstGeom>
        </p:spPr>
      </p:pic>
      <p:pic>
        <p:nvPicPr>
          <p:cNvPr id="11" name="Picture 10" descr="A black and gold pen">
            <a:extLst>
              <a:ext uri="{FF2B5EF4-FFF2-40B4-BE49-F238E27FC236}">
                <a16:creationId xmlns:a16="http://schemas.microsoft.com/office/drawing/2014/main" id="{DF994397-7229-8313-80D4-CD8E24C715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943" y="4027352"/>
            <a:ext cx="1901240" cy="2013857"/>
          </a:xfrm>
          <a:prstGeom prst="rect">
            <a:avLst/>
          </a:prstGeom>
        </p:spPr>
      </p:pic>
      <p:pic>
        <p:nvPicPr>
          <p:cNvPr id="13" name="Picture 12" descr="Eiffel tower in Paris in the snow&#10;">
            <a:extLst>
              <a:ext uri="{FF2B5EF4-FFF2-40B4-BE49-F238E27FC236}">
                <a16:creationId xmlns:a16="http://schemas.microsoft.com/office/drawing/2014/main" id="{D7E37904-E0B2-39C6-5931-F741E68306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639" y="916428"/>
            <a:ext cx="1902754" cy="28580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6877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E5A6D-2031-4530-BDF8-40DBB32F7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30" y="1284843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Arial"/>
                <a:ea typeface="Verdana"/>
                <a:cs typeface="Arial"/>
              </a:rPr>
              <a:t>Proper nouns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20767-B57A-4D83-BA8C-8FF32D1CBA99}"/>
              </a:ext>
            </a:extLst>
          </p:cNvPr>
          <p:cNvSpPr>
            <a:spLocks noGrp="1"/>
          </p:cNvSpPr>
          <p:nvPr/>
        </p:nvSpPr>
        <p:spPr>
          <a:xfrm>
            <a:off x="804530" y="2467123"/>
            <a:ext cx="10708589" cy="394706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A </a:t>
            </a:r>
            <a:r>
              <a:rPr lang="en-GB" b="1">
                <a:latin typeface="Arial"/>
                <a:cs typeface="Arial"/>
              </a:rPr>
              <a:t>proper noun </a:t>
            </a:r>
            <a:r>
              <a:rPr lang="en-GB">
                <a:latin typeface="Arial"/>
                <a:cs typeface="Arial"/>
              </a:rPr>
              <a:t>could be a person, place or brand. There is only one and it has capital letters. </a:t>
            </a:r>
          </a:p>
          <a:p>
            <a:endParaRPr lang="en-GB">
              <a:latin typeface="Arial"/>
              <a:cs typeface="Arial"/>
            </a:endParaRPr>
          </a:p>
          <a:p>
            <a:r>
              <a:rPr lang="en-GB">
                <a:latin typeface="Arial"/>
                <a:cs typeface="Arial"/>
              </a:rPr>
              <a:t>For example, Beth, Newcastle, Mini: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latin typeface="Arial"/>
                <a:cs typeface="Arial"/>
              </a:rPr>
              <a:t>I sent </a:t>
            </a:r>
            <a:r>
              <a:rPr lang="en-GB" b="1">
                <a:latin typeface="Arial"/>
                <a:cs typeface="Arial"/>
              </a:rPr>
              <a:t>Beth</a:t>
            </a:r>
            <a:r>
              <a:rPr lang="en-GB">
                <a:latin typeface="Arial"/>
                <a:cs typeface="Arial"/>
              </a:rPr>
              <a:t> a message.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latin typeface="Arial"/>
                <a:cs typeface="Arial"/>
              </a:rPr>
              <a:t>She lives in </a:t>
            </a:r>
            <a:r>
              <a:rPr lang="en-GB" b="1">
                <a:latin typeface="Arial"/>
                <a:cs typeface="Arial"/>
              </a:rPr>
              <a:t>Newcastle</a:t>
            </a:r>
            <a:r>
              <a:rPr lang="en-GB">
                <a:latin typeface="Arial"/>
                <a:cs typeface="Arial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Beth drives a </a:t>
            </a:r>
            <a:r>
              <a:rPr lang="en-GB" b="1"/>
              <a:t>Mini</a:t>
            </a:r>
            <a:r>
              <a:rPr lang="en-GB"/>
              <a:t>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pPr algn="ctr"/>
            <a:endParaRPr lang="en-GB" b="1"/>
          </a:p>
          <a:p>
            <a:pPr algn="ctr"/>
            <a:endParaRPr lang="en-GB" b="1"/>
          </a:p>
          <a:p>
            <a:pPr algn="ctr"/>
            <a:endParaRPr lang="en-GB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3322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E5A6D-2031-4530-BDF8-40DBB32F7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093" y="1265051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Arial"/>
                <a:ea typeface="Verdana"/>
                <a:cs typeface="Arial"/>
              </a:rPr>
              <a:t>Common nouns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20767-B57A-4D83-BA8C-8FF32D1CBA99}"/>
              </a:ext>
            </a:extLst>
          </p:cNvPr>
          <p:cNvSpPr>
            <a:spLocks noGrp="1"/>
          </p:cNvSpPr>
          <p:nvPr/>
        </p:nvSpPr>
        <p:spPr>
          <a:xfrm>
            <a:off x="784093" y="2366803"/>
            <a:ext cx="7851508" cy="394706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A </a:t>
            </a:r>
            <a:r>
              <a:rPr lang="en-GB" b="1">
                <a:latin typeface="Arial"/>
                <a:cs typeface="Arial"/>
              </a:rPr>
              <a:t>common noun</a:t>
            </a:r>
            <a:r>
              <a:rPr lang="en-GB">
                <a:latin typeface="Arial"/>
                <a:cs typeface="Arial"/>
              </a:rPr>
              <a:t> refers to an object where there are many and it </a:t>
            </a:r>
            <a:r>
              <a:rPr lang="en-GB" b="1">
                <a:latin typeface="Arial"/>
                <a:cs typeface="Arial"/>
              </a:rPr>
              <a:t>does not </a:t>
            </a:r>
            <a:r>
              <a:rPr lang="en-GB">
                <a:latin typeface="Arial"/>
                <a:cs typeface="Arial"/>
              </a:rPr>
              <a:t>have a capital letter.</a:t>
            </a:r>
          </a:p>
          <a:p>
            <a:endParaRPr lang="en-GB"/>
          </a:p>
          <a:p>
            <a:r>
              <a:rPr lang="en-GB">
                <a:latin typeface="Arial"/>
                <a:cs typeface="Arial"/>
              </a:rPr>
              <a:t>Common noun:</a:t>
            </a:r>
          </a:p>
          <a:p>
            <a:r>
              <a:rPr lang="en-GB">
                <a:latin typeface="Arial"/>
                <a:cs typeface="Arial"/>
              </a:rPr>
              <a:t>The woman drives her </a:t>
            </a:r>
            <a:r>
              <a:rPr lang="en-GB" b="1">
                <a:latin typeface="Arial"/>
                <a:cs typeface="Arial"/>
              </a:rPr>
              <a:t>car</a:t>
            </a:r>
            <a:r>
              <a:rPr lang="en-GB">
                <a:latin typeface="Arial"/>
                <a:cs typeface="Arial"/>
              </a:rPr>
              <a:t>. </a:t>
            </a:r>
          </a:p>
          <a:p>
            <a:r>
              <a:rPr lang="en-GB">
                <a:latin typeface="Arial"/>
                <a:cs typeface="Arial"/>
              </a:rPr>
              <a:t>There are many cars. </a:t>
            </a:r>
            <a:endParaRPr lang="en-GB"/>
          </a:p>
          <a:p>
            <a:pPr algn="ctr"/>
            <a:endParaRPr lang="en-GB" sz="2800" b="1"/>
          </a:p>
          <a:p>
            <a:pPr algn="ctr"/>
            <a:endParaRPr lang="en-GB" sz="2800" b="1"/>
          </a:p>
          <a:p>
            <a:pPr algn="ctr"/>
            <a:endParaRPr lang="en-GB" sz="2800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980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ACDAD-A22B-4F31-8EA1-7B0A61556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520" y="1284392"/>
            <a:ext cx="7641085" cy="707886"/>
          </a:xfrm>
        </p:spPr>
        <p:txBody>
          <a:bodyPr/>
          <a:lstStyle/>
          <a:p>
            <a:r>
              <a:rPr lang="en-GB" sz="3200">
                <a:latin typeface="Arial" panose="020B0604020202020204" pitchFamily="34" charset="0"/>
                <a:cs typeface="Arial" panose="020B0604020202020204" pitchFamily="34" charset="0"/>
              </a:rPr>
              <a:t>Capital letters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2C9890-3217-4A1D-9A77-CC940A059ECB}"/>
              </a:ext>
            </a:extLst>
          </p:cNvPr>
          <p:cNvSpPr>
            <a:spLocks noGrp="1"/>
          </p:cNvSpPr>
          <p:nvPr/>
        </p:nvSpPr>
        <p:spPr>
          <a:xfrm>
            <a:off x="781520" y="2405105"/>
            <a:ext cx="7641085" cy="3168503"/>
          </a:xfrm>
          <a:prstGeom prst="rect">
            <a:avLst/>
          </a:prstGeom>
        </p:spPr>
        <p:txBody>
          <a:bodyPr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Remember, a proper noun is when there is only one.</a:t>
            </a:r>
          </a:p>
          <a:p>
            <a:r>
              <a:rPr lang="en-GB"/>
              <a:t>The girl is going to </a:t>
            </a:r>
            <a:r>
              <a:rPr lang="en-GB" b="1"/>
              <a:t>London</a:t>
            </a:r>
            <a:r>
              <a:rPr lang="en-GB"/>
              <a:t>. </a:t>
            </a:r>
          </a:p>
          <a:p>
            <a:endParaRPr lang="en-GB"/>
          </a:p>
          <a:p>
            <a:r>
              <a:rPr lang="en-GB"/>
              <a:t>A common noun is when there can be many. </a:t>
            </a:r>
          </a:p>
          <a:p>
            <a:r>
              <a:rPr lang="en-GB"/>
              <a:t>The girl is going to </a:t>
            </a:r>
            <a:r>
              <a:rPr lang="en-GB" b="1"/>
              <a:t>town</a:t>
            </a:r>
            <a:r>
              <a:rPr lang="en-GB"/>
              <a:t>. </a:t>
            </a:r>
          </a:p>
          <a:p>
            <a:endParaRPr lang="en-GB"/>
          </a:p>
          <a:p>
            <a:pPr algn="ctr"/>
            <a:endParaRPr lang="en-GB" sz="2800" b="1"/>
          </a:p>
          <a:p>
            <a:pPr algn="ctr"/>
            <a:endParaRPr lang="en-GB" sz="2800" b="1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643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2DF3E-95E4-11E3-DA75-FF82420C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607" y="1277855"/>
            <a:ext cx="1364379" cy="707886"/>
          </a:xfrm>
        </p:spPr>
        <p:txBody>
          <a:bodyPr lIns="91440" tIns="45720" rIns="91440" bIns="45720" anchor="t"/>
          <a:lstStyle/>
          <a:p>
            <a:r>
              <a:rPr lang="en-US" sz="3200">
                <a:latin typeface="Arial"/>
                <a:ea typeface="Verdana"/>
                <a:cs typeface="Arial"/>
              </a:rPr>
              <a:t>Video</a:t>
            </a:r>
            <a:endParaRPr lang="en-US" sz="3200">
              <a:latin typeface="Arial"/>
              <a:cs typeface="Arial"/>
            </a:endParaRPr>
          </a:p>
        </p:txBody>
      </p:sp>
      <p:pic>
        <p:nvPicPr>
          <p:cNvPr id="3" name="Capital_letters_E1_v2_1080">
            <a:hlinkClick r:id="" action="ppaction://media"/>
            <a:extLst>
              <a:ext uri="{FF2B5EF4-FFF2-40B4-BE49-F238E27FC236}">
                <a16:creationId xmlns:a16="http://schemas.microsoft.com/office/drawing/2014/main" id="{F0340287-4720-B1B2-0D61-372223630D25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B2D90106-8C84-470F-94B7-5AD299099E8C}" label="Capital letters E1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78116" y="722778"/>
            <a:ext cx="9145277" cy="51442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448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0A3F7-FE9E-4C29-AE47-7895E2305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858" y="1278219"/>
            <a:ext cx="7641085" cy="707886"/>
          </a:xfrm>
        </p:spPr>
        <p:txBody>
          <a:bodyPr lIns="91440" tIns="45720" rIns="91440" bIns="45720" anchor="t"/>
          <a:lstStyle/>
          <a:p>
            <a:r>
              <a:rPr lang="en-GB" sz="3200">
                <a:latin typeface="Arial"/>
                <a:ea typeface="Verdana"/>
                <a:cs typeface="Arial"/>
              </a:rPr>
              <a:t>Capital letters team activity</a:t>
            </a:r>
            <a:endParaRPr lang="en-GB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52F341-16FF-4614-9F31-8F756CC9CD0D}"/>
              </a:ext>
            </a:extLst>
          </p:cNvPr>
          <p:cNvSpPr>
            <a:spLocks noGrp="1"/>
          </p:cNvSpPr>
          <p:nvPr/>
        </p:nvSpPr>
        <p:spPr>
          <a:xfrm>
            <a:off x="764858" y="2426409"/>
            <a:ext cx="7641085" cy="24454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1506657" rtl="0" eaLnBrk="1" latinLnBrk="0" hangingPunct="1">
              <a:lnSpc>
                <a:spcPct val="90000"/>
              </a:lnSpc>
              <a:spcBef>
                <a:spcPts val="1648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533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230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6657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9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59985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13314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66642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519971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273299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026628" indent="0" algn="l" defTabSz="1506657" rtl="0" eaLnBrk="1" latinLnBrk="0" hangingPunct="1">
              <a:lnSpc>
                <a:spcPct val="90000"/>
              </a:lnSpc>
              <a:spcBef>
                <a:spcPts val="824"/>
              </a:spcBef>
              <a:buFont typeface="Arial" panose="020B0604020202020204" pitchFamily="34" charset="0"/>
              <a:buNone/>
              <a:defRPr sz="1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Arial"/>
                <a:cs typeface="Arial"/>
              </a:rPr>
              <a:t>Think of when you would use a capital letter.</a:t>
            </a:r>
            <a:endParaRPr lang="en-GB">
              <a:cs typeface="Arial"/>
            </a:endParaRPr>
          </a:p>
          <a:p>
            <a:endParaRPr lang="en-GB" b="1"/>
          </a:p>
          <a:p>
            <a:r>
              <a:rPr lang="en-GB" b="1"/>
              <a:t>Challenge:</a:t>
            </a:r>
            <a:endParaRPr lang="en-GB"/>
          </a:p>
          <a:p>
            <a:r>
              <a:rPr lang="en-GB">
                <a:latin typeface="Arial"/>
                <a:cs typeface="Arial"/>
              </a:rPr>
              <a:t>Which team can think of the most?</a:t>
            </a:r>
          </a:p>
          <a:p>
            <a:endParaRPr lang="en-GB" sz="2800" b="1"/>
          </a:p>
          <a:p>
            <a:pPr algn="ctr"/>
            <a:endParaRPr lang="en-GB" sz="2800" b="1"/>
          </a:p>
          <a:p>
            <a:pPr algn="ctr"/>
            <a:endParaRPr lang="en-GB" sz="2800" b="1"/>
          </a:p>
          <a:p>
            <a:pPr algn="ctr"/>
            <a:endParaRPr lang="en-GB" sz="28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C65AD-A9A0-98C6-1FF5-C22E9B6111C3}"/>
              </a:ext>
            </a:extLst>
          </p:cNvPr>
          <p:cNvSpPr txBox="1"/>
          <p:nvPr/>
        </p:nvSpPr>
        <p:spPr>
          <a:xfrm>
            <a:off x="10014857" y="2762542"/>
            <a:ext cx="1273629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b="1">
                <a:latin typeface="Arial"/>
                <a:cs typeface="Arial"/>
              </a:rPr>
              <a:t>5 </a:t>
            </a:r>
            <a:r>
              <a:rPr lang="en-GB" sz="2000" b="1">
                <a:latin typeface="Arial"/>
                <a:cs typeface="Arial"/>
              </a:rPr>
              <a:t>minutes</a:t>
            </a:r>
            <a:endParaRPr lang="en-GB" sz="4000" b="1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08936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1"/>
  <p:tag name="ARTICULATE_DESIGN_ID_OFFICE THEME" val="5AsI8Hx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22" ma:contentTypeDescription="Create a new document." ma:contentTypeScope="" ma:versionID="5fcde78ba093bd0d9e594e382ecee2ae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99ed57bcdfdbba387821b2c755309ddc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B5A72-D85B-43D4-AEBC-F846AF4F4C43}">
  <ds:schemaRefs>
    <ds:schemaRef ds:uri="23a673d0-6c97-4602-af76-52d498a4d789"/>
    <ds:schemaRef ds:uri="8a220d04-cd4c-4a42-a0ef-10d364ba1cb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19BC1BA-5300-4649-A84A-C9CF39DF12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674675-BEBB-4A6E-BD95-03B3760D0A66}">
  <ds:schemaRefs>
    <ds:schemaRef ds:uri="23a673d0-6c97-4602-af76-52d498a4d789"/>
    <ds:schemaRef ds:uri="8a220d04-cd4c-4a42-a0ef-10d364ba1cb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21</Slides>
  <Notes>4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Custom Design</vt:lpstr>
      <vt:lpstr>PowerPoint Presentation</vt:lpstr>
      <vt:lpstr>PowerPoint Presentation</vt:lpstr>
      <vt:lpstr>PowerPoint Presentation</vt:lpstr>
      <vt:lpstr>Answers</vt:lpstr>
      <vt:lpstr>Proper nouns</vt:lpstr>
      <vt:lpstr>Common nouns</vt:lpstr>
      <vt:lpstr>Capital letters</vt:lpstr>
      <vt:lpstr>Video</vt:lpstr>
      <vt:lpstr>Capital letters team activity</vt:lpstr>
      <vt:lpstr>How many of these did you get?</vt:lpstr>
      <vt:lpstr>Capital letters – did you get the last one?</vt:lpstr>
      <vt:lpstr>Activity 1  </vt:lpstr>
      <vt:lpstr>PowerPoint Presentation</vt:lpstr>
      <vt:lpstr>PowerPoint Presentation</vt:lpstr>
      <vt:lpstr>Activity 2  </vt:lpstr>
      <vt:lpstr>Recap activity</vt:lpstr>
      <vt:lpstr>PowerPoint Presentation</vt:lpstr>
      <vt:lpstr>Workbook activities</vt:lpstr>
      <vt:lpstr>PowerPoint Presentation</vt:lpstr>
      <vt:lpstr>Independent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Dean Blewitt</dc:creator>
  <cp:revision>1</cp:revision>
  <dcterms:created xsi:type="dcterms:W3CDTF">2021-03-05T10:31:48Z</dcterms:created>
  <dcterms:modified xsi:type="dcterms:W3CDTF">2025-07-29T14:37:34Z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19564F0D-635C-40FE-91F1-B055EBA543EF</vt:lpwstr>
  </property>
  <property fmtid="{D5CDD505-2E9C-101B-9397-08002B2CF9AE}" pid="5" name="ArticulatePath">
    <vt:lpwstr>https://ncfeorguk.sharepoint.com/sites/Axis_LTR/PROJECTS/037. FUNCTIONAL ENGLISH REFRESH/08. Deliverables/EL1/EL1.11_12 W/Session PPT EL1.11_12 W v2</vt:lpwstr>
  </property>
</Properties>
</file>