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8"/>
  </p:notesMasterIdLst>
  <p:sldIdLst>
    <p:sldId id="27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1" r:id="rId17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6F61DB"/>
    <a:srgbClr val="72F9D7"/>
    <a:srgbClr val="FFFFFF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88128C-6140-54C6-63CF-7DA15504A50D}" v="4" dt="2021-07-01T15:53:29.056"/>
    <p1510:client id="{121C3BC2-D1C7-518C-BD50-C215191A1FA0}" v="1" dt="2021-07-07T10:53:54.039"/>
    <p1510:client id="{401D785C-3C02-3C38-FFB9-02023703A085}" v="3" dt="2021-09-27T09:36:09.610"/>
    <p1510:client id="{FDD25E84-670F-FEB2-A05C-D95FBD940404}" v="2" dt="2021-07-07T10:45:16.0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 varScale="1">
        <p:scale>
          <a:sx n="62" d="100"/>
          <a:sy n="62" d="100"/>
        </p:scale>
        <p:origin x="7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m Wilde" userId="S::liamwilde@ncfe.org.uk::85946fee-7742-468c-aab0-daf91f7a8c34" providerId="AD" clId="Web-{FDD25E84-670F-FEB2-A05C-D95FBD940404}"/>
    <pc:docChg chg="modSld">
      <pc:chgData name="Liam Wilde" userId="S::liamwilde@ncfe.org.uk::85946fee-7742-468c-aab0-daf91f7a8c34" providerId="AD" clId="Web-{FDD25E84-670F-FEB2-A05C-D95FBD940404}" dt="2021-07-07T10:45:15.999" v="0" actId="20577"/>
      <pc:docMkLst>
        <pc:docMk/>
      </pc:docMkLst>
      <pc:sldChg chg="modSp">
        <pc:chgData name="Liam Wilde" userId="S::liamwilde@ncfe.org.uk::85946fee-7742-468c-aab0-daf91f7a8c34" providerId="AD" clId="Web-{FDD25E84-670F-FEB2-A05C-D95FBD940404}" dt="2021-07-07T10:45:15.999" v="0" actId="20577"/>
        <pc:sldMkLst>
          <pc:docMk/>
          <pc:sldMk cId="87984494" sldId="279"/>
        </pc:sldMkLst>
        <pc:spChg chg="mod">
          <ac:chgData name="Liam Wilde" userId="S::liamwilde@ncfe.org.uk::85946fee-7742-468c-aab0-daf91f7a8c34" providerId="AD" clId="Web-{FDD25E84-670F-FEB2-A05C-D95FBD940404}" dt="2021-07-07T10:45:15.999" v="0" actId="20577"/>
          <ac:spMkLst>
            <pc:docMk/>
            <pc:sldMk cId="87984494" sldId="279"/>
            <ac:spMk id="3" creationId="{E6559F6F-DDCC-41ED-82AA-F08A7E6DFFEC}"/>
          </ac:spMkLst>
        </pc:spChg>
      </pc:sldChg>
    </pc:docChg>
  </pc:docChgLst>
  <pc:docChgLst>
    <pc:chgData name="Liam Wilde" userId="S::liamwilde@ncfe.org.uk::85946fee-7742-468c-aab0-daf91f7a8c34" providerId="AD" clId="Web-{121C3BC2-D1C7-518C-BD50-C215191A1FA0}"/>
    <pc:docChg chg="modSld">
      <pc:chgData name="Liam Wilde" userId="S::liamwilde@ncfe.org.uk::85946fee-7742-468c-aab0-daf91f7a8c34" providerId="AD" clId="Web-{121C3BC2-D1C7-518C-BD50-C215191A1FA0}" dt="2021-07-07T10:53:54.039" v="0" actId="20577"/>
      <pc:docMkLst>
        <pc:docMk/>
      </pc:docMkLst>
      <pc:sldChg chg="modSp">
        <pc:chgData name="Liam Wilde" userId="S::liamwilde@ncfe.org.uk::85946fee-7742-468c-aab0-daf91f7a8c34" providerId="AD" clId="Web-{121C3BC2-D1C7-518C-BD50-C215191A1FA0}" dt="2021-07-07T10:53:54.039" v="0" actId="20577"/>
        <pc:sldMkLst>
          <pc:docMk/>
          <pc:sldMk cId="187118152" sldId="289"/>
        </pc:sldMkLst>
        <pc:spChg chg="mod">
          <ac:chgData name="Liam Wilde" userId="S::liamwilde@ncfe.org.uk::85946fee-7742-468c-aab0-daf91f7a8c34" providerId="AD" clId="Web-{121C3BC2-D1C7-518C-BD50-C215191A1FA0}" dt="2021-07-07T10:53:54.039" v="0" actId="20577"/>
          <ac:spMkLst>
            <pc:docMk/>
            <pc:sldMk cId="187118152" sldId="289"/>
            <ac:spMk id="2" creationId="{52A24063-F315-4759-9840-656856AA3CF9}"/>
          </ac:spMkLst>
        </pc:spChg>
      </pc:sldChg>
    </pc:docChg>
  </pc:docChgLst>
  <pc:docChgLst>
    <pc:chgData name="Liam Wilde" userId="S::liamwilde@ncfe.org.uk::85946fee-7742-468c-aab0-daf91f7a8c34" providerId="AD" clId="Web-{0A88128C-6140-54C6-63CF-7DA15504A50D}"/>
    <pc:docChg chg="modSld">
      <pc:chgData name="Liam Wilde" userId="S::liamwilde@ncfe.org.uk::85946fee-7742-468c-aab0-daf91f7a8c34" providerId="AD" clId="Web-{0A88128C-6140-54C6-63CF-7DA15504A50D}" dt="2021-07-01T15:53:29.056" v="1" actId="20577"/>
      <pc:docMkLst>
        <pc:docMk/>
      </pc:docMkLst>
      <pc:sldChg chg="modSp">
        <pc:chgData name="Liam Wilde" userId="S::liamwilde@ncfe.org.uk::85946fee-7742-468c-aab0-daf91f7a8c34" providerId="AD" clId="Web-{0A88128C-6140-54C6-63CF-7DA15504A50D}" dt="2021-07-01T15:53:29.056" v="1" actId="20577"/>
        <pc:sldMkLst>
          <pc:docMk/>
          <pc:sldMk cId="4013627122" sldId="277"/>
        </pc:sldMkLst>
        <pc:spChg chg="mod">
          <ac:chgData name="Liam Wilde" userId="S::liamwilde@ncfe.org.uk::85946fee-7742-468c-aab0-daf91f7a8c34" providerId="AD" clId="Web-{0A88128C-6140-54C6-63CF-7DA15504A50D}" dt="2021-07-01T15:53:29.056" v="1" actId="20577"/>
          <ac:spMkLst>
            <pc:docMk/>
            <pc:sldMk cId="4013627122" sldId="277"/>
            <ac:spMk id="8" creationId="{4EDCF0B3-B0B3-9746-82FB-E4357B61BF69}"/>
          </ac:spMkLst>
        </pc:spChg>
      </pc:sldChg>
    </pc:docChg>
  </pc:docChgLst>
  <pc:docChgLst>
    <pc:chgData name="Liam Wilde" userId="S::liamwilde@ncfe.org.uk::85946fee-7742-468c-aab0-daf91f7a8c34" providerId="AD" clId="Web-{401D785C-3C02-3C38-FFB9-02023703A085}"/>
    <pc:docChg chg="modSld">
      <pc:chgData name="Liam Wilde" userId="S::liamwilde@ncfe.org.uk::85946fee-7742-468c-aab0-daf91f7a8c34" providerId="AD" clId="Web-{401D785C-3C02-3C38-FFB9-02023703A085}" dt="2021-09-27T09:36:08.673" v="0" actId="20577"/>
      <pc:docMkLst>
        <pc:docMk/>
      </pc:docMkLst>
      <pc:sldChg chg="modSp">
        <pc:chgData name="Liam Wilde" userId="S::liamwilde@ncfe.org.uk::85946fee-7742-468c-aab0-daf91f7a8c34" providerId="AD" clId="Web-{401D785C-3C02-3C38-FFB9-02023703A085}" dt="2021-09-27T09:36:08.673" v="0" actId="20577"/>
        <pc:sldMkLst>
          <pc:docMk/>
          <pc:sldMk cId="4013627122" sldId="277"/>
        </pc:sldMkLst>
        <pc:spChg chg="mod">
          <ac:chgData name="Liam Wilde" userId="S::liamwilde@ncfe.org.uk::85946fee-7742-468c-aab0-daf91f7a8c34" providerId="AD" clId="Web-{401D785C-3C02-3C38-FFB9-02023703A085}" dt="2021-09-27T09:36:08.673" v="0" actId="20577"/>
          <ac:spMkLst>
            <pc:docMk/>
            <pc:sldMk cId="4013627122" sldId="277"/>
            <ac:spMk id="6" creationId="{4F5DB323-0079-4141-A452-0739EF0009D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add version control </a:t>
            </a:r>
          </a:p>
          <a:p>
            <a:pPr marL="171450" indent="-171450">
              <a:buFontTx/>
              <a:buChar char="-"/>
            </a:pPr>
            <a:r>
              <a:rPr lang="en-US" dirty="0">
                <a:cs typeface="Calibri"/>
              </a:rPr>
              <a:t>alternative header text – VERDANA</a:t>
            </a:r>
          </a:p>
          <a:p>
            <a:pPr marL="171450" indent="-171450">
              <a:buFontTx/>
              <a:buChar char="-"/>
            </a:pPr>
            <a:endParaRPr lang="en-US" dirty="0"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en-US" dirty="0">
                <a:cs typeface="Calibri"/>
              </a:rPr>
              <a:t>requirements for internal comms – </a:t>
            </a:r>
          </a:p>
          <a:p>
            <a:pPr marL="171450" indent="-171450">
              <a:buFontTx/>
              <a:buChar char="-"/>
            </a:pPr>
            <a:r>
              <a:rPr lang="en-US" dirty="0">
                <a:cs typeface="Calibri"/>
              </a:rPr>
              <a:t>external v internal presentations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27/09/2021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70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323197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6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6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210642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June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021" y="4514273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/>
                <a:ea typeface="Verdana"/>
              </a:rPr>
              <a:t>EL1.11_12 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36998" y="5631625"/>
            <a:ext cx="755922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333333"/>
                </a:solidFill>
                <a:latin typeface="Arial"/>
                <a:cs typeface="Arial"/>
              </a:rPr>
              <a:t>Punctuate simple sentences with a capital letter and using capital </a:t>
            </a:r>
            <a:r>
              <a:rPr lang="en-US" sz="1600" dirty="0">
                <a:solidFill>
                  <a:srgbClr val="333333"/>
                </a:solidFill>
                <a:latin typeface="Arial"/>
                <a:cs typeface="Arial"/>
              </a:rPr>
              <a:t>letters for proper nouns</a:t>
            </a:r>
          </a:p>
        </p:txBody>
      </p:sp>
    </p:spTree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8E28-6172-4ACC-8B63-CA30164B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40650"/>
            <a:ext cx="7641085" cy="707886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71AF7C-C9AE-458D-B188-4233CB66A6B8}"/>
              </a:ext>
            </a:extLst>
          </p:cNvPr>
          <p:cNvSpPr>
            <a:spLocks noGrp="1"/>
          </p:cNvSpPr>
          <p:nvPr/>
        </p:nvSpPr>
        <p:spPr>
          <a:xfrm>
            <a:off x="668607" y="2881424"/>
            <a:ext cx="10548743" cy="1998921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Now it is your turn to practice. </a:t>
            </a:r>
          </a:p>
          <a:p>
            <a:r>
              <a:rPr lang="en-GB" sz="2000" dirty="0"/>
              <a:t>Work together or on your own to complete the worksheets and identify where the capital letters should be. </a:t>
            </a:r>
          </a:p>
          <a:p>
            <a:r>
              <a:rPr lang="en-GB" sz="2000" b="1" dirty="0">
                <a:solidFill>
                  <a:srgbClr val="00B0F0"/>
                </a:solidFill>
              </a:rPr>
              <a:t>Extension activity</a:t>
            </a:r>
            <a:r>
              <a:rPr lang="en-GB" sz="2000" dirty="0">
                <a:solidFill>
                  <a:srgbClr val="00B0F0"/>
                </a:solidFill>
              </a:rPr>
              <a:t>: </a:t>
            </a:r>
            <a:r>
              <a:rPr lang="en-GB" sz="2000" dirty="0"/>
              <a:t>Complete some sentences showing the accurate use of capital letters. </a:t>
            </a:r>
          </a:p>
        </p:txBody>
      </p:sp>
    </p:spTree>
    <p:extLst>
      <p:ext uri="{BB962C8B-B14F-4D97-AF65-F5344CB8AC3E}">
        <p14:creationId xmlns:p14="http://schemas.microsoft.com/office/powerpoint/2010/main" val="3493207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147AC-CDE6-42C0-A02C-7A5955E02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09828"/>
            <a:ext cx="7641085" cy="707886"/>
          </a:xfrm>
        </p:spPr>
        <p:txBody>
          <a:bodyPr/>
          <a:lstStyle/>
          <a:p>
            <a:r>
              <a:rPr lang="en-GB"/>
              <a:t>Recap and Summary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D4277-8400-40D3-AAC2-EEC791667F94}"/>
              </a:ext>
            </a:extLst>
          </p:cNvPr>
          <p:cNvSpPr txBox="1"/>
          <p:nvPr/>
        </p:nvSpPr>
        <p:spPr>
          <a:xfrm>
            <a:off x="678880" y="2782669"/>
            <a:ext cx="764108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We must use a capital letter every time we use a proper noun or the personal pronoun ‘I’. </a:t>
            </a:r>
          </a:p>
        </p:txBody>
      </p:sp>
    </p:spTree>
    <p:extLst>
      <p:ext uri="{BB962C8B-B14F-4D97-AF65-F5344CB8AC3E}">
        <p14:creationId xmlns:p14="http://schemas.microsoft.com/office/powerpoint/2010/main" val="4260175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2A24063-F315-4759-9840-656856AA3CF9}"/>
              </a:ext>
            </a:extLst>
          </p:cNvPr>
          <p:cNvSpPr>
            <a:spLocks noGrp="1"/>
          </p:cNvSpPr>
          <p:nvPr/>
        </p:nvSpPr>
        <p:spPr>
          <a:xfrm>
            <a:off x="752762" y="2641893"/>
            <a:ext cx="8155171" cy="376392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 learners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Explain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their understanding of using a capital letter for the personal pronoun “I”.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Demonstrate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understanding of the use of capital letters for proper nouns and the personal pronoun “I”.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could also aim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Develop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your writing skills further by completing a short piece of text containing accurate use of capital letters.</a:t>
            </a:r>
          </a:p>
        </p:txBody>
      </p:sp>
    </p:spTree>
    <p:extLst>
      <p:ext uri="{BB962C8B-B14F-4D97-AF65-F5344CB8AC3E}">
        <p14:creationId xmlns:p14="http://schemas.microsoft.com/office/powerpoint/2010/main" val="187118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D0F17-2396-4809-89E7-D59F6EB1C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29" y="1840651"/>
            <a:ext cx="7641085" cy="707886"/>
          </a:xfrm>
        </p:spPr>
        <p:txBody>
          <a:bodyPr/>
          <a:lstStyle/>
          <a:p>
            <a:r>
              <a:rPr lang="en-GB" dirty="0"/>
              <a:t>Thank you.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BF91C9-9141-4764-B42E-FDC2A1575BF8}"/>
              </a:ext>
            </a:extLst>
          </p:cNvPr>
          <p:cNvSpPr txBox="1"/>
          <p:nvPr/>
        </p:nvSpPr>
        <p:spPr>
          <a:xfrm>
            <a:off x="699429" y="3724689"/>
            <a:ext cx="76410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 done!</a:t>
            </a:r>
            <a:endParaRPr lang="en-GB" b="1" dirty="0">
              <a:solidFill>
                <a:srgbClr val="6F61D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5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59F6F-DDCC-41ED-82AA-F08A7E6DFFEC}"/>
              </a:ext>
            </a:extLst>
          </p:cNvPr>
          <p:cNvSpPr>
            <a:spLocks noGrp="1"/>
          </p:cNvSpPr>
          <p:nvPr/>
        </p:nvSpPr>
        <p:spPr>
          <a:xfrm>
            <a:off x="691117" y="2785731"/>
            <a:ext cx="8155171" cy="376392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By the end of this session learners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Explain</a:t>
            </a:r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 their understanding of using a capital letter for the personal pronoun “I”.</a:t>
            </a:r>
          </a:p>
          <a:p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You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Demonstrate</a:t>
            </a:r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 understanding of the use of capital letters for proper nouns and the personal pronoun “I”.</a:t>
            </a:r>
          </a:p>
          <a:p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You could also aim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Develop</a:t>
            </a:r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 your writing skills further by completing a short piece of text containing accurate use of capital letters.</a:t>
            </a:r>
          </a:p>
        </p:txBody>
      </p:sp>
    </p:spTree>
    <p:extLst>
      <p:ext uri="{BB962C8B-B14F-4D97-AF65-F5344CB8AC3E}">
        <p14:creationId xmlns:p14="http://schemas.microsoft.com/office/powerpoint/2010/main" val="87984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EDD17-1EDF-4174-A76C-685AB3CF7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53194"/>
            <a:ext cx="7641085" cy="707886"/>
          </a:xfrm>
        </p:spPr>
        <p:txBody>
          <a:bodyPr/>
          <a:lstStyle/>
          <a:p>
            <a:r>
              <a:rPr lang="en-GB" dirty="0"/>
              <a:t>Recap – Can you remember?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681CB-BB85-40FC-B624-CF6D6DBA0E67}"/>
              </a:ext>
            </a:extLst>
          </p:cNvPr>
          <p:cNvSpPr>
            <a:spLocks noGrp="1"/>
          </p:cNvSpPr>
          <p:nvPr/>
        </p:nvSpPr>
        <p:spPr>
          <a:xfrm>
            <a:off x="668607" y="2753832"/>
            <a:ext cx="7641086" cy="2623113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What is a noun?</a:t>
            </a:r>
          </a:p>
          <a:p>
            <a:endParaRPr lang="en-GB" sz="2000" dirty="0"/>
          </a:p>
          <a:p>
            <a:r>
              <a:rPr lang="en-GB" sz="2000" dirty="0"/>
              <a:t>A noun is a person, place or thing.</a:t>
            </a:r>
          </a:p>
          <a:p>
            <a:endParaRPr lang="en-GB" sz="2000" dirty="0"/>
          </a:p>
          <a:p>
            <a:r>
              <a:rPr lang="en-GB" sz="2000" dirty="0"/>
              <a:t>A noun can be known as either a common noun or a proper noun</a:t>
            </a:r>
            <a:r>
              <a:rPr lang="en-GB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6877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C2963-B995-4103-B984-C81053B9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239" y="1842562"/>
            <a:ext cx="7641085" cy="707886"/>
          </a:xfrm>
        </p:spPr>
        <p:txBody>
          <a:bodyPr/>
          <a:lstStyle/>
          <a:p>
            <a:r>
              <a:rPr lang="en-GB" dirty="0"/>
              <a:t>Recap – Can you remember?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5612D-98FD-426B-8B8B-83656E7E6499}"/>
              </a:ext>
            </a:extLst>
          </p:cNvPr>
          <p:cNvSpPr>
            <a:spLocks noGrp="1"/>
          </p:cNvSpPr>
          <p:nvPr/>
        </p:nvSpPr>
        <p:spPr>
          <a:xfrm>
            <a:off x="679239" y="2712670"/>
            <a:ext cx="7720483" cy="1649413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Where have you used a capital letter so far? </a:t>
            </a:r>
          </a:p>
          <a:p>
            <a:endParaRPr lang="en-GB" sz="2000" dirty="0"/>
          </a:p>
          <a:p>
            <a:r>
              <a:rPr lang="en-GB" sz="2000" dirty="0"/>
              <a:t>You always use a capital letter at the start of a sentence. </a:t>
            </a:r>
          </a:p>
        </p:txBody>
      </p:sp>
    </p:spTree>
    <p:extLst>
      <p:ext uri="{BB962C8B-B14F-4D97-AF65-F5344CB8AC3E}">
        <p14:creationId xmlns:p14="http://schemas.microsoft.com/office/powerpoint/2010/main" val="2789439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E5A6D-2031-4530-BDF8-40DBB32F7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09828"/>
            <a:ext cx="7641085" cy="707886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20767-B57A-4D83-BA8C-8FF32D1CBA99}"/>
              </a:ext>
            </a:extLst>
          </p:cNvPr>
          <p:cNvSpPr>
            <a:spLocks noGrp="1"/>
          </p:cNvSpPr>
          <p:nvPr/>
        </p:nvSpPr>
        <p:spPr>
          <a:xfrm>
            <a:off x="678881" y="2708918"/>
            <a:ext cx="10708589" cy="3947064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Capital letters should always be used for PROPER NOUNS.  </a:t>
            </a:r>
          </a:p>
          <a:p>
            <a:r>
              <a:rPr lang="en-GB" sz="2000" dirty="0"/>
              <a:t>So what is a PROPER NOUN?  </a:t>
            </a:r>
            <a:br>
              <a:rPr lang="en-GB" sz="2000" dirty="0"/>
            </a:br>
            <a:endParaRPr lang="en-GB" sz="2000" dirty="0"/>
          </a:p>
          <a:p>
            <a:r>
              <a:rPr lang="en-GB" sz="2000" dirty="0"/>
              <a:t>A proper noun is SPECIFIC whereas a common noun is not.</a:t>
            </a:r>
            <a:br>
              <a:rPr lang="en-GB" sz="2000" dirty="0"/>
            </a:br>
            <a:endParaRPr lang="en-GB" sz="2000" dirty="0"/>
          </a:p>
          <a:p>
            <a:r>
              <a:rPr lang="en-GB" sz="2000" dirty="0"/>
              <a:t>The man drives his car.</a:t>
            </a:r>
          </a:p>
          <a:p>
            <a:r>
              <a:rPr lang="en-GB" sz="2000" dirty="0"/>
              <a:t>The man drives his Mini.  </a:t>
            </a:r>
          </a:p>
          <a:p>
            <a:endParaRPr lang="en-GB" sz="2000" dirty="0"/>
          </a:p>
          <a:p>
            <a:r>
              <a:rPr lang="en-GB" sz="2000" dirty="0"/>
              <a:t>In the second sentence the word Mini has a capital letter.  It is a proper noun.  It is SPECIFIC.</a:t>
            </a:r>
          </a:p>
          <a:p>
            <a:r>
              <a:rPr lang="en-GB" sz="3200" b="1" dirty="0"/>
              <a:t>  </a:t>
            </a:r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5332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ACDAD-A22B-4F31-8EA1-7B0A61556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56" y="1820102"/>
            <a:ext cx="7641085" cy="707886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C9890-3217-4A1D-9A77-CC940A059ECB}"/>
              </a:ext>
            </a:extLst>
          </p:cNvPr>
          <p:cNvSpPr>
            <a:spLocks noGrp="1"/>
          </p:cNvSpPr>
          <p:nvPr/>
        </p:nvSpPr>
        <p:spPr>
          <a:xfrm>
            <a:off x="689156" y="2721934"/>
            <a:ext cx="7641085" cy="3168503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A proper noun is SPECIFIC whereas a common noun is not.</a:t>
            </a:r>
            <a:br>
              <a:rPr lang="en-GB" sz="2000" dirty="0"/>
            </a:br>
            <a:endParaRPr lang="en-GB" sz="2000" dirty="0"/>
          </a:p>
          <a:p>
            <a:r>
              <a:rPr lang="en-GB" sz="2000" dirty="0"/>
              <a:t>The girl is going to town. (This could be any town). </a:t>
            </a:r>
          </a:p>
          <a:p>
            <a:r>
              <a:rPr lang="en-GB" sz="2000" dirty="0"/>
              <a:t>The girl is going to London. (This is a specific place). </a:t>
            </a:r>
          </a:p>
          <a:p>
            <a:endParaRPr lang="en-GB" sz="2000" dirty="0"/>
          </a:p>
          <a:p>
            <a:r>
              <a:rPr lang="en-GB" sz="2000" dirty="0"/>
              <a:t>In the second sentence the word London has a capital letter.  It is a proper noun. It is SPECIFIC.</a:t>
            </a:r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96643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0A3F7-FE9E-4C29-AE47-7895E2305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30376"/>
            <a:ext cx="7641085" cy="707886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52F341-16FF-4614-9F31-8F756CC9CD0D}"/>
              </a:ext>
            </a:extLst>
          </p:cNvPr>
          <p:cNvSpPr>
            <a:spLocks noGrp="1"/>
          </p:cNvSpPr>
          <p:nvPr/>
        </p:nvSpPr>
        <p:spPr>
          <a:xfrm>
            <a:off x="668606" y="2753834"/>
            <a:ext cx="7641085" cy="2445487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Work together to see how many proper nouns you can think of.</a:t>
            </a:r>
            <a:br>
              <a:rPr lang="en-GB" sz="2000" dirty="0"/>
            </a:br>
            <a:endParaRPr lang="en-GB" sz="2000" dirty="0"/>
          </a:p>
          <a:p>
            <a:r>
              <a:rPr lang="en-GB" sz="2000" dirty="0"/>
              <a:t>Consider where else you may use a capital letter. </a:t>
            </a:r>
          </a:p>
          <a:p>
            <a:endParaRPr lang="en-GB" sz="2000" b="1" dirty="0"/>
          </a:p>
          <a:p>
            <a:r>
              <a:rPr lang="en-GB" sz="2000" b="1" dirty="0">
                <a:solidFill>
                  <a:srgbClr val="00B0F0"/>
                </a:solidFill>
              </a:rPr>
              <a:t>Challenge: </a:t>
            </a:r>
            <a:r>
              <a:rPr lang="en-GB" sz="2000" dirty="0"/>
              <a:t>which team can think of the most?</a:t>
            </a:r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260893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C5E2-2A55-4996-ACAE-9C12D569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20102"/>
            <a:ext cx="7641085" cy="707886"/>
          </a:xfrm>
        </p:spPr>
        <p:txBody>
          <a:bodyPr/>
          <a:lstStyle/>
          <a:p>
            <a:r>
              <a:rPr lang="en-GB" dirty="0"/>
              <a:t>How many did you get?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6160E0-2B39-4D89-89D8-13484F1EA252}"/>
              </a:ext>
            </a:extLst>
          </p:cNvPr>
          <p:cNvSpPr txBox="1"/>
          <p:nvPr/>
        </p:nvSpPr>
        <p:spPr>
          <a:xfrm>
            <a:off x="668606" y="2640726"/>
            <a:ext cx="7715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These are some of the places you need to use capital letters…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0A67AECA-D92A-4ED7-92EE-6EC068409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142" y="3040836"/>
            <a:ext cx="6466032" cy="370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9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1F7ED-779B-4AD8-8BC5-A4016877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10766530" cy="707886"/>
          </a:xfrm>
        </p:spPr>
        <p:txBody>
          <a:bodyPr/>
          <a:lstStyle/>
          <a:p>
            <a:r>
              <a:rPr lang="en-GB" dirty="0"/>
              <a:t>Capital Letters – did you get the last one?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8C52C1-85BF-427B-B00A-5EF023C0918D}"/>
              </a:ext>
            </a:extLst>
          </p:cNvPr>
          <p:cNvSpPr txBox="1"/>
          <p:nvPr/>
        </p:nvSpPr>
        <p:spPr>
          <a:xfrm>
            <a:off x="668607" y="2837430"/>
            <a:ext cx="95028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It is VERY important to remember to use a capital letter every time you talk about yourself and use the word “I”.  </a:t>
            </a:r>
          </a:p>
          <a:p>
            <a:endParaRPr lang="en-GB" sz="2000" dirty="0"/>
          </a:p>
          <a:p>
            <a:r>
              <a:rPr lang="en-GB" sz="2000" dirty="0"/>
              <a:t>This is called a personal pronoun. </a:t>
            </a:r>
          </a:p>
          <a:p>
            <a:endParaRPr lang="en-GB" sz="2000" dirty="0"/>
          </a:p>
          <a:p>
            <a:r>
              <a:rPr lang="en-GB" sz="2000" dirty="0"/>
              <a:t>It is easy to remember: you are unique. There is only one of you in the world. Therefore you are special so you ‘big yourself up’ with a capital letter. </a:t>
            </a:r>
          </a:p>
          <a:p>
            <a:endParaRPr lang="en-GB" sz="2000" dirty="0"/>
          </a:p>
          <a:p>
            <a:r>
              <a:rPr lang="en-GB" sz="2000" dirty="0"/>
              <a:t>Example: Yesterday I went to London. </a:t>
            </a:r>
          </a:p>
        </p:txBody>
      </p:sp>
    </p:spTree>
    <p:extLst>
      <p:ext uri="{BB962C8B-B14F-4D97-AF65-F5344CB8AC3E}">
        <p14:creationId xmlns:p14="http://schemas.microsoft.com/office/powerpoint/2010/main" val="27924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7B5A72-D85B-43D4-AEBC-F846AF4F4C43}">
  <ds:schemaRefs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77dee5ca-6d02-4813-b52c-c12add00926d"/>
    <ds:schemaRef ds:uri="http://schemas.microsoft.com/office/2006/documentManagement/types"/>
    <ds:schemaRef ds:uri="http://schemas.microsoft.com/office/infopath/2007/PartnerControls"/>
    <ds:schemaRef ds:uri="2910ae0d-d99b-43ae-b7eb-97dae584179d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606</Words>
  <Application>Microsoft Office PowerPoint</Application>
  <PresentationFormat>Widescreen</PresentationFormat>
  <Paragraphs>73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Recap – Can you remember?</vt:lpstr>
      <vt:lpstr>Recap – Can you remember?</vt:lpstr>
      <vt:lpstr>Capital Letters</vt:lpstr>
      <vt:lpstr>Capital Letters</vt:lpstr>
      <vt:lpstr>Capital Letters</vt:lpstr>
      <vt:lpstr>How many did you get?</vt:lpstr>
      <vt:lpstr>Capital Letters – did you get the last one?</vt:lpstr>
      <vt:lpstr>Capital Letters</vt:lpstr>
      <vt:lpstr>Recap and Summary</vt:lpstr>
      <vt:lpstr>PowerPoint Presentation</vt:lpstr>
      <vt:lpstr>Thank you.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Liam Wilde</cp:lastModifiedBy>
  <cp:revision>172</cp:revision>
  <dcterms:created xsi:type="dcterms:W3CDTF">2021-03-05T10:31:48Z</dcterms:created>
  <dcterms:modified xsi:type="dcterms:W3CDTF">2021-09-27T09:36:16Z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