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7"/>
  </p:notesMasterIdLst>
  <p:sldIdLst>
    <p:sldId id="276" r:id="rId5"/>
    <p:sldId id="279" r:id="rId6"/>
    <p:sldId id="280" r:id="rId7"/>
    <p:sldId id="281" r:id="rId8"/>
    <p:sldId id="282" r:id="rId9"/>
    <p:sldId id="286" r:id="rId10"/>
    <p:sldId id="284" r:id="rId11"/>
    <p:sldId id="287" r:id="rId12"/>
    <p:sldId id="288" r:id="rId13"/>
    <p:sldId id="289" r:id="rId14"/>
    <p:sldId id="290" r:id="rId15"/>
    <p:sldId id="291" r:id="rId16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F9D7"/>
    <a:srgbClr val="6F61DB"/>
    <a:srgbClr val="333333"/>
    <a:srgbClr val="FFFFFF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72CEC8-1409-1927-DC68-4470D5469869}" v="1" dt="2021-07-07T10:46:42.149"/>
    <p1510:client id="{4E19F784-B639-7729-A2D5-372745FFB444}" v="14" dt="2021-07-07T10:47:27.740"/>
    <p1510:client id="{7C1FE45B-D6CC-CAB7-4079-5A9FD3CB8A0C}" v="1" dt="2021-07-07T10:53:07.3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8" autoAdjust="0"/>
    <p:restoredTop sz="94660"/>
  </p:normalViewPr>
  <p:slideViewPr>
    <p:cSldViewPr snapToGrid="0">
      <p:cViewPr varScale="1">
        <p:scale>
          <a:sx n="62" d="100"/>
          <a:sy n="62" d="100"/>
        </p:scale>
        <p:origin x="77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am Wilde" userId="S::liamwilde@ncfe.org.uk::85946fee-7742-468c-aab0-daf91f7a8c34" providerId="AD" clId="Web-{4E19F784-B639-7729-A2D5-372745FFB444}"/>
    <pc:docChg chg="modSld">
      <pc:chgData name="Liam Wilde" userId="S::liamwilde@ncfe.org.uk::85946fee-7742-468c-aab0-daf91f7a8c34" providerId="AD" clId="Web-{4E19F784-B639-7729-A2D5-372745FFB444}" dt="2021-07-07T10:47:25.740" v="5" actId="20577"/>
      <pc:docMkLst>
        <pc:docMk/>
      </pc:docMkLst>
      <pc:sldChg chg="modSp">
        <pc:chgData name="Liam Wilde" userId="S::liamwilde@ncfe.org.uk::85946fee-7742-468c-aab0-daf91f7a8c34" providerId="AD" clId="Web-{4E19F784-B639-7729-A2D5-372745FFB444}" dt="2021-07-07T10:47:25.740" v="5" actId="20577"/>
        <pc:sldMkLst>
          <pc:docMk/>
          <pc:sldMk cId="3810383226" sldId="276"/>
        </pc:sldMkLst>
        <pc:spChg chg="mod">
          <ac:chgData name="Liam Wilde" userId="S::liamwilde@ncfe.org.uk::85946fee-7742-468c-aab0-daf91f7a8c34" providerId="AD" clId="Web-{4E19F784-B639-7729-A2D5-372745FFB444}" dt="2021-07-07T10:47:25.740" v="5" actId="20577"/>
          <ac:spMkLst>
            <pc:docMk/>
            <pc:sldMk cId="3810383226" sldId="276"/>
            <ac:spMk id="8" creationId="{4EDCF0B3-B0B3-9746-82FB-E4357B61BF69}"/>
          </ac:spMkLst>
        </pc:spChg>
      </pc:sldChg>
    </pc:docChg>
  </pc:docChgLst>
  <pc:docChgLst>
    <pc:chgData name="Liam Wilde" userId="S::liamwilde@ncfe.org.uk::85946fee-7742-468c-aab0-daf91f7a8c34" providerId="AD" clId="Web-{1772CEC8-1409-1927-DC68-4470D5469869}"/>
    <pc:docChg chg="modSld">
      <pc:chgData name="Liam Wilde" userId="S::liamwilde@ncfe.org.uk::85946fee-7742-468c-aab0-daf91f7a8c34" providerId="AD" clId="Web-{1772CEC8-1409-1927-DC68-4470D5469869}" dt="2021-07-07T10:46:42.149" v="0" actId="20577"/>
      <pc:docMkLst>
        <pc:docMk/>
      </pc:docMkLst>
      <pc:sldChg chg="modSp">
        <pc:chgData name="Liam Wilde" userId="S::liamwilde@ncfe.org.uk::85946fee-7742-468c-aab0-daf91f7a8c34" providerId="AD" clId="Web-{1772CEC8-1409-1927-DC68-4470D5469869}" dt="2021-07-07T10:46:42.149" v="0" actId="20577"/>
        <pc:sldMkLst>
          <pc:docMk/>
          <pc:sldMk cId="1918026726" sldId="279"/>
        </pc:sldMkLst>
        <pc:spChg chg="mod">
          <ac:chgData name="Liam Wilde" userId="S::liamwilde@ncfe.org.uk::85946fee-7742-468c-aab0-daf91f7a8c34" providerId="AD" clId="Web-{1772CEC8-1409-1927-DC68-4470D5469869}" dt="2021-07-07T10:46:42.149" v="0" actId="20577"/>
          <ac:spMkLst>
            <pc:docMk/>
            <pc:sldMk cId="1918026726" sldId="279"/>
            <ac:spMk id="2" creationId="{270C3F75-E2F6-4DB1-AC61-012D50C590C2}"/>
          </ac:spMkLst>
        </pc:spChg>
      </pc:sldChg>
    </pc:docChg>
  </pc:docChgLst>
  <pc:docChgLst>
    <pc:chgData name="Liam Wilde" userId="S::liamwilde@ncfe.org.uk::85946fee-7742-468c-aab0-daf91f7a8c34" providerId="AD" clId="Web-{7C1FE45B-D6CC-CAB7-4079-5A9FD3CB8A0C}"/>
    <pc:docChg chg="modSld">
      <pc:chgData name="Liam Wilde" userId="S::liamwilde@ncfe.org.uk::85946fee-7742-468c-aab0-daf91f7a8c34" providerId="AD" clId="Web-{7C1FE45B-D6CC-CAB7-4079-5A9FD3CB8A0C}" dt="2021-07-07T10:53:07.332" v="0" actId="20577"/>
      <pc:docMkLst>
        <pc:docMk/>
      </pc:docMkLst>
      <pc:sldChg chg="modSp">
        <pc:chgData name="Liam Wilde" userId="S::liamwilde@ncfe.org.uk::85946fee-7742-468c-aab0-daf91f7a8c34" providerId="AD" clId="Web-{7C1FE45B-D6CC-CAB7-4079-5A9FD3CB8A0C}" dt="2021-07-07T10:53:07.332" v="0" actId="20577"/>
        <pc:sldMkLst>
          <pc:docMk/>
          <pc:sldMk cId="2515298482" sldId="290"/>
        </pc:sldMkLst>
        <pc:spChg chg="mod">
          <ac:chgData name="Liam Wilde" userId="S::liamwilde@ncfe.org.uk::85946fee-7742-468c-aab0-daf91f7a8c34" providerId="AD" clId="Web-{7C1FE45B-D6CC-CAB7-4079-5A9FD3CB8A0C}" dt="2021-07-07T10:53:07.332" v="0" actId="20577"/>
          <ac:spMkLst>
            <pc:docMk/>
            <pc:sldMk cId="2515298482" sldId="290"/>
            <ac:spMk id="2" creationId="{C145F198-7C5C-4D92-BCFD-240EBBDD45E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83668"/>
            <a:ext cx="1474063" cy="1474063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D617CE3A-3811-41CE-BEAC-A85EE1ACA99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Session objectives recap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A85B2D9D-3064-4018-9D4E-AE4D501864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Next session…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Graphic 5" descr="Fast Forward with solid fill">
            <a:extLst>
              <a:ext uri="{FF2B5EF4-FFF2-40B4-BE49-F238E27FC236}">
                <a16:creationId xmlns:a16="http://schemas.microsoft.com/office/drawing/2014/main" id="{823C7A73-E3A3-4303-8E14-D44C69EFDE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Homework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Graphic 6" descr="Stopwatch 75% with solid fill">
            <a:extLst>
              <a:ext uri="{FF2B5EF4-FFF2-40B4-BE49-F238E27FC236}">
                <a16:creationId xmlns:a16="http://schemas.microsoft.com/office/drawing/2014/main" id="{9C4D065C-15E2-42A2-AC20-1FCE865942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477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ur Pa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FFDDAE-7153-460A-92C3-0E5EA54A577F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151"/>
            <a:ext cx="6096000" cy="3571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731BF6-800B-4E09-B35A-B0FDB51B36A4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325" y="3543301"/>
            <a:ext cx="6162675" cy="330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04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07/07/2021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Previous session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398435-3FB5-43E4-842B-7C7CC1D63E6A}"/>
              </a:ext>
            </a:extLst>
          </p:cNvPr>
          <p:cNvSpPr txBox="1"/>
          <p:nvPr userDrawn="1"/>
        </p:nvSpPr>
        <p:spPr>
          <a:xfrm>
            <a:off x="873020" y="2352759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 dirty="0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What you will learn today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 Objectives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62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Graphic 3" descr="Stopwatch 75% with solid fill">
            <a:extLst>
              <a:ext uri="{FF2B5EF4-FFF2-40B4-BE49-F238E27FC236}">
                <a16:creationId xmlns:a16="http://schemas.microsoft.com/office/drawing/2014/main" id="{2B52B4B0-EDE2-46A0-9806-427A1B207C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0" name="Graphic 9" descr="Stopwatch 75% with solid fill">
            <a:extLst>
              <a:ext uri="{FF2B5EF4-FFF2-40B4-BE49-F238E27FC236}">
                <a16:creationId xmlns:a16="http://schemas.microsoft.com/office/drawing/2014/main" id="{08ACC6B3-A7CC-4EA6-87AF-3CD8A12AA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5BC1E1-C22C-439E-B858-5D86F479A1BF}"/>
              </a:ext>
            </a:extLst>
          </p:cNvPr>
          <p:cNvSpPr txBox="1"/>
          <p:nvPr userDrawn="1"/>
        </p:nvSpPr>
        <p:spPr>
          <a:xfrm>
            <a:off x="727492" y="1811484"/>
            <a:ext cx="7641085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687A2BC2-3139-488A-A7DA-A98040978F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CAC44082-180D-4308-A0A9-652D4594D7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 descr="Left Brain with solid fill">
            <a:extLst>
              <a:ext uri="{FF2B5EF4-FFF2-40B4-BE49-F238E27FC236}">
                <a16:creationId xmlns:a16="http://schemas.microsoft.com/office/drawing/2014/main" id="{B2089269-9C04-401B-A9FE-72046B642D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33857" y="958132"/>
            <a:ext cx="1754451" cy="17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67" r:id="rId3"/>
    <p:sldLayoutId id="2147483668" r:id="rId4"/>
    <p:sldLayoutId id="2147483685" r:id="rId5"/>
    <p:sldLayoutId id="2147483680" r:id="rId6"/>
    <p:sldLayoutId id="2147483671" r:id="rId7"/>
    <p:sldLayoutId id="2147483682" r:id="rId8"/>
    <p:sldLayoutId id="2147483679" r:id="rId9"/>
    <p:sldLayoutId id="2147483669" r:id="rId10"/>
    <p:sldLayoutId id="2147483678" r:id="rId11"/>
    <p:sldLayoutId id="2147483677" r:id="rId12"/>
    <p:sldLayoutId id="2147483670" r:id="rId13"/>
    <p:sldLayoutId id="2147483684" r:id="rId14"/>
    <p:sldLayoutId id="214748368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EAC99EAD-E0B9-4894-9670-CE44ACFFE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6DE08B-5D86-4B85-A8B3-9D3B86DE9452}"/>
              </a:ext>
            </a:extLst>
          </p:cNvPr>
          <p:cNvSpPr txBox="1"/>
          <p:nvPr/>
        </p:nvSpPr>
        <p:spPr>
          <a:xfrm>
            <a:off x="873020" y="2816147"/>
            <a:ext cx="7641085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6000" b="1" dirty="0">
                <a:latin typeface="Verdana"/>
                <a:ea typeface="Verdana"/>
                <a:cs typeface="Verdana"/>
              </a:rPr>
              <a:t>Functional Skills</a:t>
            </a:r>
            <a:endParaRPr lang="en-US" sz="6000" b="1" dirty="0"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C9D7F2-EE90-4DEB-B9F7-2559E305101A}"/>
              </a:ext>
            </a:extLst>
          </p:cNvPr>
          <p:cNvSpPr txBox="1"/>
          <p:nvPr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3.0   |   June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5DB323-0079-4141-A452-0739EF0009D4}"/>
              </a:ext>
            </a:extLst>
          </p:cNvPr>
          <p:cNvSpPr txBox="1"/>
          <p:nvPr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EL1.08 R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DCF0B3-B0B3-9746-82FB-E4357B61BF69}"/>
              </a:ext>
            </a:extLst>
          </p:cNvPr>
          <p:cNvSpPr txBox="1"/>
          <p:nvPr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Read words correctly designated for Entry Level 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0383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D3D44-BFF3-4362-A405-BB610B66A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830376"/>
            <a:ext cx="7641085" cy="707886"/>
          </a:xfrm>
        </p:spPr>
        <p:txBody>
          <a:bodyPr/>
          <a:lstStyle/>
          <a:p>
            <a:r>
              <a:rPr lang="en-GB" dirty="0"/>
              <a:t>Reading Words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8E195D-4A7C-4E26-B8BB-A835BFFE1A72}"/>
              </a:ext>
            </a:extLst>
          </p:cNvPr>
          <p:cNvSpPr>
            <a:spLocks noGrp="1"/>
          </p:cNvSpPr>
          <p:nvPr/>
        </p:nvSpPr>
        <p:spPr>
          <a:xfrm>
            <a:off x="668607" y="2775285"/>
            <a:ext cx="8908531" cy="2277980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Your teacher will ask you to read new words each lesson</a:t>
            </a:r>
            <a:b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will recap the ones you have already read, and then add new ones.</a:t>
            </a:r>
            <a:b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more words you read the easier it will become.  </a:t>
            </a:r>
          </a:p>
          <a:p>
            <a:pPr marL="45720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will learn to recognise the sounds yourself.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3721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145F198-7C5C-4D92-BCFD-240EBBDD45EF}"/>
              </a:ext>
            </a:extLst>
          </p:cNvPr>
          <p:cNvSpPr>
            <a:spLocks noGrp="1"/>
          </p:cNvSpPr>
          <p:nvPr/>
        </p:nvSpPr>
        <p:spPr>
          <a:xfrm>
            <a:off x="733646" y="2626242"/>
            <a:ext cx="8176437" cy="4042757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By the end of this session learners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must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Recognise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that different letters have 2 sounds (short and long)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Identify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some letter blends and their individual sounds.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should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Practise 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reading words with single letter sound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Demonstrate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reading words with blended letter sounds.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could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Apply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knowledge to reading words with double letter sounds.</a:t>
            </a:r>
            <a:r>
              <a:rPr lang="en-GB" sz="2000" dirty="0">
                <a:latin typeface="Arial"/>
                <a:cs typeface="Arial"/>
              </a:rPr>
              <a:t> 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5298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1A4FA-3F28-40CC-BA43-B0AE3B3C9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833982"/>
            <a:ext cx="7641085" cy="707886"/>
          </a:xfrm>
        </p:spPr>
        <p:txBody>
          <a:bodyPr/>
          <a:lstStyle/>
          <a:p>
            <a:r>
              <a:rPr lang="en-GB" dirty="0"/>
              <a:t>Congratulations!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351CEF-14FD-4095-AECC-EF0022E1003A}"/>
              </a:ext>
            </a:extLst>
          </p:cNvPr>
          <p:cNvSpPr txBox="1"/>
          <p:nvPr/>
        </p:nvSpPr>
        <p:spPr>
          <a:xfrm>
            <a:off x="668606" y="2828835"/>
            <a:ext cx="1044803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You’ve completed this module on reading words designated for Entry Level 1 Functional Skills English </a:t>
            </a:r>
            <a:r>
              <a:rPr lang="mr-IN" sz="2000" dirty="0">
                <a:latin typeface="Arial" panose="020B0604020202020204" pitchFamily="34" charset="0"/>
              </a:rPr>
              <a:t>–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Reading.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Now practise your skills.</a:t>
            </a:r>
          </a:p>
        </p:txBody>
      </p:sp>
    </p:spTree>
    <p:extLst>
      <p:ext uri="{BB962C8B-B14F-4D97-AF65-F5344CB8AC3E}">
        <p14:creationId xmlns:p14="http://schemas.microsoft.com/office/powerpoint/2010/main" val="152864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70C3F75-E2F6-4DB1-AC61-012D50C590C2}"/>
              </a:ext>
            </a:extLst>
          </p:cNvPr>
          <p:cNvSpPr>
            <a:spLocks noGrp="1"/>
          </p:cNvSpPr>
          <p:nvPr/>
        </p:nvSpPr>
        <p:spPr>
          <a:xfrm>
            <a:off x="733646" y="2626242"/>
            <a:ext cx="8176437" cy="4042757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By the end of this session learners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must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Recognise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that different letters have 2 sounds (short and long)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Identify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some letter blends and their individual sounds.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should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Practise 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reading words with single letter sound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Demonstrate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reading words with blended letter sounds.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could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Apply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knowledge to reading words with double letter sounds. 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8026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B485F-E908-4FB9-AB43-AE944F210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819744"/>
            <a:ext cx="7641085" cy="707886"/>
          </a:xfrm>
        </p:spPr>
        <p:txBody>
          <a:bodyPr/>
          <a:lstStyle/>
          <a:p>
            <a:r>
              <a:rPr lang="en-GB" dirty="0"/>
              <a:t>Reading Sounds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64132-7AE9-4D93-8CCB-F1FE12CC1DFB}"/>
              </a:ext>
            </a:extLst>
          </p:cNvPr>
          <p:cNvSpPr>
            <a:spLocks noGrp="1"/>
          </p:cNvSpPr>
          <p:nvPr/>
        </p:nvSpPr>
        <p:spPr>
          <a:xfrm>
            <a:off x="668607" y="2721933"/>
            <a:ext cx="10272295" cy="3689500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825AA4"/>
              </a:buClr>
            </a:pPr>
            <a:r>
              <a:rPr lang="en-GB" sz="2000" dirty="0"/>
              <a:t>There are 26 letters in the alphabet. These are split into vowels and consonants.</a:t>
            </a:r>
          </a:p>
          <a:p>
            <a:pPr>
              <a:spcBef>
                <a:spcPts val="0"/>
              </a:spcBef>
              <a:buClr>
                <a:srgbClr val="825AA4"/>
              </a:buClr>
            </a:pPr>
            <a:endParaRPr lang="en-GB" sz="2000" dirty="0"/>
          </a:p>
          <a:p>
            <a:pPr>
              <a:spcBef>
                <a:spcPts val="0"/>
              </a:spcBef>
              <a:buClr>
                <a:srgbClr val="825AA4"/>
              </a:buClr>
            </a:pPr>
            <a:r>
              <a:rPr lang="en-GB" sz="2000" dirty="0"/>
              <a:t>Can you remember the vowels?</a:t>
            </a:r>
          </a:p>
          <a:p>
            <a:pPr>
              <a:spcBef>
                <a:spcPts val="0"/>
              </a:spcBef>
              <a:buClr>
                <a:srgbClr val="825AA4"/>
              </a:buClr>
            </a:pPr>
            <a:endParaRPr lang="en-GB" sz="2000" dirty="0"/>
          </a:p>
          <a:p>
            <a:pPr>
              <a:spcBef>
                <a:spcPts val="0"/>
              </a:spcBef>
              <a:buClr>
                <a:srgbClr val="825AA4"/>
              </a:buClr>
            </a:pPr>
            <a:r>
              <a:rPr lang="en-GB" sz="2000" dirty="0"/>
              <a:t>A E I O U</a:t>
            </a:r>
          </a:p>
          <a:p>
            <a:pPr>
              <a:spcBef>
                <a:spcPts val="0"/>
              </a:spcBef>
              <a:buClr>
                <a:srgbClr val="825AA4"/>
              </a:buClr>
            </a:pPr>
            <a:endParaRPr lang="en-GB" sz="2000" dirty="0"/>
          </a:p>
          <a:p>
            <a:pPr>
              <a:spcBef>
                <a:spcPts val="0"/>
              </a:spcBef>
              <a:buClr>
                <a:srgbClr val="825AA4"/>
              </a:buClr>
            </a:pPr>
            <a:r>
              <a:rPr lang="en-GB" sz="2000" dirty="0"/>
              <a:t>These have 2 sounds.  A short sound and a long sound.</a:t>
            </a:r>
          </a:p>
          <a:p>
            <a:pPr>
              <a:spcBef>
                <a:spcPts val="0"/>
              </a:spcBef>
              <a:buClr>
                <a:srgbClr val="825AA4"/>
              </a:buClr>
            </a:pPr>
            <a:endParaRPr lang="en-GB" sz="2000" dirty="0"/>
          </a:p>
          <a:p>
            <a:pPr>
              <a:spcBef>
                <a:spcPts val="0"/>
              </a:spcBef>
              <a:buClr>
                <a:srgbClr val="825AA4"/>
              </a:buClr>
            </a:pPr>
            <a:r>
              <a:rPr lang="en-GB" sz="2000" dirty="0"/>
              <a:t>EG:</a:t>
            </a:r>
          </a:p>
          <a:p>
            <a:pPr>
              <a:spcBef>
                <a:spcPts val="0"/>
              </a:spcBef>
              <a:buClr>
                <a:srgbClr val="825AA4"/>
              </a:buClr>
            </a:pPr>
            <a:r>
              <a:rPr lang="en-GB" sz="2000" dirty="0"/>
              <a:t>A = A and Ay</a:t>
            </a:r>
            <a:br>
              <a:rPr lang="en-GB" sz="2000" dirty="0"/>
            </a:br>
            <a:r>
              <a:rPr lang="en-GB" sz="2000" dirty="0"/>
              <a:t>E = E and </a:t>
            </a:r>
            <a:r>
              <a:rPr lang="en-GB" sz="2000" dirty="0" err="1"/>
              <a:t>Ee</a:t>
            </a:r>
            <a:endParaRPr lang="en-GB" sz="2000" dirty="0"/>
          </a:p>
          <a:p>
            <a:pPr>
              <a:spcBef>
                <a:spcPts val="0"/>
              </a:spcBef>
              <a:buClr>
                <a:srgbClr val="825AA4"/>
              </a:buClr>
            </a:pPr>
            <a:endParaRPr lang="en-GB" sz="2000" dirty="0"/>
          </a:p>
          <a:p>
            <a:pPr>
              <a:spcBef>
                <a:spcPts val="0"/>
              </a:spcBef>
              <a:buClr>
                <a:srgbClr val="825AA4"/>
              </a:buClr>
            </a:pPr>
            <a:r>
              <a:rPr lang="en-GB" sz="2000" dirty="0"/>
              <a:t>Say them together.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8702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A018C-B203-40E1-88AC-AF4CA2613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81" y="1820102"/>
            <a:ext cx="7641085" cy="707886"/>
          </a:xfrm>
        </p:spPr>
        <p:txBody>
          <a:bodyPr/>
          <a:lstStyle/>
          <a:p>
            <a:r>
              <a:rPr lang="en-GB" dirty="0"/>
              <a:t>Single Sound Words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E36B3B-0AC6-41E3-9F6B-7407C5F3E8F7}"/>
              </a:ext>
            </a:extLst>
          </p:cNvPr>
          <p:cNvSpPr>
            <a:spLocks noGrp="1"/>
          </p:cNvSpPr>
          <p:nvPr/>
        </p:nvSpPr>
        <p:spPr>
          <a:xfrm>
            <a:off x="678881" y="2756394"/>
            <a:ext cx="7641085" cy="2678635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You read these words by adding up each individual short letter sound. </a:t>
            </a:r>
          </a:p>
          <a:p>
            <a:endParaRPr lang="en-GB" sz="2000" dirty="0"/>
          </a:p>
          <a:p>
            <a:r>
              <a:rPr lang="en-GB" sz="2000" dirty="0"/>
              <a:t>C </a:t>
            </a:r>
            <a:r>
              <a:rPr lang="en-GB" sz="2000" dirty="0">
                <a:solidFill>
                  <a:srgbClr val="6F61DB"/>
                </a:solidFill>
              </a:rPr>
              <a:t>+</a:t>
            </a:r>
            <a:r>
              <a:rPr lang="en-GB" sz="2000" dirty="0"/>
              <a:t> A </a:t>
            </a:r>
            <a:r>
              <a:rPr lang="en-GB" sz="2000" dirty="0">
                <a:solidFill>
                  <a:srgbClr val="6F61DB"/>
                </a:solidFill>
              </a:rPr>
              <a:t>+</a:t>
            </a:r>
            <a:r>
              <a:rPr lang="en-GB" sz="2000" dirty="0"/>
              <a:t> T </a:t>
            </a:r>
            <a:r>
              <a:rPr lang="en-GB" sz="2000" dirty="0">
                <a:solidFill>
                  <a:srgbClr val="72F9D7"/>
                </a:solidFill>
              </a:rPr>
              <a:t>=</a:t>
            </a:r>
            <a:r>
              <a:rPr lang="en-GB" sz="2000" dirty="0"/>
              <a:t> CAT</a:t>
            </a:r>
          </a:p>
          <a:p>
            <a:endParaRPr lang="en-GB" sz="2000" dirty="0">
              <a:solidFill>
                <a:srgbClr val="16ACA2"/>
              </a:solidFill>
            </a:endParaRPr>
          </a:p>
          <a:p>
            <a:r>
              <a:rPr lang="en-GB" sz="2000" dirty="0"/>
              <a:t>Here is a list to try. </a:t>
            </a:r>
            <a:r>
              <a:rPr lang="en-GB" sz="2000" dirty="0">
                <a:solidFill>
                  <a:srgbClr val="16ACA2"/>
                </a:solidFill>
              </a:rPr>
              <a:t> 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6922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0D08B-A5B8-409E-A019-34F920754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333" y="1809828"/>
            <a:ext cx="7641085" cy="707886"/>
          </a:xfrm>
        </p:spPr>
        <p:txBody>
          <a:bodyPr/>
          <a:lstStyle/>
          <a:p>
            <a:r>
              <a:rPr lang="en-GB" dirty="0"/>
              <a:t>Single Sound Words</a:t>
            </a:r>
          </a:p>
        </p:txBody>
      </p:sp>
      <p:pic>
        <p:nvPicPr>
          <p:cNvPr id="3" name="table">
            <a:extLst>
              <a:ext uri="{FF2B5EF4-FFF2-40B4-BE49-F238E27FC236}">
                <a16:creationId xmlns:a16="http://schemas.microsoft.com/office/drawing/2014/main" id="{933B4A3A-56F5-493B-A415-96658E69D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15" y="2620776"/>
            <a:ext cx="5614519" cy="4155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148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A3007-B787-42A8-ABEB-281A926A3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820102"/>
            <a:ext cx="7641085" cy="707886"/>
          </a:xfrm>
        </p:spPr>
        <p:txBody>
          <a:bodyPr/>
          <a:lstStyle/>
          <a:p>
            <a:r>
              <a:rPr lang="en-GB" dirty="0"/>
              <a:t>Letter Blend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535B73-3EF7-4395-A32C-0F70F2B4BA89}"/>
              </a:ext>
            </a:extLst>
          </p:cNvPr>
          <p:cNvSpPr txBox="1"/>
          <p:nvPr/>
        </p:nvSpPr>
        <p:spPr>
          <a:xfrm>
            <a:off x="668607" y="2739340"/>
            <a:ext cx="764108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read these words by adding up the blended sound to each individual letter sound.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CH </a:t>
            </a:r>
            <a:r>
              <a:rPr lang="en-GB" sz="2000" dirty="0">
                <a:solidFill>
                  <a:srgbClr val="6F61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GB" sz="2000" dirty="0">
                <a:solidFill>
                  <a:srgbClr val="6F61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P </a:t>
            </a:r>
            <a:r>
              <a:rPr lang="en-GB" sz="2000" dirty="0">
                <a:solidFill>
                  <a:srgbClr val="72F9D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CHIP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Here is a list to try.   </a:t>
            </a:r>
          </a:p>
        </p:txBody>
      </p:sp>
    </p:spTree>
    <p:extLst>
      <p:ext uri="{BB962C8B-B14F-4D97-AF65-F5344CB8AC3E}">
        <p14:creationId xmlns:p14="http://schemas.microsoft.com/office/powerpoint/2010/main" val="4181448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F45F0-9A48-4DF6-8E66-2DB8C69EC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5" y="1830377"/>
            <a:ext cx="7641085" cy="707886"/>
          </a:xfrm>
        </p:spPr>
        <p:txBody>
          <a:bodyPr/>
          <a:lstStyle/>
          <a:p>
            <a:r>
              <a:rPr lang="en-GB" dirty="0"/>
              <a:t>Letter Blend Words</a:t>
            </a:r>
          </a:p>
        </p:txBody>
      </p:sp>
      <p:pic>
        <p:nvPicPr>
          <p:cNvPr id="3" name="table">
            <a:extLst>
              <a:ext uri="{FF2B5EF4-FFF2-40B4-BE49-F238E27FC236}">
                <a16:creationId xmlns:a16="http://schemas.microsoft.com/office/drawing/2014/main" id="{7B19CA36-5EFA-4546-8B96-2F55825C0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369" y="2637622"/>
            <a:ext cx="5173559" cy="406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964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F1D85-3E5B-47F0-9B31-86EC87DEE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81" y="1830377"/>
            <a:ext cx="7641085" cy="707886"/>
          </a:xfrm>
        </p:spPr>
        <p:txBody>
          <a:bodyPr/>
          <a:lstStyle/>
          <a:p>
            <a:r>
              <a:rPr lang="en-GB" dirty="0"/>
              <a:t>Double Letter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DB1E72-B098-4E4B-80DF-3C4F0B7B7894}"/>
              </a:ext>
            </a:extLst>
          </p:cNvPr>
          <p:cNvSpPr txBox="1"/>
          <p:nvPr/>
        </p:nvSpPr>
        <p:spPr>
          <a:xfrm>
            <a:off x="678880" y="2690336"/>
            <a:ext cx="764108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Some words have double letters in the middle.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 </a:t>
            </a:r>
            <a:r>
              <a:rPr lang="en-GB" sz="2000" dirty="0">
                <a:solidFill>
                  <a:srgbClr val="6F61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GB" sz="2000" dirty="0">
                <a:solidFill>
                  <a:srgbClr val="00B4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en-GB" sz="2000" dirty="0">
                <a:solidFill>
                  <a:srgbClr val="6F61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TT </a:t>
            </a:r>
            <a:r>
              <a:rPr lang="en-GB" sz="2000" dirty="0">
                <a:solidFill>
                  <a:srgbClr val="6F61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ER </a:t>
            </a:r>
            <a:r>
              <a:rPr lang="en-GB" sz="2000" dirty="0">
                <a:solidFill>
                  <a:srgbClr val="72F9D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LETTER</a:t>
            </a:r>
          </a:p>
          <a:p>
            <a:endParaRPr lang="en-GB" sz="2000" dirty="0">
              <a:solidFill>
                <a:srgbClr val="16AC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Here is a list to try. </a:t>
            </a:r>
            <a:r>
              <a:rPr lang="en-GB" sz="2000" dirty="0">
                <a:solidFill>
                  <a:srgbClr val="16AC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164164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F51FE-411F-4CBB-BEED-F3C666A8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333" y="1830376"/>
            <a:ext cx="7641085" cy="707886"/>
          </a:xfrm>
        </p:spPr>
        <p:txBody>
          <a:bodyPr/>
          <a:lstStyle/>
          <a:p>
            <a:r>
              <a:rPr lang="en-GB" dirty="0"/>
              <a:t>Double Letter Words</a:t>
            </a:r>
          </a:p>
        </p:txBody>
      </p:sp>
      <p:pic>
        <p:nvPicPr>
          <p:cNvPr id="3" name="table">
            <a:extLst>
              <a:ext uri="{FF2B5EF4-FFF2-40B4-BE49-F238E27FC236}">
                <a16:creationId xmlns:a16="http://schemas.microsoft.com/office/drawing/2014/main" id="{FD8B66AB-EA28-4224-9446-F6787B58E1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764" y="2630183"/>
            <a:ext cx="4892221" cy="413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59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5" ma:contentTypeDescription="Create a new document." ma:contentTypeScope="" ma:versionID="7734e13487aa62487ee63480f97bac87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f47377445f1a2c6a231ec8f6d24403e5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33B0619-0DB6-4CF9-B372-E1C8327BB8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7B5A72-D85B-43D4-AEBC-F846AF4F4C43}">
  <ds:schemaRefs>
    <ds:schemaRef ds:uri="http://purl.org/dc/dcmitype/"/>
    <ds:schemaRef ds:uri="http://purl.org/dc/elements/1.1/"/>
    <ds:schemaRef ds:uri="http://schemas.microsoft.com/office/2006/metadata/properties"/>
    <ds:schemaRef ds:uri="http://www.w3.org/XML/1998/namespace"/>
    <ds:schemaRef ds:uri="http://purl.org/dc/terms/"/>
    <ds:schemaRef ds:uri="http://schemas.openxmlformats.org/package/2006/metadata/core-properties"/>
    <ds:schemaRef ds:uri="77dee5ca-6d02-4813-b52c-c12add00926d"/>
    <ds:schemaRef ds:uri="http://schemas.microsoft.com/office/2006/documentManagement/types"/>
    <ds:schemaRef ds:uri="http://schemas.microsoft.com/office/infopath/2007/PartnerControls"/>
    <ds:schemaRef ds:uri="2910ae0d-d99b-43ae-b7eb-97dae584179d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545</TotalTime>
  <Words>396</Words>
  <Application>Microsoft Office PowerPoint</Application>
  <PresentationFormat>Widescreen</PresentationFormat>
  <Paragraphs>65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Reading Sounds</vt:lpstr>
      <vt:lpstr>Single Sound Words</vt:lpstr>
      <vt:lpstr>Single Sound Words</vt:lpstr>
      <vt:lpstr>Letter Blend Words</vt:lpstr>
      <vt:lpstr>Letter Blend Words</vt:lpstr>
      <vt:lpstr>Double Letter Words</vt:lpstr>
      <vt:lpstr>Double Letter Words</vt:lpstr>
      <vt:lpstr>Reading Words</vt:lpstr>
      <vt:lpstr>PowerPoint Presentation</vt:lpstr>
      <vt:lpstr>Congratulations!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Liam Wilde</dc:creator>
  <cp:lastModifiedBy>Liam Wilde</cp:lastModifiedBy>
  <cp:revision>169</cp:revision>
  <dcterms:created xsi:type="dcterms:W3CDTF">2021-03-05T10:31:48Z</dcterms:created>
  <dcterms:modified xsi:type="dcterms:W3CDTF">2021-07-07T10:53:07Z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</Properties>
</file>