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2FEFAC-D513-4054-91B4-B3444E25F544}" v="1" dt="2023-03-07T09:53:28.367"/>
    <p1510:client id="{7F3A179B-24F6-2C05-6A7A-3BED42D9F258}" v="20" dt="2023-08-08T09:33:40.1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.hodgkiss@ucb.ac.uk" userId="S::urn:spo:guest#l.hodgkiss@ucb.ac.uk::" providerId="AD" clId="Web-{7F3A179B-24F6-2C05-6A7A-3BED42D9F258}"/>
    <pc:docChg chg="modSld">
      <pc:chgData name="l.hodgkiss@ucb.ac.uk" userId="S::urn:spo:guest#l.hodgkiss@ucb.ac.uk::" providerId="AD" clId="Web-{7F3A179B-24F6-2C05-6A7A-3BED42D9F258}" dt="2023-08-08T09:33:40.116" v="9" actId="20577"/>
      <pc:docMkLst>
        <pc:docMk/>
      </pc:docMkLst>
      <pc:sldChg chg="modSp">
        <pc:chgData name="l.hodgkiss@ucb.ac.uk" userId="S::urn:spo:guest#l.hodgkiss@ucb.ac.uk::" providerId="AD" clId="Web-{7F3A179B-24F6-2C05-6A7A-3BED42D9F258}" dt="2023-08-08T09:33:40.116" v="9" actId="20577"/>
        <pc:sldMkLst>
          <pc:docMk/>
          <pc:sldMk cId="2688204153" sldId="275"/>
        </pc:sldMkLst>
        <pc:spChg chg="mod">
          <ac:chgData name="l.hodgkiss@ucb.ac.uk" userId="S::urn:spo:guest#l.hodgkiss@ucb.ac.uk::" providerId="AD" clId="Web-{7F3A179B-24F6-2C05-6A7A-3BED42D9F258}" dt="2023-08-08T09:33:40.116" v="9" actId="20577"/>
          <ac:spMkLst>
            <pc:docMk/>
            <pc:sldMk cId="2688204153" sldId="275"/>
            <ac:spMk id="13" creationId="{077387FA-A62C-499E-B82E-26CC631F013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50256" y="5460910"/>
            <a:ext cx="7349119" cy="14157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4: Health related fitness tests (Muscular Strength) (5.1.1)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1D6440-8DD3-1C60-5A36-51D25F121606}"/>
              </a:ext>
            </a:extLst>
          </p:cNvPr>
          <p:cNvSpPr txBox="1"/>
          <p:nvPr/>
        </p:nvSpPr>
        <p:spPr>
          <a:xfrm>
            <a:off x="8215313" y="6334126"/>
            <a:ext cx="17383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78629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process for hand grip dynamometry?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test protocol for handgrip dynamometry?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handgrip dynamometry?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handgrip dynamometer testing?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training programme to build on improving muscular strength for the hand grip dynamometry test.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178446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List some ways in which muscular strength can be measured.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42913" y="5125326"/>
            <a:ext cx="6984582" cy="983344"/>
            <a:chOff x="6775267" y="3526971"/>
            <a:chExt cx="488115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3646" y="5551295"/>
                <a:ext cx="39014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Link these methods to specific sports.</a:t>
                </a: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process for hand grip dynamometry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test protocol for handgrip dynamometry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handgrip dynamometry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normative data for handgrip dynamometer testing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Handgrip dynamometer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1" y="2478200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- to measure the isometric strength of the hand and forearm muscles.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7294949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Procedure: </a:t>
            </a:r>
            <a:r>
              <a:rPr lang="en-GB" sz="2400" dirty="0">
                <a:effectLst/>
                <a:latin typeface="Arial"/>
                <a:ea typeface="Calibri" panose="020F0502020204030204" pitchFamily="34" charset="0"/>
                <a:cs typeface="Arial"/>
              </a:rPr>
              <a:t>Using a dynamometer, squeeze for at least five seconds three separate times with each hand. </a:t>
            </a:r>
            <a:r>
              <a:rPr lang="en-GB" sz="2400" dirty="0">
                <a:latin typeface="Arial"/>
                <a:ea typeface="Calibri" panose="020F0502020204030204" pitchFamily="34" charset="0"/>
                <a:cs typeface="Arial"/>
              </a:rPr>
              <a:t>Recording </a:t>
            </a:r>
            <a:r>
              <a:rPr lang="en-GB" sz="2400" dirty="0">
                <a:effectLst/>
                <a:latin typeface="Arial"/>
                <a:ea typeface="Calibri" panose="020F0502020204030204" pitchFamily="34" charset="0"/>
                <a:cs typeface="Arial"/>
              </a:rPr>
              <a:t>your </a:t>
            </a:r>
            <a:r>
              <a:rPr lang="en-GB" sz="2400" dirty="0">
                <a:latin typeface="Arial"/>
                <a:ea typeface="Calibri" panose="020F0502020204030204" pitchFamily="34" charset="0"/>
                <a:cs typeface="Arial"/>
              </a:rPr>
              <a:t>best </a:t>
            </a:r>
            <a:r>
              <a:rPr lang="en-GB" sz="2400" dirty="0">
                <a:effectLst/>
                <a:latin typeface="Arial"/>
                <a:ea typeface="Calibri" panose="020F0502020204030204" pitchFamily="34" charset="0"/>
                <a:cs typeface="Arial"/>
              </a:rPr>
              <a:t>score.</a:t>
            </a:r>
          </a:p>
          <a:p>
            <a:endParaRPr lang="en-GB" sz="2400" dirty="0">
              <a:latin typeface="Arial"/>
              <a:cs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42913" y="5125326"/>
            <a:ext cx="6984582" cy="983344"/>
            <a:chOff x="6775267" y="3526971"/>
            <a:chExt cx="4881155" cy="98334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Calculate the difference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between the left and </a:t>
                </a:r>
                <a:r>
                  <a:rPr lang="en-GB" sz="2000" dirty="0">
                    <a:solidFill>
                      <a:srgbClr val="333333"/>
                    </a:solidFill>
                    <a:latin typeface="Arial"/>
                    <a:cs typeface="Arial"/>
                  </a:rPr>
                  <a:t>right hand.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pic>
          <p:nvPicPr>
            <p:cNvPr id="16" name="Picture 15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02929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Research normative data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7294949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Find normative data for hand grip dynamometer for the following groups for both males and females.</a:t>
            </a:r>
          </a:p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14-16 year olds</a:t>
            </a: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30-34 year olds</a:t>
            </a: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65-69 year olds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42913" y="5125326"/>
            <a:ext cx="6984582" cy="983344"/>
            <a:chOff x="6775267" y="3526971"/>
            <a:chExt cx="4881155" cy="98334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55387" y="5366629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What could some</a:t>
                </a:r>
                <a:r>
                  <a:rPr lang="en-GB" sz="2400" dirty="0">
                    <a:solidFill>
                      <a:srgbClr val="333333"/>
                    </a:solidFill>
                    <a:latin typeface="Arial"/>
                    <a:cs typeface="Arial"/>
                  </a:rPr>
                  <a:t> of the differences be due to?</a:t>
                </a: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pic>
          <p:nvPicPr>
            <p:cNvPr id="12" name="Picture 11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02929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27559" y="2310584"/>
            <a:ext cx="87794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pairs you need to come up with three questions from the lesson to ask each other.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2D7E7D-BF8C-44C6-B442-2CFFCCBB63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04688A-8E61-4B6F-B39A-F934B423C1C9}">
  <ds:schemaRefs>
    <ds:schemaRef ds:uri="http://schemas.microsoft.com/office/infopath/2007/PartnerControls"/>
    <ds:schemaRef ds:uri="http://purl.org/dc/elements/1.1/"/>
    <ds:schemaRef ds:uri="8a220d04-cd4c-4a42-a0ef-10d364ba1cb5"/>
    <ds:schemaRef ds:uri="http://purl.org/dc/dcmitype/"/>
    <ds:schemaRef ds:uri="23a673d0-6c97-4602-af76-52d498a4d789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www.w3.org/XML/1998/namespace"/>
    <ds:schemaRef ds:uri="e64db948-6ffe-4b44-8657-2937c65f174c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2006</TotalTime>
  <Words>273</Words>
  <Application>Microsoft Office PowerPoint</Application>
  <PresentationFormat>Widescreen</PresentationFormat>
  <Paragraphs>44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6</cp:revision>
  <dcterms:created xsi:type="dcterms:W3CDTF">2021-11-10T12:13:40Z</dcterms:created>
  <dcterms:modified xsi:type="dcterms:W3CDTF">2023-09-22T14:39:01Z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