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80" r:id="rId15"/>
    <p:sldId id="263" r:id="rId16"/>
    <p:sldId id="264" r:id="rId17"/>
    <p:sldId id="265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7EB30-B05F-42F0-B862-B41F7E8ABE8C}" v="1" dt="2023-03-07T13:16:50.7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380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69307" y="5518060"/>
            <a:ext cx="7701544" cy="1245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9: Health related fitness tests (Body Composition 2) (5.1.1)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</a:t>
            </a:r>
            <a:r>
              <a:rPr lang="en-GB">
                <a:solidFill>
                  <a:srgbClr val="333333"/>
                </a:solidFill>
                <a:latin typeface="Arial"/>
                <a:cs typeface="Arial"/>
              </a:rPr>
              <a:t>Level 1/2 </a:t>
            </a: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Technical Award in Health and Fitness (603/7007/5)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96F524-0B01-62EC-711D-3894F6156A3C}"/>
              </a:ext>
            </a:extLst>
          </p:cNvPr>
          <p:cNvSpPr txBox="1"/>
          <p:nvPr/>
        </p:nvSpPr>
        <p:spPr>
          <a:xfrm>
            <a:off x="8196263" y="6231880"/>
            <a:ext cx="1385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Version 2.0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283180" y="2246416"/>
            <a:ext cx="8779464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>
                <a:latin typeface="Arial"/>
                <a:cs typeface="Arial"/>
              </a:rPr>
              <a:t>What are the classifications of body fat percentage?</a:t>
            </a:r>
          </a:p>
          <a:p>
            <a:pPr marL="457200" indent="-457200">
              <a:buAutoNum type="arabicPeriod"/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buAutoNum type="arabicPeriod"/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cs typeface="Arial"/>
              </a:rPr>
              <a:t>How would you classify a male and female with a body fat percentage of 24.5?</a:t>
            </a:r>
          </a:p>
          <a:p>
            <a:endParaRPr lang="en-GB" sz="2400" dirty="0"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3.  What method can be used to assess body fat percentage?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40357"/>
            <a:ext cx="78629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Identify the use of skinfold callipers?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skinfold calliper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skinfold calliper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Analyse normative data for skinfold calliper test?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poster for the skin fold calliper test. 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Make sure that you include normative data and the procedure.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83120"/>
            <a:ext cx="8541696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Using the figures and symbols below you need to make the correct equation for working out BMI: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Height 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Weight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GB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÷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77449" y="5552789"/>
            <a:ext cx="6984582" cy="983344"/>
            <a:chOff x="6775267" y="3526971"/>
            <a:chExt cx="4881155" cy="983344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92539" y="5551295"/>
                <a:ext cx="3901440" cy="46166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lvl="0">
                  <a:defRPr/>
                </a:pPr>
                <a:r>
                  <a:rPr lang="en-GB" sz="2400" dirty="0">
                    <a:solidFill>
                      <a:srgbClr val="333333"/>
                    </a:solidFill>
                    <a:latin typeface="Arial"/>
                    <a:cs typeface="Arial"/>
                  </a:rPr>
                  <a:t>How would you use BMI?</a:t>
                </a: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pic>
          <p:nvPicPr>
            <p:cNvPr id="23" name="Picture 22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85416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use of skinfold callipers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skinfold calliper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of skinfold calliper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normative data for skinfold calliper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Skinfold Callipers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414032"/>
            <a:ext cx="849008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Purpose - to measure subcutaneous fat to predict the total amount of body fat using formulas 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835041"/>
            <a:ext cx="8817553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Procedure: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Stand upright and relaxed.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Pinch the skin in the area to be measured.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Apply callipers approximately 1cm away from fingers and measure the vertical fold.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This test requires you to test the following four areas: triceps, biceps, </a:t>
            </a:r>
            <a:r>
              <a:rPr lang="en-GB" sz="2400" dirty="0" err="1">
                <a:latin typeface="Arial"/>
                <a:cs typeface="Arial"/>
              </a:rPr>
              <a:t>subscapula</a:t>
            </a:r>
            <a:r>
              <a:rPr lang="en-GB" sz="2400" dirty="0">
                <a:latin typeface="Arial"/>
                <a:cs typeface="Arial"/>
              </a:rPr>
              <a:t>, </a:t>
            </a:r>
            <a:r>
              <a:rPr lang="en-GB" sz="2400" dirty="0" err="1">
                <a:latin typeface="Arial"/>
                <a:cs typeface="Arial"/>
              </a:rPr>
              <a:t>suprailiac</a:t>
            </a:r>
            <a:r>
              <a:rPr lang="en-GB" sz="2400" dirty="0">
                <a:latin typeface="Arial"/>
                <a:cs typeface="Arial"/>
              </a:rPr>
              <a:t> (some tests can require testing more than four areas).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77449" y="5552789"/>
            <a:ext cx="6984582" cy="983344"/>
            <a:chOff x="6775267" y="3526971"/>
            <a:chExt cx="4881155" cy="98334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37020" y="5402212"/>
                <a:ext cx="3901440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lvl="0"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What</a:t>
                </a:r>
                <a:r>
                  <a:rPr kumimoji="0" lang="en-GB" sz="24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are some of the inconsistencies of the test?</a:t>
                </a:r>
                <a:endParaRPr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pic>
          <p:nvPicPr>
            <p:cNvPr id="16" name="Picture 15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Formula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670017"/>
            <a:ext cx="8340483" cy="526297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Have a go at working out your body density and body fat percent:</a:t>
            </a:r>
            <a:endParaRPr lang="en-GB" dirty="0"/>
          </a:p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To work out body density:</a:t>
            </a:r>
          </a:p>
          <a:p>
            <a:r>
              <a:rPr lang="en-GB" sz="2400" dirty="0">
                <a:latin typeface="Arial"/>
                <a:cs typeface="Arial"/>
              </a:rPr>
              <a:t>Women: 1.0994921 - (0.0009929 x the sum of the skinfold sites in millimetres) + (0.0000023 x the sum squared) - (0.0001392 x age). </a:t>
            </a:r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Men, it's: 1.10938 - (0.0008267 x sum) + (0.0000016 x sum squared) - (0.0002574 x age). </a:t>
            </a:r>
            <a:endParaRPr lang="en-GB" sz="2400" dirty="0">
              <a:latin typeface="Arial"/>
              <a:cs typeface="Arial" panose="020B0604020202020204" pitchFamily="34" charset="0"/>
            </a:endParaRPr>
          </a:p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Once you've calculated body density, you calculate percent fat by using the equation [(495 / body density) - 450] x 100.</a:t>
            </a:r>
          </a:p>
          <a:p>
            <a:endParaRPr lang="en-GB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Body Fat Normative Data</a:t>
            </a:r>
            <a:endParaRPr lang="en-US" sz="1400" dirty="0">
              <a:solidFill>
                <a:srgbClr val="333333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12451C0-5907-410E-B4CF-FCCA50C61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584293"/>
              </p:ext>
            </p:extLst>
          </p:nvPr>
        </p:nvGraphicFramePr>
        <p:xfrm>
          <a:off x="763755" y="2719134"/>
          <a:ext cx="8556708" cy="3373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6080">
                  <a:extLst>
                    <a:ext uri="{9D8B030D-6E8A-4147-A177-3AD203B41FA5}">
                      <a16:colId xmlns:a16="http://schemas.microsoft.com/office/drawing/2014/main" val="3426706965"/>
                    </a:ext>
                  </a:extLst>
                </a:gridCol>
                <a:gridCol w="3520314">
                  <a:extLst>
                    <a:ext uri="{9D8B030D-6E8A-4147-A177-3AD203B41FA5}">
                      <a16:colId xmlns:a16="http://schemas.microsoft.com/office/drawing/2014/main" val="2592945251"/>
                    </a:ext>
                  </a:extLst>
                </a:gridCol>
                <a:gridCol w="3520314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</a:tblGrid>
              <a:tr h="562249">
                <a:tc>
                  <a:txBody>
                    <a:bodyPr/>
                    <a:lstStyle/>
                    <a:p>
                      <a:pPr algn="l"/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Males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Females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Rating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562249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5-10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8-15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Athletic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562249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11-14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16-23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Good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562249">
                <a:tc>
                  <a:txBody>
                    <a:bodyPr/>
                    <a:lstStyle/>
                    <a:p>
                      <a:pPr algn="l"/>
                      <a:r>
                        <a:rPr lang="en-GB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15-20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24-30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Acceptable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995147"/>
                  </a:ext>
                </a:extLst>
              </a:tr>
              <a:tr h="562249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21-24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31-36</a:t>
                      </a:r>
                    </a:p>
                  </a:txBody>
                  <a:tcPr marL="38100" marR="38100" marT="38100" marB="381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Overweight</a:t>
                      </a:r>
                    </a:p>
                  </a:txBody>
                  <a:tcPr marL="38100" marR="38100" marT="38100" marB="381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  <a:tr h="562249">
                <a:tc>
                  <a:txBody>
                    <a:bodyPr/>
                    <a:lstStyle/>
                    <a:p>
                      <a:pPr algn="l"/>
                      <a:r>
                        <a:rPr lang="en-GB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&gt;24</a:t>
                      </a:r>
                    </a:p>
                  </a:txBody>
                  <a:tcPr marL="38100" marR="38100" marT="38100" marB="38100"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&gt;37</a:t>
                      </a:r>
                    </a:p>
                  </a:txBody>
                  <a:tcPr marL="38100" marR="38100" marT="38100" marB="381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Obese</a:t>
                      </a:r>
                    </a:p>
                  </a:txBody>
                  <a:tcPr marL="38100" marR="38100" marT="38100" marB="381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0909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39706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04688A-8E61-4B6F-B39A-F934B423C1C9}">
  <ds:schemaRefs>
    <ds:schemaRef ds:uri="23a673d0-6c97-4602-af76-52d498a4d789"/>
    <ds:schemaRef ds:uri="http://schemas.microsoft.com/sharepoint/v3"/>
    <ds:schemaRef ds:uri="http://purl.org/dc/elements/1.1/"/>
    <ds:schemaRef ds:uri="http://schemas.openxmlformats.org/package/2006/metadata/core-properties"/>
    <ds:schemaRef ds:uri="http://purl.org/dc/dcmitype/"/>
    <ds:schemaRef ds:uri="http://purl.org/dc/terms/"/>
    <ds:schemaRef ds:uri="8a220d04-cd4c-4a42-a0ef-10d364ba1cb5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97B1F6-F329-4E0E-803D-A9BD1BCD0F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5297</TotalTime>
  <Words>426</Words>
  <Application>Microsoft Office PowerPoint</Application>
  <PresentationFormat>Widescreen</PresentationFormat>
  <Paragraphs>86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Symbol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2023-09-22T15:03:07Z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