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7" r:id="rId13"/>
    <p:sldId id="278" r:id="rId14"/>
    <p:sldId id="263" r:id="rId15"/>
    <p:sldId id="264" r:id="rId16"/>
    <p:sldId id="265" r:id="rId17"/>
    <p:sldId id="267" r:id="rId18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D5A80A-8B70-4BA3-A398-11520D5EBB97}" v="2" dt="2023-03-07T14:37:31.2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brianmac.co.uk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40731" y="5470435"/>
            <a:ext cx="7349119" cy="141577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15: Skill related fitness tests (Balance) (5.1.2)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643237-52CD-6520-9B01-A1E1D77C9113}"/>
              </a:ext>
            </a:extLst>
          </p:cNvPr>
          <p:cNvSpPr txBox="1"/>
          <p:nvPr/>
        </p:nvSpPr>
        <p:spPr>
          <a:xfrm>
            <a:off x="8196263" y="6353175"/>
            <a:ext cx="14525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Version 2.0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7" y="2440357"/>
            <a:ext cx="860442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protocol for the stork stand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stork stand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the stork stand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Analyse normative data for the stork stand test?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80803" y="2218514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Write a newspaper article explaining the importance of balance. Make sure to use pictures to support your work. 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2" y="1883120"/>
            <a:ext cx="906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Create a mindmap of all of the tests covered so far in the skills related fitness tests.</a:t>
            </a:r>
          </a:p>
        </p:txBody>
      </p: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9026638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protocol for the stork stand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Complete</a:t>
            </a:r>
            <a:r>
              <a:rPr lang="en-GB" sz="2400" dirty="0">
                <a:latin typeface="Arial"/>
                <a:cs typeface="Arial"/>
              </a:rPr>
              <a:t> the stork stand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purpose of the stork stand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normative data for the stork stand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Stalk Stand Test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414032"/>
            <a:ext cx="849008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Purpose - to measure the progress of the individual’s ability to maintain balance in a static position.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ea typeface="Verdana"/>
                <a:cs typeface="Arial"/>
              </a:rPr>
              <a:t>Procedure: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Stand with your hands on your hips.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Place the sole of one foot against the inside of the knee of the standing foot.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Raise your heel off the floor and balance on the ball of your foot.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 from the moment the heel leaves the floor to the moment it returns to the floor.</a:t>
            </a:r>
          </a:p>
        </p:txBody>
      </p: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Research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207717" y="5221007"/>
            <a:ext cx="5230282" cy="1091921"/>
            <a:chOff x="6775267" y="3526971"/>
            <a:chExt cx="4881155" cy="983344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3603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42" name="Picture 41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  <p:graphicFrame>
        <p:nvGraphicFramePr>
          <p:cNvPr id="45" name="Table 44">
            <a:extLst>
              <a:ext uri="{FF2B5EF4-FFF2-40B4-BE49-F238E27FC236}">
                <a16:creationId xmlns:a16="http://schemas.microsoft.com/office/drawing/2014/main" id="{212451C0-5907-410E-B4CF-FCCA50C61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044975"/>
              </p:ext>
            </p:extLst>
          </p:nvPr>
        </p:nvGraphicFramePr>
        <p:xfrm>
          <a:off x="619340" y="2066410"/>
          <a:ext cx="8334162" cy="21459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9027">
                  <a:extLst>
                    <a:ext uri="{9D8B030D-6E8A-4147-A177-3AD203B41FA5}">
                      <a16:colId xmlns:a16="http://schemas.microsoft.com/office/drawing/2014/main" val="3426706965"/>
                    </a:ext>
                  </a:extLst>
                </a:gridCol>
                <a:gridCol w="1389027">
                  <a:extLst>
                    <a:ext uri="{9D8B030D-6E8A-4147-A177-3AD203B41FA5}">
                      <a16:colId xmlns:a16="http://schemas.microsoft.com/office/drawing/2014/main" val="2592945251"/>
                    </a:ext>
                  </a:extLst>
                </a:gridCol>
                <a:gridCol w="1389027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  <a:gridCol w="1389027">
                  <a:extLst>
                    <a:ext uri="{9D8B030D-6E8A-4147-A177-3AD203B41FA5}">
                      <a16:colId xmlns:a16="http://schemas.microsoft.com/office/drawing/2014/main" val="1529373474"/>
                    </a:ext>
                  </a:extLst>
                </a:gridCol>
                <a:gridCol w="1389027">
                  <a:extLst>
                    <a:ext uri="{9D8B030D-6E8A-4147-A177-3AD203B41FA5}">
                      <a16:colId xmlns:a16="http://schemas.microsoft.com/office/drawing/2014/main" val="2260886826"/>
                    </a:ext>
                  </a:extLst>
                </a:gridCol>
                <a:gridCol w="1389027">
                  <a:extLst>
                    <a:ext uri="{9D8B030D-6E8A-4147-A177-3AD203B41FA5}">
                      <a16:colId xmlns:a16="http://schemas.microsoft.com/office/drawing/2014/main" val="441760129"/>
                    </a:ext>
                  </a:extLst>
                </a:gridCol>
              </a:tblGrid>
              <a:tr h="1189998"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</a:br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Excellent</a:t>
                      </a:r>
                    </a:p>
                    <a:p>
                      <a:pPr algn="ctr"/>
                      <a:endParaRPr lang="en-GB" sz="2000" b="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Above Average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Average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Below Average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0" b="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Poor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340368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Males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&gt;50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41-50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31-40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20-30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&lt;20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613029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Females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&gt;30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23-30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16-22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10-15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&lt;10</a:t>
                      </a:r>
                    </a:p>
                  </a:txBody>
                  <a:tcPr marL="19050" marR="19050" marT="19050" marB="19050"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</a:tbl>
          </a:graphicData>
        </a:graphic>
      </p:graphicFrame>
      <p:sp>
        <p:nvSpPr>
          <p:cNvPr id="46" name="TextBox 45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619340" y="4463223"/>
            <a:ext cx="8779464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Normative data for 16-19 year olds (secs).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1284140" y="5259135"/>
            <a:ext cx="4094217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Explain how these results compare against the normative data for the rest of the population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D1C8B6C-89EE-45FF-B547-7D4EF92C93C6}"/>
              </a:ext>
            </a:extLst>
          </p:cNvPr>
          <p:cNvGrpSpPr/>
          <p:nvPr/>
        </p:nvGrpSpPr>
        <p:grpSpPr>
          <a:xfrm>
            <a:off x="5731017" y="5211446"/>
            <a:ext cx="4372151" cy="1097279"/>
            <a:chOff x="6867933" y="5290456"/>
            <a:chExt cx="4881155" cy="983344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489F075-8398-4717-9082-0252E528A53D}"/>
                </a:ext>
              </a:extLst>
            </p:cNvPr>
            <p:cNvGrpSpPr/>
            <p:nvPr/>
          </p:nvGrpSpPr>
          <p:grpSpPr>
            <a:xfrm>
              <a:off x="6867933" y="5290456"/>
              <a:ext cx="4881155" cy="983344"/>
              <a:chOff x="5752010" y="5290456"/>
              <a:chExt cx="4881155" cy="983344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0185D369-FC03-4342-B947-B8892AA1E932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794EA0F7-96DA-49D1-ABB0-24329ADB94B0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50" name="Picture 49" descr="Icon&#10;&#10;Description automatically generated">
              <a:extLst>
                <a:ext uri="{FF2B5EF4-FFF2-40B4-BE49-F238E27FC236}">
                  <a16:creationId xmlns:a16="http://schemas.microsoft.com/office/drawing/2014/main" id="{6A8C6DAE-BA6C-4FCB-986D-9916F5986F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536" y="5468255"/>
              <a:ext cx="640081" cy="640081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>
            <a:off x="6685379" y="5462339"/>
            <a:ext cx="33865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4"/>
              </a:rPr>
              <a:t>https://www.brianmac.co.uk/</a:t>
            </a:r>
            <a:r>
              <a:rPr lang="en-GB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‘Stork Test’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45105" y="2294041"/>
            <a:ext cx="8779464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Draw a participant in the correct position to complete the stand stalk test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2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04688A-8E61-4B6F-B39A-F934B423C1C9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3a673d0-6c97-4602-af76-52d498a4d789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customXml/itemProps3.xml><?xml version="1.0" encoding="utf-8"?>
<ds:datastoreItem xmlns:ds="http://schemas.openxmlformats.org/officeDocument/2006/customXml" ds:itemID="{0DBE9B47-5D15-40E1-8BAE-DE46C58036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16959</TotalTime>
  <Words>327</Words>
  <Application>Microsoft Office PowerPoint</Application>
  <PresentationFormat>Widescreen</PresentationFormat>
  <Paragraphs>59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Symbol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2023-09-22T14:54:20Z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