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79" r:id="rId15"/>
    <p:sldId id="280" r:id="rId16"/>
    <p:sldId id="263" r:id="rId17"/>
    <p:sldId id="264" r:id="rId18"/>
    <p:sldId id="265" r:id="rId19"/>
    <p:sldId id="267" r:id="rId20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05D679-E3EC-40D8-8DF3-12E4EF33FC3F}" v="1" dt="2023-03-07T15:09:38.329"/>
    <p1510:client id="{F2C97C94-57F4-EDD2-7AAE-BF2EDD93FE98}" v="11" dt="2023-08-08T09:38:38.2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.hodgkiss@ucb.ac.uk" userId="S::urn:spo:guest#l.hodgkiss@ucb.ac.uk::" providerId="AD" clId="Web-{F2C97C94-57F4-EDD2-7AAE-BF2EDD93FE98}"/>
    <pc:docChg chg="modSld">
      <pc:chgData name="l.hodgkiss@ucb.ac.uk" userId="S::urn:spo:guest#l.hodgkiss@ucb.ac.uk::" providerId="AD" clId="Web-{F2C97C94-57F4-EDD2-7AAE-BF2EDD93FE98}" dt="2023-08-08T09:38:38.247" v="8" actId="14100"/>
      <pc:docMkLst>
        <pc:docMk/>
      </pc:docMkLst>
      <pc:sldChg chg="modSp">
        <pc:chgData name="l.hodgkiss@ucb.ac.uk" userId="S::urn:spo:guest#l.hodgkiss@ucb.ac.uk::" providerId="AD" clId="Web-{F2C97C94-57F4-EDD2-7AAE-BF2EDD93FE98}" dt="2023-08-08T09:38:38.247" v="8" actId="14100"/>
        <pc:sldMkLst>
          <pc:docMk/>
          <pc:sldMk cId="1959493693" sldId="259"/>
        </pc:sldMkLst>
        <pc:spChg chg="mod">
          <ac:chgData name="l.hodgkiss@ucb.ac.uk" userId="S::urn:spo:guest#l.hodgkiss@ucb.ac.uk::" providerId="AD" clId="Web-{F2C97C94-57F4-EDD2-7AAE-BF2EDD93FE98}" dt="2023-08-08T09:38:38.247" v="8" actId="14100"/>
          <ac:spMkLst>
            <pc:docMk/>
            <pc:sldMk cId="1959493693" sldId="259"/>
            <ac:spMk id="6" creationId="{97F2D860-5282-4CBA-9972-C52A95D72337}"/>
          </ac:spMkLst>
        </pc:spChg>
        <pc:grpChg chg="mod">
          <ac:chgData name="l.hodgkiss@ucb.ac.uk" userId="S::urn:spo:guest#l.hodgkiss@ucb.ac.uk::" providerId="AD" clId="Web-{F2C97C94-57F4-EDD2-7AAE-BF2EDD93FE98}" dt="2023-08-08T09:38:21.542" v="5" actId="14100"/>
          <ac:grpSpMkLst>
            <pc:docMk/>
            <pc:sldMk cId="1959493693" sldId="259"/>
            <ac:grpSpMk id="4" creationId="{150B7F08-27A7-4881-87D0-FBE7614DB91A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062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47287" y="5471959"/>
            <a:ext cx="7349119" cy="14157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17: Using Data - Validity and Reliability (5.1.3 &amp; 5.1.4)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1/2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DF86D2-8697-800A-5512-1EB4961B97F1}"/>
              </a:ext>
            </a:extLst>
          </p:cNvPr>
          <p:cNvSpPr txBox="1"/>
          <p:nvPr/>
        </p:nvSpPr>
        <p:spPr>
          <a:xfrm>
            <a:off x="8159496" y="6437377"/>
            <a:ext cx="15697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Version 2.0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Test and Re-Test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2438" y="2203403"/>
            <a:ext cx="85416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method used to measure the consistency of a test over time.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is important the ensure that the test is accurate and measuring the specific component needed.</a:t>
            </a:r>
          </a:p>
        </p:txBody>
      </p:sp>
    </p:spTree>
    <p:extLst>
      <p:ext uri="{BB962C8B-B14F-4D97-AF65-F5344CB8AC3E}">
        <p14:creationId xmlns:p14="http://schemas.microsoft.com/office/powerpoint/2010/main" val="2651323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34672" y="2090172"/>
            <a:ext cx="9702649" cy="267765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Complete the following questions: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1. Which of the following best describes reliability: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How accurate the method of measurement is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How consistent the method of measurement is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2. Why is it important to have normative data?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7" y="2440357"/>
            <a:ext cx="860442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Define the terms validity and reliability?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purpose of test and re-test?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normative data?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normative data for a fitness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Evaluate fitness levels based on data?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542705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leaflet that is to be used in a sport centre to inform others about validity and reliability of testing. Aim for 300 words.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2" y="1883120"/>
            <a:ext cx="9066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does it mean for a test to be reliable and valid?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terms validity and reliability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purpose of test and re-test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normative data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normative data for a fitness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Evaluate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fitness levels based on data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Reliability and Validity</a:t>
            </a:r>
            <a:endParaRPr lang="en-US" sz="1400" dirty="0">
              <a:solidFill>
                <a:srgbClr val="333333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50B7F08-27A7-4881-87D0-FBE7614DB91A}"/>
              </a:ext>
            </a:extLst>
          </p:cNvPr>
          <p:cNvGrpSpPr/>
          <p:nvPr/>
        </p:nvGrpSpPr>
        <p:grpSpPr>
          <a:xfrm>
            <a:off x="6938056" y="3942082"/>
            <a:ext cx="4872313" cy="1222936"/>
            <a:chOff x="5752010" y="5290456"/>
            <a:chExt cx="4881155" cy="983344"/>
          </a:xfrm>
          <a:solidFill>
            <a:srgbClr val="A098FA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F9689AB-549A-4638-A212-DDB4C9F2093A}"/>
                </a:ext>
              </a:extLst>
            </p:cNvPr>
            <p:cNvSpPr/>
            <p:nvPr/>
          </p:nvSpPr>
          <p:spPr>
            <a:xfrm>
              <a:off x="5752010" y="5290456"/>
              <a:ext cx="4881155" cy="9833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7F2D860-5282-4CBA-9972-C52A95D72337}"/>
                </a:ext>
              </a:extLst>
            </p:cNvPr>
            <p:cNvSpPr txBox="1"/>
            <p:nvPr/>
          </p:nvSpPr>
          <p:spPr>
            <a:xfrm>
              <a:off x="6545919" y="5356987"/>
              <a:ext cx="3810007" cy="816679"/>
            </a:xfrm>
            <a:prstGeom prst="rect">
              <a:avLst/>
            </a:prstGeom>
            <a:grpFill/>
          </p:spPr>
          <p:txBody>
            <a:bodyPr wrap="square" lIns="91440" tIns="45720" rIns="91440" bIns="45720" anchor="t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rgbClr val="333333"/>
                  </a:solidFill>
                  <a:latin typeface="Arial"/>
                  <a:cs typeface="Arial"/>
                </a:rPr>
                <a:t>Validity: </a:t>
              </a:r>
              <a:r>
                <a:rPr lang="en-GB" sz="2000" dirty="0">
                  <a:solidFill>
                    <a:srgbClr val="333333"/>
                  </a:solidFill>
                  <a:latin typeface="Arial"/>
                  <a:cs typeface="Arial"/>
                </a:rPr>
                <a:t>the degree to which a test measures what it is supposed to measure.</a:t>
              </a:r>
              <a:endPara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9DB53B42-DA5A-4B7D-B58B-957B3CD50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3920" y="5523001"/>
              <a:ext cx="612000" cy="484648"/>
            </a:xfrm>
            <a:prstGeom prst="rect">
              <a:avLst/>
            </a:prstGeom>
            <a:grpFill/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50B7F08-27A7-4881-87D0-FBE7614DB91A}"/>
              </a:ext>
            </a:extLst>
          </p:cNvPr>
          <p:cNvGrpSpPr/>
          <p:nvPr/>
        </p:nvGrpSpPr>
        <p:grpSpPr>
          <a:xfrm>
            <a:off x="6938056" y="5442856"/>
            <a:ext cx="4881155" cy="983344"/>
            <a:chOff x="5752010" y="5290456"/>
            <a:chExt cx="4881155" cy="983344"/>
          </a:xfrm>
          <a:solidFill>
            <a:srgbClr val="A098FA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F9689AB-549A-4638-A212-DDB4C9F2093A}"/>
                </a:ext>
              </a:extLst>
            </p:cNvPr>
            <p:cNvSpPr/>
            <p:nvPr/>
          </p:nvSpPr>
          <p:spPr>
            <a:xfrm>
              <a:off x="5752010" y="5290456"/>
              <a:ext cx="4881155" cy="9833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F2D860-5282-4CBA-9972-C52A95D72337}"/>
                </a:ext>
              </a:extLst>
            </p:cNvPr>
            <p:cNvSpPr txBox="1"/>
            <p:nvPr/>
          </p:nvSpPr>
          <p:spPr>
            <a:xfrm>
              <a:off x="6662057" y="5424491"/>
              <a:ext cx="3901440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Reliability:</a:t>
              </a:r>
              <a:r>
                <a:rPr kumimoji="0" lang="en-GB" sz="2000" b="1" i="0" u="none" strike="noStrike" kern="1200" cap="none" spc="0" normalizeH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  <a:r>
                <a:rPr kumimoji="0" lang="en-GB" sz="2000" i="0" u="none" strike="noStrike" kern="1200" cap="none" spc="0" normalizeH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how consistent the method of measurement is.</a:t>
              </a:r>
              <a:endPara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Picture 12" descr="Icon&#10;&#10;Description automatically generated">
              <a:extLst>
                <a:ext uri="{FF2B5EF4-FFF2-40B4-BE49-F238E27FC236}">
                  <a16:creationId xmlns:a16="http://schemas.microsoft.com/office/drawing/2014/main" id="{9DB53B42-DA5A-4B7D-B58B-957B3CD50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3920" y="5417274"/>
              <a:ext cx="612000" cy="614928"/>
            </a:xfrm>
            <a:prstGeom prst="rect">
              <a:avLst/>
            </a:prstGeom>
            <a:grpFill/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63685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All tests have reliability and validity. This is important to give credibility to a test.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It also ensures that it is testing what it is set out to test.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a test has high reliability and high validity it means that the test can be used confidently to check improvements of athletes and compare against normative data.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Scenario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Chris is conducting the 30-metre sprint test and has asked </a:t>
            </a:r>
            <a:r>
              <a:rPr lang="en-GB" sz="2400" dirty="0" err="1">
                <a:latin typeface="Arial"/>
                <a:cs typeface="Arial"/>
              </a:rPr>
              <a:t>Zaroob</a:t>
            </a:r>
            <a:r>
              <a:rPr lang="en-GB" sz="2400" dirty="0">
                <a:latin typeface="Arial"/>
                <a:cs typeface="Arial"/>
              </a:rPr>
              <a:t> to be their model. Chris has not got a tape measure so asked </a:t>
            </a:r>
            <a:r>
              <a:rPr lang="en-GB" sz="2400" dirty="0" err="1">
                <a:latin typeface="Arial"/>
                <a:cs typeface="Arial"/>
              </a:rPr>
              <a:t>Zaroob</a:t>
            </a:r>
            <a:r>
              <a:rPr lang="en-GB" sz="2400" dirty="0">
                <a:latin typeface="Arial"/>
                <a:cs typeface="Arial"/>
              </a:rPr>
              <a:t> to stride out 30 metres and put a cone out where he finished. </a:t>
            </a:r>
            <a:r>
              <a:rPr lang="en-GB" sz="2400" dirty="0" err="1">
                <a:latin typeface="Arial"/>
                <a:cs typeface="Arial"/>
              </a:rPr>
              <a:t>Zaroob</a:t>
            </a:r>
            <a:r>
              <a:rPr lang="en-GB" sz="2400" dirty="0">
                <a:latin typeface="Arial"/>
                <a:cs typeface="Arial"/>
              </a:rPr>
              <a:t> then completed the test and Chris timed  - but he did not have a stopwatch so just counted out loud to get </a:t>
            </a:r>
            <a:r>
              <a:rPr lang="en-GB" sz="2400" dirty="0" err="1">
                <a:latin typeface="Arial"/>
                <a:cs typeface="Arial"/>
              </a:rPr>
              <a:t>Zaroob’s</a:t>
            </a:r>
            <a:r>
              <a:rPr lang="en-GB" sz="2400" dirty="0">
                <a:latin typeface="Arial"/>
                <a:cs typeface="Arial"/>
              </a:rPr>
              <a:t> time, this was taken three times to get an average.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Is the test valid and reliable? 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23590" y="5355770"/>
            <a:ext cx="5570810" cy="1284866"/>
            <a:chOff x="6775267" y="3526971"/>
            <a:chExt cx="4881155" cy="98334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37020" y="5511245"/>
                <a:ext cx="3901440" cy="5417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000" noProof="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Explain your answer as to whether the test is reliable and valid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7" name="Picture 6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Blood Pressure Reading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508709" y="2260261"/>
            <a:ext cx="877946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groups of three, create a protocol to ensure a reliable and valid test for recording blood pressure.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Normative</a:t>
            </a: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data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2438" y="2108153"/>
            <a:ext cx="85416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Normative data is used to find average measurements against which to measure an individual’s data with a view to improvement.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Some of the differences that can change normative: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Gender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Level and sport of the participant (elite/semi-elite/amateur)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1118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4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schemas.microsoft.com/sharepoint/v3"/>
    <ds:schemaRef ds:uri="http://schemas.microsoft.com/office/infopath/2007/PartnerControls"/>
    <ds:schemaRef ds:uri="http://purl.org/dc/terms/"/>
    <ds:schemaRef ds:uri="8a220d04-cd4c-4a42-a0ef-10d364ba1cb5"/>
    <ds:schemaRef ds:uri="http://schemas.microsoft.com/office/2006/documentManagement/types"/>
    <ds:schemaRef ds:uri="23a673d0-6c97-4602-af76-52d498a4d789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422FDD3F-8BDD-47FA-BB10-DF1E255364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18828</TotalTime>
  <Words>506</Words>
  <Application>Microsoft Office PowerPoint</Application>
  <PresentationFormat>Widescreen</PresentationFormat>
  <Paragraphs>65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8</cp:revision>
  <dcterms:created xsi:type="dcterms:W3CDTF">2021-11-10T12:13:40Z</dcterms:created>
  <dcterms:modified xsi:type="dcterms:W3CDTF">2023-09-25T08:48:23Z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