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61" r:id="rId10"/>
    <p:sldId id="262" r:id="rId11"/>
    <p:sldId id="259" r:id="rId12"/>
    <p:sldId id="275" r:id="rId13"/>
    <p:sldId id="276" r:id="rId14"/>
    <p:sldId id="274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2441F6-4A19-1785-BAEE-D5FEAAD6DB1C}" v="18" dt="2023-08-08T09:30:19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F92441F6-4A19-1785-BAEE-D5FEAAD6DB1C}"/>
    <pc:docChg chg="modSld">
      <pc:chgData name="l.hodgkiss@ucb.ac.uk" userId="S::urn:spo:guest#l.hodgkiss@ucb.ac.uk::" providerId="AD" clId="Web-{F92441F6-4A19-1785-BAEE-D5FEAAD6DB1C}" dt="2023-08-08T09:30:19.708" v="7" actId="20577"/>
      <pc:docMkLst>
        <pc:docMk/>
      </pc:docMkLst>
      <pc:sldChg chg="modSp">
        <pc:chgData name="l.hodgkiss@ucb.ac.uk" userId="S::urn:spo:guest#l.hodgkiss@ucb.ac.uk::" providerId="AD" clId="Web-{F92441F6-4A19-1785-BAEE-D5FEAAD6DB1C}" dt="2023-08-08T09:29:33.113" v="2" actId="20577"/>
        <pc:sldMkLst>
          <pc:docMk/>
          <pc:sldMk cId="1959493693" sldId="259"/>
        </pc:sldMkLst>
        <pc:spChg chg="mod">
          <ac:chgData name="l.hodgkiss@ucb.ac.uk" userId="S::urn:spo:guest#l.hodgkiss@ucb.ac.uk::" providerId="AD" clId="Web-{F92441F6-4A19-1785-BAEE-D5FEAAD6DB1C}" dt="2023-08-08T09:29:33.113" v="2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">
        <pc:chgData name="l.hodgkiss@ucb.ac.uk" userId="S::urn:spo:guest#l.hodgkiss@ucb.ac.uk::" providerId="AD" clId="Web-{F92441F6-4A19-1785-BAEE-D5FEAAD6DB1C}" dt="2023-08-08T09:30:19.708" v="7" actId="20577"/>
        <pc:sldMkLst>
          <pc:docMk/>
          <pc:sldMk cId="2688204153" sldId="275"/>
        </pc:sldMkLst>
        <pc:spChg chg="mod">
          <ac:chgData name="l.hodgkiss@ucb.ac.uk" userId="S::urn:spo:guest#l.hodgkiss@ucb.ac.uk::" providerId="AD" clId="Web-{F92441F6-4A19-1785-BAEE-D5FEAAD6DB1C}" dt="2023-08-08T09:30:19.708" v="7" actId="20577"/>
          <ac:spMkLst>
            <pc:docMk/>
            <pc:sldMk cId="2688204153" sldId="275"/>
            <ac:spMk id="13" creationId="{077387FA-A62C-499E-B82E-26CC631F01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55971" y="5501402"/>
            <a:ext cx="6922653" cy="10795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>
                <a:solidFill>
                  <a:srgbClr val="333333"/>
                </a:solidFill>
                <a:latin typeface="Arial"/>
                <a:cs typeface="Arial"/>
              </a:rPr>
              <a:t>Lesson 1: Health related fitness tests (Cardiovascular Endurance) (5.1.1)</a:t>
            </a:r>
            <a:endParaRPr lang="en-GB" sz="20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sz="1400" dirty="0">
                <a:solidFill>
                  <a:srgbClr val="333333"/>
                </a:solidFill>
                <a:latin typeface="Arial"/>
                <a:cs typeface="Arial"/>
              </a:rPr>
              <a:t>NCFE </a:t>
            </a:r>
            <a:r>
              <a:rPr lang="en-GB" sz="1400">
                <a:solidFill>
                  <a:srgbClr val="333333"/>
                </a:solidFill>
                <a:latin typeface="Arial"/>
                <a:cs typeface="Arial"/>
              </a:rPr>
              <a:t>Level 1/2 </a:t>
            </a:r>
            <a:r>
              <a:rPr lang="en-GB" sz="1400" dirty="0">
                <a:solidFill>
                  <a:srgbClr val="333333"/>
                </a:solidFill>
                <a:latin typeface="Arial"/>
                <a:cs typeface="Arial"/>
              </a:rPr>
              <a:t>Technical Award in Health and Fitness (603/7007/5)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5016BD-B519-19E5-ACB5-3BAD3FEC783C}"/>
              </a:ext>
            </a:extLst>
          </p:cNvPr>
          <p:cNvSpPr txBox="1"/>
          <p:nvPr/>
        </p:nvSpPr>
        <p:spPr>
          <a:xfrm>
            <a:off x="8183880" y="6119328"/>
            <a:ext cx="114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27559" y="2310584"/>
            <a:ext cx="8779464" cy="267765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What is the purpose of the multistage fitness test?</a:t>
            </a:r>
            <a:r>
              <a:rPr lang="en-US" sz="2400" b="0" i="0" dirty="0">
                <a:effectLst/>
                <a:latin typeface="Arial"/>
                <a:cs typeface="Arial"/>
              </a:rPr>
              <a:t>​</a:t>
            </a: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fontAlgn="base">
              <a:buFont typeface="+mj-lt"/>
              <a:buAutoNum type="arabicPeriod"/>
            </a:pP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considered a good score for males and females for the multistage fitness test?</a:t>
            </a:r>
          </a:p>
          <a:p>
            <a:pPr marL="457200" indent="-457200" fontAlgn="base">
              <a:buFont typeface="+mj-lt"/>
              <a:buAutoNum type="arabicPeriod"/>
            </a:pP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en-US" sz="2400" dirty="0">
                <a:latin typeface="Arial"/>
                <a:cs typeface="Arial"/>
              </a:rPr>
              <a:t>What distance apart are the 2 markers for the multistage fitness test?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623794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Identify a test for cardiovascular endurance?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process for the multistage fitness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multistage fitness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multistage fitness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5000335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339683"/>
            <a:ext cx="360000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leaflet to show the benefits of the test and how it could be used by coaches of a team sport.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178446"/>
            <a:ext cx="854169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pairs create a mindmap and identify the health-related components of fitness.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3" y="5125326"/>
            <a:ext cx="4881155" cy="983344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Define what each of the components mean.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 test for cardiovascular endurance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process for the multistage fitness test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multistage fitness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•        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multi-stage fitness test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1: Research task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D416E7D-86BA-4C1C-A216-F8196EC45FD3}"/>
              </a:ext>
            </a:extLst>
          </p:cNvPr>
          <p:cNvGrpSpPr/>
          <p:nvPr/>
        </p:nvGrpSpPr>
        <p:grpSpPr>
          <a:xfrm>
            <a:off x="442912" y="4890977"/>
            <a:ext cx="7849069" cy="747055"/>
            <a:chOff x="6775266" y="3164004"/>
            <a:chExt cx="7849069" cy="74705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C6FAA3C-CB6C-4374-9B87-706A1C982B27}"/>
                </a:ext>
              </a:extLst>
            </p:cNvPr>
            <p:cNvGrpSpPr/>
            <p:nvPr/>
          </p:nvGrpSpPr>
          <p:grpSpPr>
            <a:xfrm>
              <a:off x="6775266" y="3164004"/>
              <a:ext cx="7849069" cy="747055"/>
              <a:chOff x="5752009" y="4927489"/>
              <a:chExt cx="7849069" cy="747055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492C60D-D498-4F0E-B78E-580BE9333EB8}"/>
                  </a:ext>
                </a:extLst>
              </p:cNvPr>
              <p:cNvSpPr/>
              <p:nvPr/>
            </p:nvSpPr>
            <p:spPr>
              <a:xfrm>
                <a:off x="5752009" y="4927489"/>
                <a:ext cx="6968541" cy="747055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97CA11F-B52E-4750-85AC-F75CE7933D36}"/>
                  </a:ext>
                </a:extLst>
              </p:cNvPr>
              <p:cNvSpPr txBox="1"/>
              <p:nvPr/>
            </p:nvSpPr>
            <p:spPr>
              <a:xfrm>
                <a:off x="6735070" y="5100961"/>
                <a:ext cx="686600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000" b="0" i="0" u="none" strike="noStrike" dirty="0">
                    <a:solidFill>
                      <a:srgbClr val="333333"/>
                    </a:solidFill>
                    <a:effectLst/>
                    <a:latin typeface="Arial" panose="020B0604020202020204" pitchFamily="34" charset="0"/>
                  </a:rPr>
                  <a:t>How could this be used to measure performance?</a:t>
                </a:r>
                <a:endParaRPr lang="en-GB" sz="2000" b="1" dirty="0">
                  <a:solidFill>
                    <a:srgbClr val="333333"/>
                  </a:solidFill>
                </a:endParaRPr>
              </a:p>
            </p:txBody>
          </p:sp>
        </p:grpSp>
        <p:pic>
          <p:nvPicPr>
            <p:cNvPr id="10" name="Picture 9" descr="Text, logo&#10;&#10;Description automatically generated">
              <a:extLst>
                <a:ext uri="{FF2B5EF4-FFF2-40B4-BE49-F238E27FC236}">
                  <a16:creationId xmlns:a16="http://schemas.microsoft.com/office/drawing/2014/main" id="{3B0A2ED4-98AD-4D23-9525-D09B1CE5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6756" y="3217490"/>
              <a:ext cx="640081" cy="640081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0" y="2478200"/>
            <a:ext cx="7010805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What is the purpose of the multistage fitness test?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Multi-Stage Fitness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0" y="2478200"/>
            <a:ext cx="9410261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– to predict maximum rate of oxygen consumption during exercise against age-adjusted tables to show level of fitness.</a:t>
            </a:r>
            <a:endParaRPr lang="en-GB" sz="2400" dirty="0">
              <a:latin typeface="Calibri" panose="020F0502020204030204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30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50" y="2076931"/>
            <a:ext cx="7739958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Procedure: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Get into pairs, you will count for your partner and time 20-metre shuttle runs between two fixed points.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Shuttle runs performed in time with a beeping sound.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Time between beeps is reduced until exhaustion is reached.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Record your times.</a:t>
            </a:r>
            <a:endParaRPr lang="en-GB" sz="2400" dirty="0">
              <a:latin typeface="Calibri" panose="020F0502020204030204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AFA26A-E7DA-4330-A726-3894B77A7BC1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Normative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data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AF973E-6183-490A-BD70-DA78FD82B6B2}"/>
              </a:ext>
            </a:extLst>
          </p:cNvPr>
          <p:cNvSpPr txBox="1"/>
          <p:nvPr/>
        </p:nvSpPr>
        <p:spPr>
          <a:xfrm>
            <a:off x="452984" y="1855061"/>
            <a:ext cx="8541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table below shows the normative data for the multistage fitness test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930918"/>
              </p:ext>
            </p:extLst>
          </p:nvPr>
        </p:nvGraphicFramePr>
        <p:xfrm>
          <a:off x="452438" y="3372164"/>
          <a:ext cx="8010554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9312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3295621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3295621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t"/>
                      <a:endParaRPr lang="en-GB" sz="2000" b="1" dirty="0">
                        <a:solidFill>
                          <a:srgbClr val="20212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625" marR="47625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dirty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</a:t>
                      </a:r>
                    </a:p>
                  </a:txBody>
                  <a:tcPr marL="47625" marR="47625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rgbClr val="20212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women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Excellent</a:t>
                      </a:r>
                    </a:p>
                  </a:txBody>
                  <a:tcPr marR="47625" marT="38100" marB="3810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13</a:t>
                      </a:r>
                    </a:p>
                  </a:txBody>
                  <a:tcPr marL="47625" marR="47625" marT="38100" marB="3810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12</a:t>
                      </a:r>
                    </a:p>
                  </a:txBody>
                  <a:tcPr marL="47625" marR="47625" marT="38100" marB="3810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good</a:t>
                      </a:r>
                    </a:p>
                  </a:txBody>
                  <a:tcPr marR="47625" marT="38100" marB="3810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11 - 13</a:t>
                      </a:r>
                    </a:p>
                  </a:txBody>
                  <a:tcPr marL="47625" marR="47625" marT="38100" marB="3810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10 - 12</a:t>
                      </a:r>
                    </a:p>
                  </a:txBody>
                  <a:tcPr marL="47625" marR="47625" marT="38100" marB="3810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 marR="47625" marT="38100" marB="3810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9 - 11</a:t>
                      </a:r>
                    </a:p>
                  </a:txBody>
                  <a:tcPr marL="47625" marR="47625" marT="38100" marB="3810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8 - 10</a:t>
                      </a:r>
                    </a:p>
                  </a:txBody>
                  <a:tcPr marL="47625" marR="47625" marT="38100" marB="3810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</a:p>
                  </a:txBody>
                  <a:tcPr marR="47625" marT="38100" marB="3810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7 - 9</a:t>
                      </a:r>
                    </a:p>
                  </a:txBody>
                  <a:tcPr marL="47625" marR="47625" marT="38100" marB="381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6 - 8</a:t>
                      </a:r>
                    </a:p>
                  </a:txBody>
                  <a:tcPr marL="47625" marR="47625" marT="38100" marB="381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69196666-3A6A-4A33-A3AD-D6B5315DD262}"/>
              </a:ext>
            </a:extLst>
          </p:cNvPr>
          <p:cNvGrpSpPr/>
          <p:nvPr/>
        </p:nvGrpSpPr>
        <p:grpSpPr>
          <a:xfrm>
            <a:off x="6891996" y="5609178"/>
            <a:ext cx="4881155" cy="983344"/>
            <a:chOff x="6867933" y="4084319"/>
            <a:chExt cx="4881155" cy="98334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7E95252-9220-4312-AD31-F1F1703B404F}"/>
                </a:ext>
              </a:extLst>
            </p:cNvPr>
            <p:cNvGrpSpPr/>
            <p:nvPr/>
          </p:nvGrpSpPr>
          <p:grpSpPr>
            <a:xfrm>
              <a:off x="6867933" y="4084319"/>
              <a:ext cx="4881155" cy="983344"/>
              <a:chOff x="5752010" y="5290456"/>
              <a:chExt cx="4881155" cy="983344"/>
            </a:xfrm>
            <a:solidFill>
              <a:srgbClr val="A098FA"/>
            </a:solidFill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0A207FE-1BBA-45A3-96AD-78E0D806A05D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DD1C0D0-F23C-42EA-B142-0001EA12D9C6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707886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How does this compare to your data?</a:t>
                </a:r>
                <a:endPara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8" name="Picture 7" descr="Icon&#10;&#10;Description automatically generated">
              <a:extLst>
                <a:ext uri="{FF2B5EF4-FFF2-40B4-BE49-F238E27FC236}">
                  <a16:creationId xmlns:a16="http://schemas.microsoft.com/office/drawing/2014/main" id="{75D9CA52-9030-419F-BF00-B99F4C77D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0607" y="4250993"/>
              <a:ext cx="637200" cy="6372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247812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3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832F09-2C71-46A3-B955-CC03453989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8a220d04-cd4c-4a42-a0ef-10d364ba1cb5"/>
    <ds:schemaRef ds:uri="http://schemas.microsoft.com/office/2006/metadata/properties"/>
    <ds:schemaRef ds:uri="http://purl.org/dc/terms/"/>
    <ds:schemaRef ds:uri="23a673d0-6c97-4602-af76-52d498a4d789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360</Words>
  <Application>Microsoft Office PowerPoint</Application>
  <PresentationFormat>Widescreen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Verdana</vt:lpstr>
      <vt:lpstr>Wingdings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Lee Guthrie</cp:lastModifiedBy>
  <cp:revision>8</cp:revision>
  <dcterms:created xsi:type="dcterms:W3CDTF">2021-11-10T12:13:40Z</dcterms:created>
  <dcterms:modified xsi:type="dcterms:W3CDTF">2023-09-22T14:37:33Z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