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5" r:id="rId11"/>
    <p:sldId id="276" r:id="rId12"/>
    <p:sldId id="280" r:id="rId13"/>
    <p:sldId id="277" r:id="rId14"/>
    <p:sldId id="278" r:id="rId15"/>
    <p:sldId id="263" r:id="rId16"/>
    <p:sldId id="264" r:id="rId17"/>
    <p:sldId id="265" r:id="rId18"/>
    <p:sldId id="267" r:id="rId19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33F396-5DCF-4167-957C-E7D84ECE373E}" v="2" dt="2023-03-07T13:26:04.9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3804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  <p:sldLayoutId id="214748370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59781" y="5562362"/>
            <a:ext cx="8136519" cy="12452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10: Health related fitness tests (Flexibility) (5.1.1)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</a:t>
            </a:r>
            <a:r>
              <a:rPr lang="en-GB">
                <a:solidFill>
                  <a:srgbClr val="333333"/>
                </a:solidFill>
                <a:latin typeface="Arial"/>
                <a:cs typeface="Arial"/>
              </a:rPr>
              <a:t>Level 1/2 </a:t>
            </a: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Technical Award in Health and Fitness (603/7007/5)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15524B-215A-1B06-9204-90477D0C0543}"/>
              </a:ext>
            </a:extLst>
          </p:cNvPr>
          <p:cNvSpPr txBox="1"/>
          <p:nvPr/>
        </p:nvSpPr>
        <p:spPr>
          <a:xfrm>
            <a:off x="8167688" y="6269980"/>
            <a:ext cx="10525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Version 2.0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47772" y="2493304"/>
            <a:ext cx="8779464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mind map of all of the information collected from the session.</a:t>
            </a: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8" y="2440357"/>
            <a:ext cx="78629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Describe the protocol for the sit and reach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the sit and reach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purpose of the sit and reach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Analyse normative data for sit and reach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14128" y="2456639"/>
            <a:ext cx="8541696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30-minute warm up to be used to increase the sit and reach results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This must include timings for each activity.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1883120"/>
            <a:ext cx="85416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 pairs - roll the dice and discuss the procedures of the following tests in under 1 minute: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1. Skinfold calliper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2. Cooper’s 12 minute run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3. Multistage fitness test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4. Sit up test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5. Maximum push test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6. Body Mass Index (BMI)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77449" y="5552789"/>
            <a:ext cx="6984582" cy="983344"/>
            <a:chOff x="6775267" y="3526971"/>
            <a:chExt cx="4881155" cy="983344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90144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GB" sz="2000" dirty="0">
                    <a:solidFill>
                      <a:srgbClr val="33333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Roll the dice and explain the purpose of the test.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3" name="Picture 22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85416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Describe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protocol for the sit and reach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sit and reach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purpose of the sit and reach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Analyse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normative data for sit and reach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Sit and reach test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73704" y="2414032"/>
            <a:ext cx="8490086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latin typeface="Arial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Purpose – to measure the extensibility of the hamstring and lower back.</a:t>
            </a:r>
          </a:p>
        </p:txBody>
      </p:sp>
    </p:spTree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37856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Procedure in pairs: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Sit up straight on the floor with legs stretched out in front against a step.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Place a ruler on the step between the knees.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Stretch forward from the waist with hands together.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Note the distance on the ruler of the point of the greatest stretch.</a:t>
            </a:r>
            <a:endParaRPr lang="en-GB" sz="2400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Take an average from three attempts:</a:t>
            </a:r>
          </a:p>
          <a:p>
            <a:r>
              <a:rPr lang="en-GB" sz="2400" dirty="0">
                <a:latin typeface="Arial"/>
                <a:cs typeface="Calibri"/>
              </a:rPr>
              <a:t>(Attempt 1 + Attempt 2 + Attempt 3) ÷ 3 = Average</a:t>
            </a:r>
          </a:p>
        </p:txBody>
      </p:sp>
    </p:spTree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Sit and Reach Normative Data</a:t>
            </a:r>
            <a:endParaRPr lang="en-US" sz="1400" dirty="0">
              <a:solidFill>
                <a:srgbClr val="333333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12451C0-5907-410E-B4CF-FCCA50C61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072054"/>
              </p:ext>
            </p:extLst>
          </p:nvPr>
        </p:nvGraphicFramePr>
        <p:xfrm>
          <a:off x="779797" y="2719134"/>
          <a:ext cx="10658226" cy="2622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6371">
                  <a:extLst>
                    <a:ext uri="{9D8B030D-6E8A-4147-A177-3AD203B41FA5}">
                      <a16:colId xmlns:a16="http://schemas.microsoft.com/office/drawing/2014/main" val="3426706965"/>
                    </a:ext>
                  </a:extLst>
                </a:gridCol>
                <a:gridCol w="1776371">
                  <a:extLst>
                    <a:ext uri="{9D8B030D-6E8A-4147-A177-3AD203B41FA5}">
                      <a16:colId xmlns:a16="http://schemas.microsoft.com/office/drawing/2014/main" val="2592945251"/>
                    </a:ext>
                  </a:extLst>
                </a:gridCol>
                <a:gridCol w="1776371">
                  <a:extLst>
                    <a:ext uri="{9D8B030D-6E8A-4147-A177-3AD203B41FA5}">
                      <a16:colId xmlns:a16="http://schemas.microsoft.com/office/drawing/2014/main" val="1879382438"/>
                    </a:ext>
                  </a:extLst>
                </a:gridCol>
                <a:gridCol w="1776371">
                  <a:extLst>
                    <a:ext uri="{9D8B030D-6E8A-4147-A177-3AD203B41FA5}">
                      <a16:colId xmlns:a16="http://schemas.microsoft.com/office/drawing/2014/main" val="3462381128"/>
                    </a:ext>
                  </a:extLst>
                </a:gridCol>
                <a:gridCol w="1776371">
                  <a:extLst>
                    <a:ext uri="{9D8B030D-6E8A-4147-A177-3AD203B41FA5}">
                      <a16:colId xmlns:a16="http://schemas.microsoft.com/office/drawing/2014/main" val="699543045"/>
                    </a:ext>
                  </a:extLst>
                </a:gridCol>
                <a:gridCol w="1776371">
                  <a:extLst>
                    <a:ext uri="{9D8B030D-6E8A-4147-A177-3AD203B41FA5}">
                      <a16:colId xmlns:a16="http://schemas.microsoft.com/office/drawing/2014/main" val="4287582246"/>
                    </a:ext>
                  </a:extLst>
                </a:gridCol>
              </a:tblGrid>
              <a:tr h="874296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Gender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Excellent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Above average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Below average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Poor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874296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Male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&gt;14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14.0 - 11.0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10.9 - 7.0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6.9 - 4.0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&lt;4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  <a:tr h="874296">
                <a:tc>
                  <a:txBody>
                    <a:bodyPr/>
                    <a:lstStyle/>
                    <a:p>
                      <a:pPr algn="ctr"/>
                      <a:r>
                        <a:rPr lang="en-GB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Female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&gt;15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15.0 - 12.0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11.9 - 7.0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6.9 - 4.0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&lt;4</a:t>
                      </a:r>
                    </a:p>
                  </a:txBody>
                  <a:tcPr anchor="ctr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022522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79797" y="5683287"/>
            <a:ext cx="43474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Measured in cm</a:t>
            </a:r>
            <a:r>
              <a:rPr lang="en-GB" sz="2800" dirty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3970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Practical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670017"/>
            <a:ext cx="7294949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latin typeface="Arial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In pairs you are now going to have a go at implementing a plan to increase you scores.</a:t>
            </a: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9196666-3A6A-4A33-A3AD-D6B5315DD262}"/>
              </a:ext>
            </a:extLst>
          </p:cNvPr>
          <p:cNvGrpSpPr/>
          <p:nvPr/>
        </p:nvGrpSpPr>
        <p:grpSpPr>
          <a:xfrm>
            <a:off x="804017" y="4758087"/>
            <a:ext cx="5456041" cy="1439917"/>
            <a:chOff x="6867933" y="4084319"/>
            <a:chExt cx="5503257" cy="135871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7E95252-9220-4312-AD31-F1F1703B404F}"/>
                </a:ext>
              </a:extLst>
            </p:cNvPr>
            <p:cNvGrpSpPr/>
            <p:nvPr/>
          </p:nvGrpSpPr>
          <p:grpSpPr>
            <a:xfrm>
              <a:off x="6867933" y="4084319"/>
              <a:ext cx="5503257" cy="1358718"/>
              <a:chOff x="5752010" y="5290456"/>
              <a:chExt cx="5503257" cy="1358718"/>
            </a:xfrm>
            <a:solidFill>
              <a:srgbClr val="A098FA"/>
            </a:solidFill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80A207FE-1BBA-45A3-96AD-78E0D806A05D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5503257" cy="13587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DD1C0D0-F23C-42EA-B142-0001EA12D9C6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901440" cy="1132641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What type</a:t>
                </a:r>
                <a:r>
                  <a:rPr kumimoji="0" lang="en-GB" sz="2400" b="0" i="0" u="none" strike="noStrike" kern="1200" cap="none" spc="0" normalizeH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 of exercise or training could increase the sit and reach score?</a:t>
                </a:r>
                <a:endPara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pic>
          <p:nvPicPr>
            <p:cNvPr id="23" name="Picture 22" descr="Icon&#10;&#10;Description automatically generated">
              <a:extLst>
                <a:ext uri="{FF2B5EF4-FFF2-40B4-BE49-F238E27FC236}">
                  <a16:creationId xmlns:a16="http://schemas.microsoft.com/office/drawing/2014/main" id="{75D9CA52-9030-419F-BF00-B99F4C77DC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60607" y="4250993"/>
              <a:ext cx="637200" cy="63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E04688A-8E61-4B6F-B39A-F934B423C1C9}">
  <ds:schemaRefs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23a673d0-6c97-4602-af76-52d498a4d789"/>
    <ds:schemaRef ds:uri="http://purl.org/dc/elements/1.1/"/>
    <ds:schemaRef ds:uri="http://schemas.microsoft.com/office/2006/metadata/properties"/>
    <ds:schemaRef ds:uri="8a220d04-cd4c-4a42-a0ef-10d364ba1cb5"/>
    <ds:schemaRef ds:uri="http://www.w3.org/XML/1998/namespace"/>
    <ds:schemaRef ds:uri="http://purl.org/dc/dcmitype/"/>
    <ds:schemaRef ds:uri="e64db948-6ffe-4b44-8657-2937c65f174c"/>
  </ds:schemaRefs>
</ds:datastoreItem>
</file>

<file path=customXml/itemProps3.xml><?xml version="1.0" encoding="utf-8"?>
<ds:datastoreItem xmlns:ds="http://schemas.openxmlformats.org/officeDocument/2006/customXml" ds:itemID="{5DFF12AA-2FF1-4F54-B255-45E86536E5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7005</TotalTime>
  <Words>407</Words>
  <Application>Microsoft Office PowerPoint</Application>
  <PresentationFormat>Widescreen</PresentationFormat>
  <Paragraphs>77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Symbol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3</cp:revision>
  <dcterms:created xsi:type="dcterms:W3CDTF">2021-11-10T12:13:40Z</dcterms:created>
  <dcterms:modified xsi:type="dcterms:W3CDTF">2023-09-22T15:02:19Z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