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heme/theme4.xml" ContentType="application/vnd.openxmlformats-officedocument.theme+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notesMasterIdLst>
    <p:notesMasterId r:id="rId41"/>
  </p:notesMasterIdLst>
  <p:sldIdLst>
    <p:sldId id="256" r:id="rId7"/>
    <p:sldId id="257" r:id="rId8"/>
    <p:sldId id="259" r:id="rId9"/>
    <p:sldId id="258" r:id="rId10"/>
    <p:sldId id="278" r:id="rId11"/>
    <p:sldId id="286" r:id="rId12"/>
    <p:sldId id="279" r:id="rId13"/>
    <p:sldId id="300" r:id="rId14"/>
    <p:sldId id="311" r:id="rId15"/>
    <p:sldId id="292" r:id="rId16"/>
    <p:sldId id="298" r:id="rId17"/>
    <p:sldId id="301" r:id="rId18"/>
    <p:sldId id="302" r:id="rId19"/>
    <p:sldId id="313" r:id="rId20"/>
    <p:sldId id="294" r:id="rId21"/>
    <p:sldId id="314" r:id="rId22"/>
    <p:sldId id="303" r:id="rId23"/>
    <p:sldId id="296" r:id="rId24"/>
    <p:sldId id="297" r:id="rId25"/>
    <p:sldId id="299" r:id="rId26"/>
    <p:sldId id="316" r:id="rId27"/>
    <p:sldId id="275" r:id="rId28"/>
    <p:sldId id="306" r:id="rId29"/>
    <p:sldId id="315" r:id="rId30"/>
    <p:sldId id="308" r:id="rId31"/>
    <p:sldId id="312" r:id="rId32"/>
    <p:sldId id="307" r:id="rId33"/>
    <p:sldId id="309" r:id="rId34"/>
    <p:sldId id="288" r:id="rId35"/>
    <p:sldId id="304" r:id="rId36"/>
    <p:sldId id="305" r:id="rId37"/>
    <p:sldId id="289" r:id="rId38"/>
    <p:sldId id="290" r:id="rId39"/>
    <p:sldId id="291" r:id="rId40"/>
  </p:sldIdLst>
  <p:sldSz cx="12192000" cy="6858000"/>
  <p:notesSz cx="6858000" cy="9144000"/>
  <p:custDataLst>
    <p:tags r:id="rId4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6F0543-8C41-0FED-E747-6870685079A9}" name="Emma Harrington" initials="EH" userId="S::emmaharrington@ncfe.org.uk::e69512cc-d7bc-4c5e-9dba-c59080e82df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nessa Mongey" initials="VM" lastIdx="1" clrIdx="0">
    <p:extLst>
      <p:ext uri="{19B8F6BF-5375-455C-9EA6-DF929625EA0E}">
        <p15:presenceInfo xmlns:p15="http://schemas.microsoft.com/office/powerpoint/2012/main" userId="S::VanessaMongey@ncfe.org.uk::10ff5935-b405-410e-8639-ec0d20fef1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198FA"/>
    <a:srgbClr val="78F9D6"/>
    <a:srgbClr val="78F9D5"/>
    <a:srgbClr val="78F9D4"/>
    <a:srgbClr val="A098FA"/>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D1A90B-7C35-4024-A9D1-44672C46A5B9}" v="2" dt="2024-12-18T16:52:49.1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969" autoAdjust="0"/>
    <p:restoredTop sz="96281"/>
  </p:normalViewPr>
  <p:slideViewPr>
    <p:cSldViewPr snapToGrid="0">
      <p:cViewPr varScale="1">
        <p:scale>
          <a:sx n="103" d="100"/>
          <a:sy n="103" d="100"/>
        </p:scale>
        <p:origin x="144" y="216"/>
      </p:cViewPr>
      <p:guideLst/>
    </p:cSldViewPr>
  </p:slideViewPr>
  <p:outlineViewPr>
    <p:cViewPr>
      <p:scale>
        <a:sx n="33" d="100"/>
        <a:sy n="33" d="100"/>
      </p:scale>
      <p:origin x="0" y="0"/>
    </p:cViewPr>
  </p:outlin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gs" Target="tags/tag1.xml"/><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Fearnley" userId="S::sarahfearnley@ncfe.org.uk::a7cd2806-8b3e-4ce0-a803-96763604b100" providerId="AD" clId="Web-{79F8FA38-494D-0AFF-D073-8ACCB055D730}"/>
    <pc:docChg chg="modSld">
      <pc:chgData name="Sarah Fearnley" userId="S::sarahfearnley@ncfe.org.uk::a7cd2806-8b3e-4ce0-a803-96763604b100" providerId="AD" clId="Web-{79F8FA38-494D-0AFF-D073-8ACCB055D730}" dt="2022-08-16T15:52:26.953" v="44" actId="20577"/>
      <pc:docMkLst>
        <pc:docMk/>
      </pc:docMkLst>
      <pc:sldChg chg="modSp">
        <pc:chgData name="Sarah Fearnley" userId="S::sarahfearnley@ncfe.org.uk::a7cd2806-8b3e-4ce0-a803-96763604b100" providerId="AD" clId="Web-{79F8FA38-494D-0AFF-D073-8ACCB055D730}" dt="2022-08-16T15:42:28.262" v="2" actId="20577"/>
        <pc:sldMkLst>
          <pc:docMk/>
          <pc:sldMk cId="3271537114" sldId="259"/>
        </pc:sldMkLst>
        <pc:spChg chg="mod">
          <ac:chgData name="Sarah Fearnley" userId="S::sarahfearnley@ncfe.org.uk::a7cd2806-8b3e-4ce0-a803-96763604b100" providerId="AD" clId="Web-{79F8FA38-494D-0AFF-D073-8ACCB055D730}" dt="2022-08-16T15:42:28.262" v="2" actId="20577"/>
          <ac:spMkLst>
            <pc:docMk/>
            <pc:sldMk cId="3271537114" sldId="259"/>
            <ac:spMk id="19" creationId="{37A6008A-F645-DC42-9423-9C68E3DF61BC}"/>
          </ac:spMkLst>
        </pc:spChg>
      </pc:sldChg>
      <pc:sldChg chg="modSp">
        <pc:chgData name="Sarah Fearnley" userId="S::sarahfearnley@ncfe.org.uk::a7cd2806-8b3e-4ce0-a803-96763604b100" providerId="AD" clId="Web-{79F8FA38-494D-0AFF-D073-8ACCB055D730}" dt="2022-08-16T15:48:31.268" v="29" actId="1076"/>
        <pc:sldMkLst>
          <pc:docMk/>
          <pc:sldMk cId="2385268456" sldId="275"/>
        </pc:sldMkLst>
        <pc:spChg chg="mod">
          <ac:chgData name="Sarah Fearnley" userId="S::sarahfearnley@ncfe.org.uk::a7cd2806-8b3e-4ce0-a803-96763604b100" providerId="AD" clId="Web-{79F8FA38-494D-0AFF-D073-8ACCB055D730}" dt="2022-08-16T15:48:31.268" v="29" actId="1076"/>
          <ac:spMkLst>
            <pc:docMk/>
            <pc:sldMk cId="2385268456" sldId="275"/>
            <ac:spMk id="12" creationId="{297CA11F-B52E-4750-85AC-F75CE7933D36}"/>
          </ac:spMkLst>
        </pc:spChg>
        <pc:grpChg chg="mod">
          <ac:chgData name="Sarah Fearnley" userId="S::sarahfearnley@ncfe.org.uk::a7cd2806-8b3e-4ce0-a803-96763604b100" providerId="AD" clId="Web-{79F8FA38-494D-0AFF-D073-8ACCB055D730}" dt="2022-08-16T15:48:27.236" v="28" actId="14100"/>
          <ac:grpSpMkLst>
            <pc:docMk/>
            <pc:sldMk cId="2385268456" sldId="275"/>
            <ac:grpSpMk id="5" creationId="{5CE72C63-D2FE-9045-8809-2148FBBB3189}"/>
          </ac:grpSpMkLst>
        </pc:grpChg>
      </pc:sldChg>
      <pc:sldChg chg="modSp">
        <pc:chgData name="Sarah Fearnley" userId="S::sarahfearnley@ncfe.org.uk::a7cd2806-8b3e-4ce0-a803-96763604b100" providerId="AD" clId="Web-{79F8FA38-494D-0AFF-D073-8ACCB055D730}" dt="2022-08-16T15:52:26.953" v="44" actId="20577"/>
        <pc:sldMkLst>
          <pc:docMk/>
          <pc:sldMk cId="720670806" sldId="288"/>
        </pc:sldMkLst>
        <pc:spChg chg="mod">
          <ac:chgData name="Sarah Fearnley" userId="S::sarahfearnley@ncfe.org.uk::a7cd2806-8b3e-4ce0-a803-96763604b100" providerId="AD" clId="Web-{79F8FA38-494D-0AFF-D073-8ACCB055D730}" dt="2022-08-16T15:52:26.953" v="44" actId="20577"/>
          <ac:spMkLst>
            <pc:docMk/>
            <pc:sldMk cId="720670806" sldId="288"/>
            <ac:spMk id="8" creationId="{0AA5DFD8-89F5-6D43-8265-336581D7A1FD}"/>
          </ac:spMkLst>
        </pc:spChg>
      </pc:sldChg>
      <pc:sldChg chg="modSp">
        <pc:chgData name="Sarah Fearnley" userId="S::sarahfearnley@ncfe.org.uk::a7cd2806-8b3e-4ce0-a803-96763604b100" providerId="AD" clId="Web-{79F8FA38-494D-0AFF-D073-8ACCB055D730}" dt="2022-08-16T15:51:33.919" v="42" actId="1076"/>
        <pc:sldMkLst>
          <pc:docMk/>
          <pc:sldMk cId="3342689627" sldId="290"/>
        </pc:sldMkLst>
        <pc:spChg chg="mod">
          <ac:chgData name="Sarah Fearnley" userId="S::sarahfearnley@ncfe.org.uk::a7cd2806-8b3e-4ce0-a803-96763604b100" providerId="AD" clId="Web-{79F8FA38-494D-0AFF-D073-8ACCB055D730}" dt="2022-08-16T15:51:33.919" v="42" actId="1076"/>
          <ac:spMkLst>
            <pc:docMk/>
            <pc:sldMk cId="3342689627" sldId="290"/>
            <ac:spMk id="11" creationId="{3F0827E1-F162-E64E-9F7B-94203E3B816A}"/>
          </ac:spMkLst>
        </pc:spChg>
      </pc:sldChg>
      <pc:sldChg chg="modSp">
        <pc:chgData name="Sarah Fearnley" userId="S::sarahfearnley@ncfe.org.uk::a7cd2806-8b3e-4ce0-a803-96763604b100" providerId="AD" clId="Web-{79F8FA38-494D-0AFF-D073-8ACCB055D730}" dt="2022-08-16T15:44:40.160" v="11" actId="20577"/>
        <pc:sldMkLst>
          <pc:docMk/>
          <pc:sldMk cId="3155508288" sldId="292"/>
        </pc:sldMkLst>
        <pc:spChg chg="mod">
          <ac:chgData name="Sarah Fearnley" userId="S::sarahfearnley@ncfe.org.uk::a7cd2806-8b3e-4ce0-a803-96763604b100" providerId="AD" clId="Web-{79F8FA38-494D-0AFF-D073-8ACCB055D730}" dt="2022-08-16T15:44:40.160" v="11" actId="20577"/>
          <ac:spMkLst>
            <pc:docMk/>
            <pc:sldMk cId="3155508288" sldId="292"/>
            <ac:spMk id="3" creationId="{994AC1E1-C419-4F47-AFFE-EF1BE886B76F}"/>
          </ac:spMkLst>
        </pc:spChg>
      </pc:sldChg>
      <pc:sldChg chg="modSp">
        <pc:chgData name="Sarah Fearnley" userId="S::sarahfearnley@ncfe.org.uk::a7cd2806-8b3e-4ce0-a803-96763604b100" providerId="AD" clId="Web-{79F8FA38-494D-0AFF-D073-8ACCB055D730}" dt="2022-08-16T15:46:25.932" v="15" actId="20577"/>
        <pc:sldMkLst>
          <pc:docMk/>
          <pc:sldMk cId="2048378841" sldId="297"/>
        </pc:sldMkLst>
        <pc:spChg chg="mod">
          <ac:chgData name="Sarah Fearnley" userId="S::sarahfearnley@ncfe.org.uk::a7cd2806-8b3e-4ce0-a803-96763604b100" providerId="AD" clId="Web-{79F8FA38-494D-0AFF-D073-8ACCB055D730}" dt="2022-08-16T15:46:25.932" v="15" actId="20577"/>
          <ac:spMkLst>
            <pc:docMk/>
            <pc:sldMk cId="2048378841" sldId="297"/>
            <ac:spMk id="3" creationId="{994AC1E1-C419-4F47-AFFE-EF1BE886B76F}"/>
          </ac:spMkLst>
        </pc:spChg>
      </pc:sldChg>
      <pc:sldChg chg="modSp">
        <pc:chgData name="Sarah Fearnley" userId="S::sarahfearnley@ncfe.org.uk::a7cd2806-8b3e-4ce0-a803-96763604b100" providerId="AD" clId="Web-{79F8FA38-494D-0AFF-D073-8ACCB055D730}" dt="2022-08-16T15:46:59.262" v="17" actId="20577"/>
        <pc:sldMkLst>
          <pc:docMk/>
          <pc:sldMk cId="2158195166" sldId="299"/>
        </pc:sldMkLst>
        <pc:spChg chg="mod">
          <ac:chgData name="Sarah Fearnley" userId="S::sarahfearnley@ncfe.org.uk::a7cd2806-8b3e-4ce0-a803-96763604b100" providerId="AD" clId="Web-{79F8FA38-494D-0AFF-D073-8ACCB055D730}" dt="2022-08-16T15:46:59.262" v="17" actId="20577"/>
          <ac:spMkLst>
            <pc:docMk/>
            <pc:sldMk cId="2158195166" sldId="299"/>
            <ac:spMk id="11" creationId="{B06D6B2B-651A-C24D-BEC0-AF79BE0DE75F}"/>
          </ac:spMkLst>
        </pc:spChg>
      </pc:sldChg>
      <pc:sldChg chg="modSp">
        <pc:chgData name="Sarah Fearnley" userId="S::sarahfearnley@ncfe.org.uk::a7cd2806-8b3e-4ce0-a803-96763604b100" providerId="AD" clId="Web-{79F8FA38-494D-0AFF-D073-8ACCB055D730}" dt="2022-08-16T15:50:31.446" v="37" actId="1076"/>
        <pc:sldMkLst>
          <pc:docMk/>
          <pc:sldMk cId="1187413134" sldId="307"/>
        </pc:sldMkLst>
        <pc:spChg chg="mod">
          <ac:chgData name="Sarah Fearnley" userId="S::sarahfearnley@ncfe.org.uk::a7cd2806-8b3e-4ce0-a803-96763604b100" providerId="AD" clId="Web-{79F8FA38-494D-0AFF-D073-8ACCB055D730}" dt="2022-08-16T15:50:29.306" v="36" actId="1076"/>
          <ac:spMkLst>
            <pc:docMk/>
            <pc:sldMk cId="1187413134" sldId="307"/>
            <ac:spMk id="12" creationId="{297CA11F-B52E-4750-85AC-F75CE7933D36}"/>
          </ac:spMkLst>
        </pc:spChg>
        <pc:picChg chg="mod">
          <ac:chgData name="Sarah Fearnley" userId="S::sarahfearnley@ncfe.org.uk::a7cd2806-8b3e-4ce0-a803-96763604b100" providerId="AD" clId="Web-{79F8FA38-494D-0AFF-D073-8ACCB055D730}" dt="2022-08-16T15:50:31.446" v="37" actId="1076"/>
          <ac:picMkLst>
            <pc:docMk/>
            <pc:sldMk cId="1187413134" sldId="307"/>
            <ac:picMk id="10" creationId="{3B0A2ED4-98AD-4D23-9525-D09B1CE589FC}"/>
          </ac:picMkLst>
        </pc:picChg>
      </pc:sldChg>
      <pc:sldChg chg="modSp">
        <pc:chgData name="Sarah Fearnley" userId="S::sarahfearnley@ncfe.org.uk::a7cd2806-8b3e-4ce0-a803-96763604b100" providerId="AD" clId="Web-{79F8FA38-494D-0AFF-D073-8ACCB055D730}" dt="2022-08-16T15:43:56.798" v="7" actId="1076"/>
        <pc:sldMkLst>
          <pc:docMk/>
          <pc:sldMk cId="1279298881" sldId="311"/>
        </pc:sldMkLst>
        <pc:spChg chg="mod">
          <ac:chgData name="Sarah Fearnley" userId="S::sarahfearnley@ncfe.org.uk::a7cd2806-8b3e-4ce0-a803-96763604b100" providerId="AD" clId="Web-{79F8FA38-494D-0AFF-D073-8ACCB055D730}" dt="2022-08-16T15:43:37.750" v="4" actId="20577"/>
          <ac:spMkLst>
            <pc:docMk/>
            <pc:sldMk cId="1279298881" sldId="311"/>
            <ac:spMk id="6" creationId="{81BC6123-0653-EA4A-B7DF-DDAF515D3C59}"/>
          </ac:spMkLst>
        </pc:spChg>
        <pc:spChg chg="mod">
          <ac:chgData name="Sarah Fearnley" userId="S::sarahfearnley@ncfe.org.uk::a7cd2806-8b3e-4ce0-a803-96763604b100" providerId="AD" clId="Web-{79F8FA38-494D-0AFF-D073-8ACCB055D730}" dt="2022-08-16T15:43:56.798" v="7" actId="1076"/>
          <ac:spMkLst>
            <pc:docMk/>
            <pc:sldMk cId="1279298881" sldId="311"/>
            <ac:spMk id="35" creationId="{A8A60308-C12B-8344-8393-35A5C100200B}"/>
          </ac:spMkLst>
        </pc:spChg>
      </pc:sldChg>
      <pc:sldChg chg="modSp">
        <pc:chgData name="Sarah Fearnley" userId="S::sarahfearnley@ncfe.org.uk::a7cd2806-8b3e-4ce0-a803-96763604b100" providerId="AD" clId="Web-{79F8FA38-494D-0AFF-D073-8ACCB055D730}" dt="2022-08-16T15:50:01.538" v="32" actId="20577"/>
        <pc:sldMkLst>
          <pc:docMk/>
          <pc:sldMk cId="4205131694" sldId="312"/>
        </pc:sldMkLst>
        <pc:spChg chg="mod">
          <ac:chgData name="Sarah Fearnley" userId="S::sarahfearnley@ncfe.org.uk::a7cd2806-8b3e-4ce0-a803-96763604b100" providerId="AD" clId="Web-{79F8FA38-494D-0AFF-D073-8ACCB055D730}" dt="2022-08-16T15:50:01.538" v="32" actId="20577"/>
          <ac:spMkLst>
            <pc:docMk/>
            <pc:sldMk cId="4205131694" sldId="312"/>
            <ac:spMk id="3" creationId="{DDC66983-8F6F-4844-AC9A-4F03A6CF321B}"/>
          </ac:spMkLst>
        </pc:spChg>
      </pc:sldChg>
      <pc:sldChg chg="modSp">
        <pc:chgData name="Sarah Fearnley" userId="S::sarahfearnley@ncfe.org.uk::a7cd2806-8b3e-4ce0-a803-96763604b100" providerId="AD" clId="Web-{79F8FA38-494D-0AFF-D073-8ACCB055D730}" dt="2022-08-16T15:47:12.357" v="18" actId="20577"/>
        <pc:sldMkLst>
          <pc:docMk/>
          <pc:sldMk cId="1095230848" sldId="316"/>
        </pc:sldMkLst>
        <pc:spChg chg="mod">
          <ac:chgData name="Sarah Fearnley" userId="S::sarahfearnley@ncfe.org.uk::a7cd2806-8b3e-4ce0-a803-96763604b100" providerId="AD" clId="Web-{79F8FA38-494D-0AFF-D073-8ACCB055D730}" dt="2022-08-16T15:47:12.357" v="18" actId="20577"/>
          <ac:spMkLst>
            <pc:docMk/>
            <pc:sldMk cId="1095230848" sldId="316"/>
            <ac:spMk id="11" creationId="{B06D6B2B-651A-C24D-BEC0-AF79BE0DE75F}"/>
          </ac:spMkLst>
        </pc:spChg>
      </pc:sldChg>
    </pc:docChg>
  </pc:docChgLst>
  <pc:docChgLst>
    <pc:chgData name="Mark Thirlwell" userId="48ede7e2-ef25-4679-931d-9434ff5ee92b" providerId="ADAL" clId="{12D1A90B-7C35-4024-A9D1-44672C46A5B9}"/>
    <pc:docChg chg="modSld">
      <pc:chgData name="Mark Thirlwell" userId="48ede7e2-ef25-4679-931d-9434ff5ee92b" providerId="ADAL" clId="{12D1A90B-7C35-4024-A9D1-44672C46A5B9}" dt="2024-12-18T16:52:44.528" v="0" actId="790"/>
      <pc:docMkLst>
        <pc:docMk/>
      </pc:docMkLst>
      <pc:sldChg chg="modSp mod">
        <pc:chgData name="Mark Thirlwell" userId="48ede7e2-ef25-4679-931d-9434ff5ee92b" providerId="ADAL" clId="{12D1A90B-7C35-4024-A9D1-44672C46A5B9}" dt="2024-12-18T16:52:44.528" v="0" actId="790"/>
        <pc:sldMkLst>
          <pc:docMk/>
          <pc:sldMk cId="1279298881" sldId="311"/>
        </pc:sldMkLst>
        <pc:spChg chg="mod">
          <ac:chgData name="Mark Thirlwell" userId="48ede7e2-ef25-4679-931d-9434ff5ee92b" providerId="ADAL" clId="{12D1A90B-7C35-4024-A9D1-44672C46A5B9}" dt="2024-12-18T16:52:44.528" v="0" actId="790"/>
          <ac:spMkLst>
            <pc:docMk/>
            <pc:sldMk cId="1279298881" sldId="311"/>
            <ac:spMk id="6" creationId="{81BC6123-0653-EA4A-B7DF-DDAF515D3C59}"/>
          </ac:spMkLst>
        </pc:spChg>
      </pc:sldChg>
    </pc:docChg>
  </pc:docChgLst>
  <pc:docChgLst>
    <pc:chgData name="Lee Guthrie" userId="94d3796d-bd18-4fd6-a41c-62f30ff22d17" providerId="ADAL" clId="{64B3C100-862B-497E-B69F-E875789D6279}"/>
    <pc:docChg chg="undo custSel addSld delSld modSld replTag delTag">
      <pc:chgData name="Lee Guthrie" userId="94d3796d-bd18-4fd6-a41c-62f30ff22d17" providerId="ADAL" clId="{64B3C100-862B-497E-B69F-E875789D6279}" dt="2022-08-31T14:22:38.083" v="117" actId="20577"/>
      <pc:docMkLst>
        <pc:docMk/>
      </pc:docMkLst>
      <pc:sldChg chg="replTag">
        <pc:chgData name="Lee Guthrie" userId="94d3796d-bd18-4fd6-a41c-62f30ff22d17" providerId="ADAL" clId="{64B3C100-862B-497E-B69F-E875789D6279}" dt="2022-08-31T14:03:03.558" v="1"/>
        <pc:sldMkLst>
          <pc:docMk/>
          <pc:sldMk cId="3015144728" sldId="256"/>
        </pc:sldMkLst>
      </pc:sldChg>
      <pc:sldChg chg="replTag delTag">
        <pc:chgData name="Lee Guthrie" userId="94d3796d-bd18-4fd6-a41c-62f30ff22d17" providerId="ADAL" clId="{64B3C100-862B-497E-B69F-E875789D6279}" dt="2022-08-31T14:05:58.278" v="55"/>
        <pc:sldMkLst>
          <pc:docMk/>
          <pc:sldMk cId="720670806" sldId="288"/>
        </pc:sldMkLst>
      </pc:sldChg>
      <pc:sldChg chg="replTag delTag">
        <pc:chgData name="Lee Guthrie" userId="94d3796d-bd18-4fd6-a41c-62f30ff22d17" providerId="ADAL" clId="{64B3C100-862B-497E-B69F-E875789D6279}" dt="2022-08-31T14:12:11.179" v="66"/>
        <pc:sldMkLst>
          <pc:docMk/>
          <pc:sldMk cId="2063339424" sldId="289"/>
        </pc:sldMkLst>
      </pc:sldChg>
      <pc:sldChg chg="modSp mod replTag delTag delCm modCm">
        <pc:chgData name="Lee Guthrie" userId="94d3796d-bd18-4fd6-a41c-62f30ff22d17" providerId="ADAL" clId="{64B3C100-862B-497E-B69F-E875789D6279}" dt="2022-08-31T14:22:38.083" v="117" actId="20577"/>
        <pc:sldMkLst>
          <pc:docMk/>
          <pc:sldMk cId="3342689627" sldId="290"/>
        </pc:sldMkLst>
        <pc:spChg chg="mod">
          <ac:chgData name="Lee Guthrie" userId="94d3796d-bd18-4fd6-a41c-62f30ff22d17" providerId="ADAL" clId="{64B3C100-862B-497E-B69F-E875789D6279}" dt="2022-08-31T14:22:38.083" v="117" actId="20577"/>
          <ac:spMkLst>
            <pc:docMk/>
            <pc:sldMk cId="3342689627" sldId="290"/>
            <ac:spMk id="2" creationId="{0DAEDEFB-28FB-E645-9CBC-C60C3E15B4E8}"/>
          </ac:spMkLst>
        </pc:spChg>
      </pc:sldChg>
      <pc:sldChg chg="replTag delTag">
        <pc:chgData name="Lee Guthrie" userId="94d3796d-bd18-4fd6-a41c-62f30ff22d17" providerId="ADAL" clId="{64B3C100-862B-497E-B69F-E875789D6279}" dt="2022-08-31T14:06:00.550" v="57"/>
        <pc:sldMkLst>
          <pc:docMk/>
          <pc:sldMk cId="663697142" sldId="304"/>
        </pc:sldMkLst>
      </pc:sldChg>
      <pc:sldChg chg="add del replTag delTag">
        <pc:chgData name="Lee Guthrie" userId="94d3796d-bd18-4fd6-a41c-62f30ff22d17" providerId="ADAL" clId="{64B3C100-862B-497E-B69F-E875789D6279}" dt="2022-08-31T14:12:13" v="71"/>
        <pc:sldMkLst>
          <pc:docMk/>
          <pc:sldMk cId="3735571363" sldId="305"/>
        </pc:sldMkLst>
      </pc:sldChg>
    </pc:docChg>
  </pc:docChgLst>
  <pc:docChgLst>
    <pc:chgData name="Emma Harrington" userId="S::emmaharrington@ncfe.org.uk::e69512cc-d7bc-4c5e-9dba-c59080e82dfd" providerId="AD" clId="Web-{D299B65E-F767-90A2-0433-E1639007ED4C}"/>
    <pc:docChg chg="mod">
      <pc:chgData name="Emma Harrington" userId="S::emmaharrington@ncfe.org.uk::e69512cc-d7bc-4c5e-9dba-c59080e82dfd" providerId="AD" clId="Web-{D299B65E-F767-90A2-0433-E1639007ED4C}" dt="2022-08-18T15:33:15.881" v="1"/>
      <pc:docMkLst>
        <pc:docMk/>
      </pc:docMkLst>
      <pc:sldChg chg="addCm">
        <pc:chgData name="Emma Harrington" userId="S::emmaharrington@ncfe.org.uk::e69512cc-d7bc-4c5e-9dba-c59080e82dfd" providerId="AD" clId="Web-{D299B65E-F767-90A2-0433-E1639007ED4C}" dt="2022-08-18T15:33:15.881" v="1"/>
        <pc:sldMkLst>
          <pc:docMk/>
          <pc:sldMk cId="3342689627" sldId="290"/>
        </pc:sldMkLst>
      </pc:sldChg>
    </pc:docChg>
  </pc:docChgLst>
  <pc:docChgLst>
    <pc:chgData name="Trang Pham" userId="74f8ac01-2515-4145-98b5-f12dce5e2aef" providerId="ADAL" clId="{D6FF3F27-09E3-4A4B-998E-41851CBAFE52}"/>
    <pc:docChg chg="modMainMaster">
      <pc:chgData name="Trang Pham" userId="74f8ac01-2515-4145-98b5-f12dce5e2aef" providerId="ADAL" clId="{D6FF3F27-09E3-4A4B-998E-41851CBAFE52}" dt="2024-12-16T14:06:43.435" v="9"/>
      <pc:docMkLst>
        <pc:docMk/>
      </pc:docMkLst>
      <pc:sldMasterChg chg="addSp modSp modSldLayout">
        <pc:chgData name="Trang Pham" userId="74f8ac01-2515-4145-98b5-f12dce5e2aef" providerId="ADAL" clId="{D6FF3F27-09E3-4A4B-998E-41851CBAFE52}" dt="2024-12-16T14:06:33.841" v="4"/>
        <pc:sldMasterMkLst>
          <pc:docMk/>
          <pc:sldMasterMk cId="1188785011" sldId="2147483648"/>
        </pc:sldMasterMkLst>
        <pc:spChg chg="add mod">
          <ac:chgData name="Trang Pham" userId="74f8ac01-2515-4145-98b5-f12dce5e2aef" providerId="ADAL" clId="{D6FF3F27-09E3-4A4B-998E-41851CBAFE52}" dt="2024-12-16T14:06:25.960" v="1"/>
          <ac:spMkLst>
            <pc:docMk/>
            <pc:sldMasterMk cId="1188785011" sldId="2147483648"/>
            <ac:spMk id="2" creationId="{62753920-3052-CA77-C6E8-FCCADF01D50A}"/>
          </ac:spMkLst>
        </pc:spChg>
        <pc:sldLayoutChg chg="addSp modSp">
          <pc:chgData name="Trang Pham" userId="74f8ac01-2515-4145-98b5-f12dce5e2aef" providerId="ADAL" clId="{D6FF3F27-09E3-4A4B-998E-41851CBAFE52}" dt="2024-12-16T14:06:28.890" v="2"/>
          <pc:sldLayoutMkLst>
            <pc:docMk/>
            <pc:sldMasterMk cId="1188785011" sldId="2147483648"/>
            <pc:sldLayoutMk cId="2818874633" sldId="2147483686"/>
          </pc:sldLayoutMkLst>
          <pc:spChg chg="add mod">
            <ac:chgData name="Trang Pham" userId="74f8ac01-2515-4145-98b5-f12dce5e2aef" providerId="ADAL" clId="{D6FF3F27-09E3-4A4B-998E-41851CBAFE52}" dt="2024-12-16T14:06:28.890" v="2"/>
            <ac:spMkLst>
              <pc:docMk/>
              <pc:sldMasterMk cId="1188785011" sldId="2147483648"/>
              <pc:sldLayoutMk cId="2818874633" sldId="2147483686"/>
              <ac:spMk id="2" creationId="{EB6C6222-6947-040F-8FD8-CD142CFD4765}"/>
            </ac:spMkLst>
          </pc:spChg>
        </pc:sldLayoutChg>
        <pc:sldLayoutChg chg="addSp modSp">
          <pc:chgData name="Trang Pham" userId="74f8ac01-2515-4145-98b5-f12dce5e2aef" providerId="ADAL" clId="{D6FF3F27-09E3-4A4B-998E-41851CBAFE52}" dt="2024-12-16T14:06:32.442" v="3"/>
          <pc:sldLayoutMkLst>
            <pc:docMk/>
            <pc:sldMasterMk cId="1188785011" sldId="2147483648"/>
            <pc:sldLayoutMk cId="3226897213" sldId="2147483703"/>
          </pc:sldLayoutMkLst>
          <pc:spChg chg="add mod">
            <ac:chgData name="Trang Pham" userId="74f8ac01-2515-4145-98b5-f12dce5e2aef" providerId="ADAL" clId="{D6FF3F27-09E3-4A4B-998E-41851CBAFE52}" dt="2024-12-16T14:06:32.442" v="3"/>
            <ac:spMkLst>
              <pc:docMk/>
              <pc:sldMasterMk cId="1188785011" sldId="2147483648"/>
              <pc:sldLayoutMk cId="3226897213" sldId="2147483703"/>
              <ac:spMk id="2" creationId="{846D41BC-080B-86F8-26EC-E36E2EE977C4}"/>
            </ac:spMkLst>
          </pc:spChg>
        </pc:sldLayoutChg>
        <pc:sldLayoutChg chg="addSp modSp">
          <pc:chgData name="Trang Pham" userId="74f8ac01-2515-4145-98b5-f12dce5e2aef" providerId="ADAL" clId="{D6FF3F27-09E3-4A4B-998E-41851CBAFE52}" dt="2024-12-16T14:06:33.841" v="4"/>
          <pc:sldLayoutMkLst>
            <pc:docMk/>
            <pc:sldMasterMk cId="1188785011" sldId="2147483648"/>
            <pc:sldLayoutMk cId="469253138" sldId="2147483706"/>
          </pc:sldLayoutMkLst>
          <pc:spChg chg="add mod">
            <ac:chgData name="Trang Pham" userId="74f8ac01-2515-4145-98b5-f12dce5e2aef" providerId="ADAL" clId="{D6FF3F27-09E3-4A4B-998E-41851CBAFE52}" dt="2024-12-16T14:06:33.841" v="4"/>
            <ac:spMkLst>
              <pc:docMk/>
              <pc:sldMasterMk cId="1188785011" sldId="2147483648"/>
              <pc:sldLayoutMk cId="469253138" sldId="2147483706"/>
              <ac:spMk id="2" creationId="{EAF9152E-B4E7-CD75-DDA9-6A784FCE0E8C}"/>
            </ac:spMkLst>
          </pc:spChg>
        </pc:sldLayoutChg>
      </pc:sldMasterChg>
      <pc:sldMasterChg chg="addSp modSp">
        <pc:chgData name="Trang Pham" userId="74f8ac01-2515-4145-98b5-f12dce5e2aef" providerId="ADAL" clId="{D6FF3F27-09E3-4A4B-998E-41851CBAFE52}" dt="2024-12-16T14:06:24.123" v="0"/>
        <pc:sldMasterMkLst>
          <pc:docMk/>
          <pc:sldMasterMk cId="461596073" sldId="2147483673"/>
        </pc:sldMasterMkLst>
        <pc:spChg chg="add mod">
          <ac:chgData name="Trang Pham" userId="74f8ac01-2515-4145-98b5-f12dce5e2aef" providerId="ADAL" clId="{D6FF3F27-09E3-4A4B-998E-41851CBAFE52}" dt="2024-12-16T14:06:24.123" v="0"/>
          <ac:spMkLst>
            <pc:docMk/>
            <pc:sldMasterMk cId="461596073" sldId="2147483673"/>
            <ac:spMk id="2" creationId="{CAB37E9E-2394-A85F-27D3-1E932BA58784}"/>
          </ac:spMkLst>
        </pc:spChg>
      </pc:sldMasterChg>
      <pc:sldMasterChg chg="addSp modSp modSldLayout">
        <pc:chgData name="Trang Pham" userId="74f8ac01-2515-4145-98b5-f12dce5e2aef" providerId="ADAL" clId="{D6FF3F27-09E3-4A4B-998E-41851CBAFE52}" dt="2024-12-16T14:06:43.435" v="9"/>
        <pc:sldMasterMkLst>
          <pc:docMk/>
          <pc:sldMasterMk cId="1035412646" sldId="2147483687"/>
        </pc:sldMasterMkLst>
        <pc:spChg chg="add mod">
          <ac:chgData name="Trang Pham" userId="74f8ac01-2515-4145-98b5-f12dce5e2aef" providerId="ADAL" clId="{D6FF3F27-09E3-4A4B-998E-41851CBAFE52}" dt="2024-12-16T14:06:35.906" v="5"/>
          <ac:spMkLst>
            <pc:docMk/>
            <pc:sldMasterMk cId="1035412646" sldId="2147483687"/>
            <ac:spMk id="2" creationId="{26C1169B-C408-83AB-429E-3A47A2FADAC7}"/>
          </ac:spMkLst>
        </pc:spChg>
        <pc:sldLayoutChg chg="addSp modSp">
          <pc:chgData name="Trang Pham" userId="74f8ac01-2515-4145-98b5-f12dce5e2aef" providerId="ADAL" clId="{D6FF3F27-09E3-4A4B-998E-41851CBAFE52}" dt="2024-12-16T14:06:37.456" v="6"/>
          <pc:sldLayoutMkLst>
            <pc:docMk/>
            <pc:sldMasterMk cId="1035412646" sldId="2147483687"/>
            <pc:sldLayoutMk cId="1457850769" sldId="2147483699"/>
          </pc:sldLayoutMkLst>
          <pc:spChg chg="add mod">
            <ac:chgData name="Trang Pham" userId="74f8ac01-2515-4145-98b5-f12dce5e2aef" providerId="ADAL" clId="{D6FF3F27-09E3-4A4B-998E-41851CBAFE52}" dt="2024-12-16T14:06:37.456" v="6"/>
            <ac:spMkLst>
              <pc:docMk/>
              <pc:sldMasterMk cId="1035412646" sldId="2147483687"/>
              <pc:sldLayoutMk cId="1457850769" sldId="2147483699"/>
              <ac:spMk id="2" creationId="{C25BCF40-1248-325E-6CCE-48010BD5AD32}"/>
            </ac:spMkLst>
          </pc:spChg>
        </pc:sldLayoutChg>
        <pc:sldLayoutChg chg="addSp modSp">
          <pc:chgData name="Trang Pham" userId="74f8ac01-2515-4145-98b5-f12dce5e2aef" providerId="ADAL" clId="{D6FF3F27-09E3-4A4B-998E-41851CBAFE52}" dt="2024-12-16T14:06:40.408" v="8"/>
          <pc:sldLayoutMkLst>
            <pc:docMk/>
            <pc:sldMasterMk cId="1035412646" sldId="2147483687"/>
            <pc:sldLayoutMk cId="2546892013" sldId="2147483700"/>
          </pc:sldLayoutMkLst>
          <pc:spChg chg="add mod">
            <ac:chgData name="Trang Pham" userId="74f8ac01-2515-4145-98b5-f12dce5e2aef" providerId="ADAL" clId="{D6FF3F27-09E3-4A4B-998E-41851CBAFE52}" dt="2024-12-16T14:06:40.408" v="8"/>
            <ac:spMkLst>
              <pc:docMk/>
              <pc:sldMasterMk cId="1035412646" sldId="2147483687"/>
              <pc:sldLayoutMk cId="2546892013" sldId="2147483700"/>
              <ac:spMk id="2" creationId="{8E5B38FF-269E-B212-F04D-96876178AA4D}"/>
            </ac:spMkLst>
          </pc:spChg>
        </pc:sldLayoutChg>
        <pc:sldLayoutChg chg="addSp modSp">
          <pc:chgData name="Trang Pham" userId="74f8ac01-2515-4145-98b5-f12dce5e2aef" providerId="ADAL" clId="{D6FF3F27-09E3-4A4B-998E-41851CBAFE52}" dt="2024-12-16T14:06:38.828" v="7"/>
          <pc:sldLayoutMkLst>
            <pc:docMk/>
            <pc:sldMasterMk cId="1035412646" sldId="2147483687"/>
            <pc:sldLayoutMk cId="880073683" sldId="2147483701"/>
          </pc:sldLayoutMkLst>
          <pc:spChg chg="add mod">
            <ac:chgData name="Trang Pham" userId="74f8ac01-2515-4145-98b5-f12dce5e2aef" providerId="ADAL" clId="{D6FF3F27-09E3-4A4B-998E-41851CBAFE52}" dt="2024-12-16T14:06:38.828" v="7"/>
            <ac:spMkLst>
              <pc:docMk/>
              <pc:sldMasterMk cId="1035412646" sldId="2147483687"/>
              <pc:sldLayoutMk cId="880073683" sldId="2147483701"/>
              <ac:spMk id="2" creationId="{B6515EE6-EF4E-5AE6-B6F6-891EE1C96661}"/>
            </ac:spMkLst>
          </pc:spChg>
        </pc:sldLayoutChg>
        <pc:sldLayoutChg chg="addSp modSp">
          <pc:chgData name="Trang Pham" userId="74f8ac01-2515-4145-98b5-f12dce5e2aef" providerId="ADAL" clId="{D6FF3F27-09E3-4A4B-998E-41851CBAFE52}" dt="2024-12-16T14:06:43.435" v="9"/>
          <pc:sldLayoutMkLst>
            <pc:docMk/>
            <pc:sldMasterMk cId="1035412646" sldId="2147483687"/>
            <pc:sldLayoutMk cId="1125454712" sldId="2147483705"/>
          </pc:sldLayoutMkLst>
          <pc:spChg chg="add mod">
            <ac:chgData name="Trang Pham" userId="74f8ac01-2515-4145-98b5-f12dce5e2aef" providerId="ADAL" clId="{D6FF3F27-09E3-4A4B-998E-41851CBAFE52}" dt="2024-12-16T14:06:43.435" v="9"/>
            <ac:spMkLst>
              <pc:docMk/>
              <pc:sldMasterMk cId="1035412646" sldId="2147483687"/>
              <pc:sldLayoutMk cId="1125454712" sldId="2147483705"/>
              <ac:spMk id="2" creationId="{128BBE59-4305-1CD2-55F8-C42284594947}"/>
            </ac:spMkLst>
          </pc:spChg>
        </pc:sldLayoutChg>
      </pc:sldMasterChg>
    </pc:docChg>
  </pc:docChgLst>
  <pc:docChgLst>
    <pc:chgData name="Sarah Fearnley" userId="S::sarahfearnley@ncfe.org.uk::a7cd2806-8b3e-4ce0-a803-96763604b100" providerId="AD" clId="Web-{28EF3F0F-6E56-9B8D-5C50-F97D24BF8CAF}"/>
    <pc:docChg chg="modSld">
      <pc:chgData name="Sarah Fearnley" userId="S::sarahfearnley@ncfe.org.uk::a7cd2806-8b3e-4ce0-a803-96763604b100" providerId="AD" clId="Web-{28EF3F0F-6E56-9B8D-5C50-F97D24BF8CAF}" dt="2022-08-17T13:46:40.203" v="1" actId="1076"/>
      <pc:docMkLst>
        <pc:docMk/>
      </pc:docMkLst>
      <pc:sldChg chg="addSp modSp">
        <pc:chgData name="Sarah Fearnley" userId="S::sarahfearnley@ncfe.org.uk::a7cd2806-8b3e-4ce0-a803-96763604b100" providerId="AD" clId="Web-{28EF3F0F-6E56-9B8D-5C50-F97D24BF8CAF}" dt="2022-08-17T13:46:40.203" v="1" actId="1076"/>
        <pc:sldMkLst>
          <pc:docMk/>
          <pc:sldMk cId="3735571363" sldId="305"/>
        </pc:sldMkLst>
        <pc:grpChg chg="add mod">
          <ac:chgData name="Sarah Fearnley" userId="S::sarahfearnley@ncfe.org.uk::a7cd2806-8b3e-4ce0-a803-96763604b100" providerId="AD" clId="Web-{28EF3F0F-6E56-9B8D-5C50-F97D24BF8CAF}" dt="2022-08-17T13:46:40.203" v="1" actId="1076"/>
          <ac:grpSpMkLst>
            <pc:docMk/>
            <pc:sldMk cId="3735571363" sldId="305"/>
            <ac:grpSpMk id="8" creationId="{4AA49D4E-97D9-5E3E-8976-24C7C7BF0BEF}"/>
          </ac:grpSpMkLst>
        </pc:gr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EF00FC-8F41-FF4B-8F78-730743DF675D}" type="datetimeFigureOut">
              <a:rPr lang="en-US" smtClean="0"/>
              <a:t>12/18/2024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40BA05-3ABE-2943-8CC2-85F23D00F077}" type="slidenum">
              <a:rPr lang="en-US" smtClean="0"/>
              <a:t>‹#›</a:t>
            </a:fld>
            <a:endParaRPr lang="en-US" dirty="0"/>
          </a:p>
        </p:txBody>
      </p:sp>
    </p:spTree>
    <p:extLst>
      <p:ext uri="{BB962C8B-B14F-4D97-AF65-F5344CB8AC3E}">
        <p14:creationId xmlns:p14="http://schemas.microsoft.com/office/powerpoint/2010/main" val="412817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40BA05-3ABE-2943-8CC2-85F23D00F077}" type="slidenum">
              <a:rPr lang="en-US" smtClean="0"/>
              <a:t>1</a:t>
            </a:fld>
            <a:endParaRPr lang="en-US" dirty="0"/>
          </a:p>
        </p:txBody>
      </p:sp>
    </p:spTree>
    <p:extLst>
      <p:ext uri="{BB962C8B-B14F-4D97-AF65-F5344CB8AC3E}">
        <p14:creationId xmlns:p14="http://schemas.microsoft.com/office/powerpoint/2010/main" val="3792692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10.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1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3.xml"/><Relationship Id="rId1" Type="http://schemas.openxmlformats.org/officeDocument/2006/relationships/tags" Target="../tags/tag12.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846D41BC-080B-86F8-26EC-E36E2EE977C4}"/>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32268972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EAF9152E-B4E7-CD75-DDA9-6A784FCE0E8C}"/>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469253138"/>
      </p:ext>
    </p:extLst>
  </p:cSld>
  <p:clrMapOvr>
    <a:masterClrMapping/>
  </p:clrMapOvr>
  <p:extLst>
    <p:ext uri="{DCECCB84-F9BA-43D5-87BE-67443E8EF086}">
      <p15:sldGuideLst xmlns:p15="http://schemas.microsoft.com/office/powerpoint/2012/main">
        <p15:guide id="2"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C25BCF40-1248-325E-6CCE-48010BD5AD32}"/>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B6515EE6-EF4E-5AE6-B6F6-891EE1C96661}"/>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8E5B38FF-269E-B212-F04D-96876178AA4D}"/>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165222729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128BBE59-4305-1CD2-55F8-C4228459494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12545471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9079" y="934129"/>
            <a:ext cx="1260000" cy="1260000"/>
          </a:xfrm>
          <a:prstGeom prst="rect">
            <a:avLst/>
          </a:prstGeom>
        </p:spPr>
      </p:pic>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EB6C6222-6947-040F-8FD8-CD142CFD4765}"/>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ags" Target="../tags/tag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Layout" Target="../slideLayouts/slideLayout15.xml"/><Relationship Id="rId7" Type="http://schemas.openxmlformats.org/officeDocument/2006/relationships/tags" Target="../tags/tag8.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5B0B1C-6728-4D92-9766-6DDCE9733BB9}"/>
              </a:ext>
            </a:extLst>
          </p:cNvPr>
          <p:cNvPicPr>
            <a:picLocks noChangeAspect="1"/>
          </p:cNvPicPr>
          <p:nvPr userDrawn="1"/>
        </p:nvPicPr>
        <p:blipFill>
          <a:blip r:embed="rId4"/>
          <a:stretch>
            <a:fillRect/>
          </a:stretch>
        </p:blipFill>
        <p:spPr>
          <a:xfrm>
            <a:off x="0" y="0"/>
            <a:ext cx="12208986" cy="6867554"/>
          </a:xfrm>
          <a:prstGeom prst="rect">
            <a:avLst/>
          </a:prstGeom>
        </p:spPr>
      </p:pic>
      <p:sp>
        <p:nvSpPr>
          <p:cNvPr id="2" name="TextBox 1">
            <a:extLst>
              <a:ext uri="{FF2B5EF4-FFF2-40B4-BE49-F238E27FC236}">
                <a16:creationId xmlns:a16="http://schemas.microsoft.com/office/drawing/2014/main" id="{CAB37E9E-2394-A85F-27D3-1E932BA58784}"/>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4"/>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62753920-3052-CA77-C6E8-FCCADF01D50A}"/>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3"/>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 id="2147483703" r:id="rId10"/>
    <p:sldLayoutId id="214748370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8"/>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26C1169B-C408-83AB-429E-3A47A2FADAC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7"/>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 id="2147483704" r:id="rId4"/>
    <p:sldLayoutId id="214748370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a:t>
            </a:r>
          </a:p>
          <a:p>
            <a:endParaRPr lang="en-GB" sz="3200" b="1" dirty="0">
              <a:solidFill>
                <a:srgbClr val="333333"/>
              </a:solidFill>
              <a:latin typeface="Verdana"/>
              <a:ea typeface="Verdana"/>
              <a:cs typeface="Verdana"/>
            </a:endParaRPr>
          </a:p>
          <a:p>
            <a:r>
              <a:rPr lang="en-GB" sz="3200" b="1" dirty="0">
                <a:solidFill>
                  <a:srgbClr val="333333"/>
                </a:solidFill>
                <a:latin typeface="Verdana"/>
                <a:ea typeface="Verdana"/>
              </a:rPr>
              <a:t>Introduction to music technology and the music business</a:t>
            </a:r>
          </a:p>
        </p:txBody>
      </p:sp>
      <p:sp>
        <p:nvSpPr>
          <p:cNvPr id="4" name="TextBox 3">
            <a:extLst>
              <a:ext uri="{FF2B5EF4-FFF2-40B4-BE49-F238E27FC236}">
                <a16:creationId xmlns:a16="http://schemas.microsoft.com/office/drawing/2014/main" id="{5165BC95-29B2-439F-8B7C-5863CEED1CCD}"/>
              </a:ext>
            </a:extLst>
          </p:cNvPr>
          <p:cNvSpPr txBox="1"/>
          <p:nvPr/>
        </p:nvSpPr>
        <p:spPr>
          <a:xfrm>
            <a:off x="920751" y="5537110"/>
            <a:ext cx="7175500" cy="12311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333333"/>
                </a:solidFill>
                <a:latin typeface="Arial"/>
                <a:cs typeface="Arial"/>
              </a:rPr>
              <a:t>Lesson 2: Roles and responsibilities</a:t>
            </a:r>
            <a:endParaRPr lang="en-GB" sz="2400" b="1" dirty="0">
              <a:solidFill>
                <a:srgbClr val="333333"/>
              </a:solidFill>
              <a:latin typeface="Arial" panose="020B0604020202020204" pitchFamily="34" charset="0"/>
              <a:cs typeface="Arial" panose="020B0604020202020204" pitchFamily="34" charset="0"/>
            </a:endParaRPr>
          </a:p>
          <a:p>
            <a:endParaRPr lang="en-GB" sz="16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dirty="0">
                <a:solidFill>
                  <a:srgbClr val="333333"/>
                </a:solidFill>
                <a:latin typeface="Arial"/>
                <a:cs typeface="Arial"/>
              </a:rPr>
              <a:t>NCFE Level 1 / 2 Technical Award in Music Technology (603/7008/7)</a:t>
            </a:r>
          </a:p>
          <a:p>
            <a:endParaRPr lang="en-GB" sz="1200" dirty="0">
              <a:solidFill>
                <a:srgbClr val="333333"/>
              </a:solidFill>
              <a:latin typeface="Arial"/>
              <a:cs typeface="Arial"/>
            </a:endParaRPr>
          </a:p>
          <a:p>
            <a:r>
              <a:rPr lang="en-GB" sz="1200" dirty="0">
                <a:solidFill>
                  <a:srgbClr val="333333"/>
                </a:solidFill>
                <a:latin typeface="Arial"/>
                <a:cs typeface="Arial"/>
              </a:rPr>
              <a:t>Version 1.0</a:t>
            </a:r>
            <a:endParaRPr lang="en-US" sz="12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Producer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42913" y="1844675"/>
            <a:ext cx="10017823" cy="452431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a:defRPr/>
            </a:pPr>
            <a:r>
              <a:rPr lang="en-GB" sz="2400" dirty="0">
                <a:latin typeface="Arial"/>
                <a:ea typeface="Verdana"/>
                <a:cs typeface="Arial"/>
              </a:rPr>
              <a:t>Someone who is in charge of leading and directing a musical project. </a:t>
            </a:r>
            <a:endParaRPr lang="en-GB" sz="2400" dirty="0">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a:defRPr/>
            </a:pPr>
            <a:r>
              <a:rPr lang="en-GB" sz="2400" dirty="0">
                <a:latin typeface="Arial"/>
                <a:ea typeface="Verdana"/>
                <a:cs typeface="Arial"/>
              </a:rPr>
              <a:t>Their role is similar to that of a film director. </a:t>
            </a:r>
            <a:endParaRPr lang="en-GB" sz="2400" dirty="0">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Overseeing and leading projects</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Developing and arranging material</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Helping to realise the artists’ vision</a:t>
            </a:r>
          </a:p>
          <a:p>
            <a:pPr marL="342900" lvl="0" indent="-342900">
              <a:buFont typeface="Arial" panose="020B0604020202020204" pitchFamily="34" charset="0"/>
              <a:buChar char="•"/>
              <a:defRPr/>
            </a:pPr>
            <a:r>
              <a:rPr lang="en-GB" sz="2400" dirty="0">
                <a:latin typeface="Arial"/>
                <a:ea typeface="Verdana"/>
                <a:cs typeface="Arial"/>
              </a:rPr>
              <a:t>Making/creating decisions</a:t>
            </a:r>
          </a:p>
          <a:p>
            <a:pPr lvl="0">
              <a:defRPr/>
            </a:pPr>
            <a:endPar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grpSp>
        <p:nvGrpSpPr>
          <p:cNvPr id="8" name="Group 7">
            <a:extLst>
              <a:ext uri="{FF2B5EF4-FFF2-40B4-BE49-F238E27FC236}">
                <a16:creationId xmlns:a16="http://schemas.microsoft.com/office/drawing/2014/main" id="{575C5792-46FB-2B4B-9667-DF12B11AB9B8}"/>
              </a:ext>
            </a:extLst>
          </p:cNvPr>
          <p:cNvGrpSpPr/>
          <p:nvPr/>
        </p:nvGrpSpPr>
        <p:grpSpPr>
          <a:xfrm>
            <a:off x="6314110" y="3531983"/>
            <a:ext cx="5170755" cy="1149698"/>
            <a:chOff x="888272" y="3805645"/>
            <a:chExt cx="5170756" cy="1149698"/>
          </a:xfrm>
        </p:grpSpPr>
        <p:grpSp>
          <p:nvGrpSpPr>
            <p:cNvPr id="9" name="Group 8">
              <a:extLst>
                <a:ext uri="{FF2B5EF4-FFF2-40B4-BE49-F238E27FC236}">
                  <a16:creationId xmlns:a16="http://schemas.microsoft.com/office/drawing/2014/main" id="{80467051-F25C-EF4A-A535-D373CF6C61C9}"/>
                </a:ext>
              </a:extLst>
            </p:cNvPr>
            <p:cNvGrpSpPr/>
            <p:nvPr/>
          </p:nvGrpSpPr>
          <p:grpSpPr>
            <a:xfrm>
              <a:off x="888272" y="3805645"/>
              <a:ext cx="5170756" cy="1149698"/>
              <a:chOff x="5752010" y="5290456"/>
              <a:chExt cx="5170756" cy="1149698"/>
            </a:xfrm>
          </p:grpSpPr>
          <p:sp>
            <p:nvSpPr>
              <p:cNvPr id="11" name="Rectangle 10">
                <a:extLst>
                  <a:ext uri="{FF2B5EF4-FFF2-40B4-BE49-F238E27FC236}">
                    <a16:creationId xmlns:a16="http://schemas.microsoft.com/office/drawing/2014/main" id="{6C683DFE-C61D-A145-87CF-DA7ADF8803E1}"/>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2819C287-BDC2-0249-8E23-B672B951A16F}"/>
                  </a:ext>
                </a:extLst>
              </p:cNvPr>
              <p:cNvSpPr txBox="1"/>
              <p:nvPr/>
            </p:nvSpPr>
            <p:spPr>
              <a:xfrm>
                <a:off x="6662059" y="5424491"/>
                <a:ext cx="4260707" cy="1015663"/>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Nil Rodgers, the guitarist from Chic, is also a producer who has worked with Madonna and Daft Punk</a:t>
                </a:r>
              </a:p>
            </p:txBody>
          </p:sp>
        </p:grpSp>
        <p:pic>
          <p:nvPicPr>
            <p:cNvPr id="10" name="Picture 9" descr="A black rectangle with a white rectangle in the middle&#10;&#10;Description automatically generated with low confidence">
              <a:extLst>
                <a:ext uri="{FF2B5EF4-FFF2-40B4-BE49-F238E27FC236}">
                  <a16:creationId xmlns:a16="http://schemas.microsoft.com/office/drawing/2014/main" id="{1DA5813B-C138-8A44-8982-38620A8328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grpSp>
        <p:nvGrpSpPr>
          <p:cNvPr id="13" name="Group 12">
            <a:extLst>
              <a:ext uri="{FF2B5EF4-FFF2-40B4-BE49-F238E27FC236}">
                <a16:creationId xmlns:a16="http://schemas.microsoft.com/office/drawing/2014/main" id="{CF5E2CBE-DD39-6648-8E93-1385EF18F0D8}"/>
              </a:ext>
            </a:extLst>
          </p:cNvPr>
          <p:cNvGrpSpPr/>
          <p:nvPr/>
        </p:nvGrpSpPr>
        <p:grpSpPr>
          <a:xfrm>
            <a:off x="6314109" y="4990862"/>
            <a:ext cx="5170755" cy="1149698"/>
            <a:chOff x="888272" y="3805645"/>
            <a:chExt cx="5170756" cy="1149698"/>
          </a:xfrm>
        </p:grpSpPr>
        <p:grpSp>
          <p:nvGrpSpPr>
            <p:cNvPr id="14" name="Group 13">
              <a:extLst>
                <a:ext uri="{FF2B5EF4-FFF2-40B4-BE49-F238E27FC236}">
                  <a16:creationId xmlns:a16="http://schemas.microsoft.com/office/drawing/2014/main" id="{20B54950-CA92-A14E-A179-08F485C052D7}"/>
                </a:ext>
              </a:extLst>
            </p:cNvPr>
            <p:cNvGrpSpPr/>
            <p:nvPr/>
          </p:nvGrpSpPr>
          <p:grpSpPr>
            <a:xfrm>
              <a:off x="888272" y="3805645"/>
              <a:ext cx="5170756" cy="1149698"/>
              <a:chOff x="5752010" y="5290456"/>
              <a:chExt cx="5170756" cy="1149698"/>
            </a:xfrm>
          </p:grpSpPr>
          <p:sp>
            <p:nvSpPr>
              <p:cNvPr id="16" name="Rectangle 15">
                <a:extLst>
                  <a:ext uri="{FF2B5EF4-FFF2-40B4-BE49-F238E27FC236}">
                    <a16:creationId xmlns:a16="http://schemas.microsoft.com/office/drawing/2014/main" id="{647DB2BE-844E-134A-BF84-936162D41FF6}"/>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69E7EFE-4519-1D40-BFA3-5B9C6EB54428}"/>
                  </a:ext>
                </a:extLst>
              </p:cNvPr>
              <p:cNvSpPr txBox="1"/>
              <p:nvPr/>
            </p:nvSpPr>
            <p:spPr>
              <a:xfrm>
                <a:off x="6662059" y="5424491"/>
                <a:ext cx="4260707" cy="1015663"/>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Sylvia Massy is a producer who has worked with Red Hot Chili Peppers and Tom Petty.</a:t>
                </a:r>
              </a:p>
            </p:txBody>
          </p:sp>
        </p:grpSp>
        <p:pic>
          <p:nvPicPr>
            <p:cNvPr id="15" name="Picture 14" descr="A black rectangle with a white rectangle in the middle&#10;&#10;Description automatically generated with low confidence">
              <a:extLst>
                <a:ext uri="{FF2B5EF4-FFF2-40B4-BE49-F238E27FC236}">
                  <a16:creationId xmlns:a16="http://schemas.microsoft.com/office/drawing/2014/main" id="{44B397E7-7CD9-7041-B65F-DC48612CBA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spTree>
    <p:extLst>
      <p:ext uri="{BB962C8B-B14F-4D97-AF65-F5344CB8AC3E}">
        <p14:creationId xmlns:p14="http://schemas.microsoft.com/office/powerpoint/2010/main" val="3155508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Producer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42913" y="1844675"/>
            <a:ext cx="9749599"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Record producers will often also be composers, songwriters, arrangers, musicians and mix engineers.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67F56F34-7E55-5F4E-B59E-51962E5B8A1E}"/>
              </a:ext>
            </a:extLst>
          </p:cNvPr>
          <p:cNvGrpSpPr/>
          <p:nvPr/>
        </p:nvGrpSpPr>
        <p:grpSpPr>
          <a:xfrm>
            <a:off x="1498580" y="4706112"/>
            <a:ext cx="9194839" cy="1200327"/>
            <a:chOff x="408338" y="3730010"/>
            <a:chExt cx="9194839" cy="1200327"/>
          </a:xfrm>
          <a:solidFill>
            <a:srgbClr val="A098FA"/>
          </a:solidFill>
        </p:grpSpPr>
        <p:sp>
          <p:nvSpPr>
            <p:cNvPr id="14" name="Rectangle 13">
              <a:extLst>
                <a:ext uri="{FF2B5EF4-FFF2-40B4-BE49-F238E27FC236}">
                  <a16:creationId xmlns:a16="http://schemas.microsoft.com/office/drawing/2014/main" id="{CAA9C1A1-25D7-014B-9AB5-10DFA2E7158F}"/>
                </a:ext>
              </a:extLst>
            </p:cNvPr>
            <p:cNvSpPr/>
            <p:nvPr/>
          </p:nvSpPr>
          <p:spPr>
            <a:xfrm>
              <a:off x="408338" y="3730010"/>
              <a:ext cx="9194839" cy="12003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TextBox 14">
              <a:extLst>
                <a:ext uri="{FF2B5EF4-FFF2-40B4-BE49-F238E27FC236}">
                  <a16:creationId xmlns:a16="http://schemas.microsoft.com/office/drawing/2014/main" id="{870373FD-60DB-E248-AEFF-ED710D94E649}"/>
                </a:ext>
              </a:extLst>
            </p:cNvPr>
            <p:cNvSpPr txBox="1"/>
            <p:nvPr/>
          </p:nvSpPr>
          <p:spPr>
            <a:xfrm>
              <a:off x="1357568" y="3822341"/>
              <a:ext cx="8245609" cy="1015663"/>
            </a:xfrm>
            <a:prstGeom prst="rect">
              <a:avLst/>
            </a:prstGeom>
            <a:noFill/>
          </p:spPr>
          <p:txBody>
            <a:bodyPr wrap="square">
              <a:spAutoFit/>
            </a:bodyPr>
            <a:lstStyle/>
            <a:p>
              <a:r>
                <a:rPr lang="en-GB" sz="2000" b="1" dirty="0">
                  <a:solidFill>
                    <a:srgbClr val="333333"/>
                  </a:solidFill>
                  <a:latin typeface="Arial" panose="020B0604020202020204" pitchFamily="34" charset="0"/>
                  <a:cs typeface="Arial" panose="020B0604020202020204" pitchFamily="34" charset="0"/>
                </a:rPr>
                <a:t>Mix Engineer </a:t>
              </a:r>
            </a:p>
            <a:p>
              <a:r>
                <a:rPr lang="en-GB" sz="2000" dirty="0">
                  <a:solidFill>
                    <a:srgbClr val="333333"/>
                  </a:solidFill>
                  <a:latin typeface="Arial" panose="020B0604020202020204" pitchFamily="34" charset="0"/>
                  <a:cs typeface="Arial" panose="020B0604020202020204" pitchFamily="34" charset="0"/>
                </a:rPr>
                <a:t>Someone who combines all of the recorded tracks and balances them to produce a final version of a recording where all parts can be heard.</a:t>
              </a:r>
            </a:p>
          </p:txBody>
        </p:sp>
        <p:pic>
          <p:nvPicPr>
            <p:cNvPr id="16" name="Picture 15" descr="Icon&#10;&#10;Description automatically generated">
              <a:extLst>
                <a:ext uri="{FF2B5EF4-FFF2-40B4-BE49-F238E27FC236}">
                  <a16:creationId xmlns:a16="http://schemas.microsoft.com/office/drawing/2014/main" id="{9EC77697-83E0-E44E-BEFE-7CEFB4E3A9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53" y="3868820"/>
              <a:ext cx="612000" cy="614928"/>
            </a:xfrm>
            <a:prstGeom prst="rect">
              <a:avLst/>
            </a:prstGeom>
            <a:grpFill/>
          </p:spPr>
        </p:pic>
      </p:grpSp>
      <p:sp>
        <p:nvSpPr>
          <p:cNvPr id="17" name="TextBox 16">
            <a:extLst>
              <a:ext uri="{FF2B5EF4-FFF2-40B4-BE49-F238E27FC236}">
                <a16:creationId xmlns:a16="http://schemas.microsoft.com/office/drawing/2014/main" id="{F90DB942-05B5-884E-B922-290565B6E6DD}"/>
              </a:ext>
            </a:extLst>
          </p:cNvPr>
          <p:cNvSpPr txBox="1"/>
          <p:nvPr/>
        </p:nvSpPr>
        <p:spPr>
          <a:xfrm>
            <a:off x="452437" y="2837980"/>
            <a:ext cx="11296649"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role has become more diverse as technology has developed.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has allowed for people to develop their skillset meaning that the role of the record producer can be much more hands on.</a:t>
            </a:r>
          </a:p>
        </p:txBody>
      </p:sp>
    </p:spTree>
    <p:extLst>
      <p:ext uri="{BB962C8B-B14F-4D97-AF65-F5344CB8AC3E}">
        <p14:creationId xmlns:p14="http://schemas.microsoft.com/office/powerpoint/2010/main" val="16529881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08BD06-D6B0-5744-840C-93768894BB77}"/>
              </a:ext>
            </a:extLst>
          </p:cNvPr>
          <p:cNvSpPr txBox="1"/>
          <p:nvPr/>
        </p:nvSpPr>
        <p:spPr>
          <a:xfrm>
            <a:off x="452984" y="1855061"/>
            <a:ext cx="11296104"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someone whose main area of expertise is with the maintenance of musical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may work within a venue, recording studio or a touring company.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Maintaining and repairing equipment.</a:t>
            </a:r>
          </a:p>
          <a:p>
            <a:pPr lvl="0">
              <a:defRPr/>
            </a:pPr>
            <a:endPar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3" name="TextBox 2">
            <a:extLst>
              <a:ext uri="{FF2B5EF4-FFF2-40B4-BE49-F238E27FC236}">
                <a16:creationId xmlns:a16="http://schemas.microsoft.com/office/drawing/2014/main" id="{2756B648-AA1D-6A4F-B0C2-1CF9C7E01D28}"/>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Technician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11251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56B648-AA1D-6A4F-B0C2-1CF9C7E01D28}"/>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Technician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BA87641-2BB5-8A4E-A385-BA213AFE2F2D}"/>
              </a:ext>
            </a:extLst>
          </p:cNvPr>
          <p:cNvSpPr txBox="1"/>
          <p:nvPr/>
        </p:nvSpPr>
        <p:spPr>
          <a:xfrm>
            <a:off x="452438" y="1844675"/>
            <a:ext cx="11296650" cy="34163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If a band were to go on a tour, they would require technicians to look after their equipment so that they can focus on performing.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Guitarists will often have a team of technicians who will, restring and make set up adjustments on their guitars, as well as maintain their amplifiers and pedals.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essential when touring around the world as changes in temperature, humidity and wear and tear from transporting equipment can adversely affect guitars.</a:t>
            </a:r>
          </a:p>
        </p:txBody>
      </p:sp>
    </p:spTree>
    <p:extLst>
      <p:ext uri="{BB962C8B-B14F-4D97-AF65-F5344CB8AC3E}">
        <p14:creationId xmlns:p14="http://schemas.microsoft.com/office/powerpoint/2010/main" val="3212879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756B648-AA1D-6A4F-B0C2-1CF9C7E01D28}"/>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Technician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79A62B90-BC4F-8A43-9BDC-45C1E1187A14}"/>
              </a:ext>
            </a:extLst>
          </p:cNvPr>
          <p:cNvSpPr txBox="1"/>
          <p:nvPr/>
        </p:nvSpPr>
        <p:spPr>
          <a:xfrm>
            <a:off x="527441" y="1957940"/>
            <a:ext cx="11018383"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A technician could also be responsible for the maintenance of other instruments such as: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Bass Guitar</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Piano/Keyboard</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Synthesisers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Orchestral instruments (Violins, Trumpets, Saxophones)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They may also be involved in making repairs to other equipment such as microphones, smoke machines and lights.</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8383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Engineer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42913" y="4276159"/>
            <a:ext cx="11296104"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 set-up of recording hardware and software.</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need to be able to interpret ideas that the artist of producers has and be able to set up microphones and equipment to achieve the desired sound.</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sp>
        <p:nvSpPr>
          <p:cNvPr id="5" name="TextBox 4">
            <a:extLst>
              <a:ext uri="{FF2B5EF4-FFF2-40B4-BE49-F238E27FC236}">
                <a16:creationId xmlns:a16="http://schemas.microsoft.com/office/drawing/2014/main" id="{42599F21-1E4E-1D46-AC46-5E485F90719F}"/>
              </a:ext>
            </a:extLst>
          </p:cNvPr>
          <p:cNvSpPr txBox="1"/>
          <p:nvPr/>
        </p:nvSpPr>
        <p:spPr>
          <a:xfrm>
            <a:off x="442913" y="1844675"/>
            <a:ext cx="9908095"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More commonly referred to as a recording engineer, they are in charge of setting up and managing the technical aspects of the recording.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sp>
        <p:nvSpPr>
          <p:cNvPr id="7" name="TextBox 6">
            <a:extLst>
              <a:ext uri="{FF2B5EF4-FFF2-40B4-BE49-F238E27FC236}">
                <a16:creationId xmlns:a16="http://schemas.microsoft.com/office/drawing/2014/main" id="{6EB391E6-29D4-2B4F-97E7-DE0FE3D9D00F}"/>
              </a:ext>
            </a:extLst>
          </p:cNvPr>
          <p:cNvSpPr txBox="1"/>
          <p:nvPr/>
        </p:nvSpPr>
        <p:spPr>
          <a:xfrm>
            <a:off x="462509" y="3258312"/>
            <a:ext cx="1128657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do not usually make creative decisions; this would be the responsibility of the producer. </a:t>
            </a:r>
          </a:p>
        </p:txBody>
      </p:sp>
    </p:spTree>
    <p:extLst>
      <p:ext uri="{BB962C8B-B14F-4D97-AF65-F5344CB8AC3E}">
        <p14:creationId xmlns:p14="http://schemas.microsoft.com/office/powerpoint/2010/main" val="41354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Engineer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42599F21-1E4E-1D46-AC46-5E485F90719F}"/>
              </a:ext>
            </a:extLst>
          </p:cNvPr>
          <p:cNvSpPr txBox="1"/>
          <p:nvPr/>
        </p:nvSpPr>
        <p:spPr>
          <a:xfrm>
            <a:off x="442913" y="1844675"/>
            <a:ext cx="9908095" cy="526297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Technical aspects could include recording include: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Setting up microphones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Placement and positioning of microphones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Setting up the audio interface or mixing desk</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Setting up the recording project in the DAW</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Managing playback and basic audio editing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697484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90E90CA-6BD7-6446-BD00-54F27D42A194}"/>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Manager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4C9529B3-1C70-BB42-B35B-7F0EF4877A24}"/>
              </a:ext>
            </a:extLst>
          </p:cNvPr>
          <p:cNvSpPr txBox="1"/>
          <p:nvPr/>
        </p:nvSpPr>
        <p:spPr>
          <a:xfrm>
            <a:off x="452984" y="1855061"/>
            <a:ext cx="11296104"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a person or team, who are in charge of the business side of an artists career. Managers work on commission, this means that they take a percentage of the artists earnings in return for managing them.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Negotiating contracts;</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Finding opportunities for clients;</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Overseeing the career development of clients.</a:t>
            </a: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6377EF42-8C96-144C-A050-97FF6FCC6C07}"/>
              </a:ext>
            </a:extLst>
          </p:cNvPr>
          <p:cNvGrpSpPr/>
          <p:nvPr/>
        </p:nvGrpSpPr>
        <p:grpSpPr>
          <a:xfrm>
            <a:off x="5792211" y="3932553"/>
            <a:ext cx="5785778" cy="886999"/>
            <a:chOff x="888272" y="3805645"/>
            <a:chExt cx="5785779" cy="886999"/>
          </a:xfrm>
        </p:grpSpPr>
        <p:grpSp>
          <p:nvGrpSpPr>
            <p:cNvPr id="5" name="Group 4">
              <a:extLst>
                <a:ext uri="{FF2B5EF4-FFF2-40B4-BE49-F238E27FC236}">
                  <a16:creationId xmlns:a16="http://schemas.microsoft.com/office/drawing/2014/main" id="{C1B08636-44CA-2C4D-B6B4-73C7C6980F9E}"/>
                </a:ext>
              </a:extLst>
            </p:cNvPr>
            <p:cNvGrpSpPr/>
            <p:nvPr/>
          </p:nvGrpSpPr>
          <p:grpSpPr>
            <a:xfrm>
              <a:off x="888272" y="3805645"/>
              <a:ext cx="5785779" cy="886999"/>
              <a:chOff x="5752010" y="5290456"/>
              <a:chExt cx="5785779" cy="886999"/>
            </a:xfrm>
          </p:grpSpPr>
          <p:sp>
            <p:nvSpPr>
              <p:cNvPr id="7" name="Rectangle 6">
                <a:extLst>
                  <a:ext uri="{FF2B5EF4-FFF2-40B4-BE49-F238E27FC236}">
                    <a16:creationId xmlns:a16="http://schemas.microsoft.com/office/drawing/2014/main" id="{C1A4FE7E-E5E8-3246-8C56-337AA37B5515}"/>
                  </a:ext>
                </a:extLst>
              </p:cNvPr>
              <p:cNvSpPr/>
              <p:nvPr/>
            </p:nvSpPr>
            <p:spPr>
              <a:xfrm>
                <a:off x="5752010" y="5290456"/>
                <a:ext cx="5785779" cy="886999"/>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5BFA9B02-E84C-6345-BCD0-28B67322B854}"/>
                  </a:ext>
                </a:extLst>
              </p:cNvPr>
              <p:cNvSpPr txBox="1"/>
              <p:nvPr/>
            </p:nvSpPr>
            <p:spPr>
              <a:xfrm>
                <a:off x="6679888" y="5380012"/>
                <a:ext cx="4729425" cy="707886"/>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Scooter Braun, 	is the manger for Ariana Grande, Kanye West &amp; Justin Bieber.</a:t>
                </a:r>
              </a:p>
            </p:txBody>
          </p:sp>
        </p:grpSp>
        <p:pic>
          <p:nvPicPr>
            <p:cNvPr id="6" name="Picture 5" descr="A black rectangle with a white rectangle in the middle&#10;&#10;Description automatically generated with low confidence">
              <a:extLst>
                <a:ext uri="{FF2B5EF4-FFF2-40B4-BE49-F238E27FC236}">
                  <a16:creationId xmlns:a16="http://schemas.microsoft.com/office/drawing/2014/main" id="{40B9C095-FBBB-9048-A56C-E8034D2E3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spTree>
    <p:extLst>
      <p:ext uri="{BB962C8B-B14F-4D97-AF65-F5344CB8AC3E}">
        <p14:creationId xmlns:p14="http://schemas.microsoft.com/office/powerpoint/2010/main" val="1214768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Publicist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11296104"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some who deals will any public relations.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will often be referred to as a PR manager.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Creating marketing strategies</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Running promotional campaigns</a:t>
            </a:r>
          </a:p>
          <a:p>
            <a:pPr marL="342900" lvl="0" indent="-342900">
              <a:buFont typeface="Arial" panose="020B0604020202020204" pitchFamily="34" charset="0"/>
              <a:buChar cha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Developing public image of clients</a:t>
            </a:r>
          </a:p>
        </p:txBody>
      </p:sp>
      <p:grpSp>
        <p:nvGrpSpPr>
          <p:cNvPr id="4" name="Group 3">
            <a:extLst>
              <a:ext uri="{FF2B5EF4-FFF2-40B4-BE49-F238E27FC236}">
                <a16:creationId xmlns:a16="http://schemas.microsoft.com/office/drawing/2014/main" id="{48420D05-EB9D-A946-B506-6602453ED5E9}"/>
              </a:ext>
            </a:extLst>
          </p:cNvPr>
          <p:cNvGrpSpPr/>
          <p:nvPr/>
        </p:nvGrpSpPr>
        <p:grpSpPr>
          <a:xfrm>
            <a:off x="6592845" y="3657109"/>
            <a:ext cx="4881155" cy="1200327"/>
            <a:chOff x="5752010" y="3730010"/>
            <a:chExt cx="4881155" cy="1200327"/>
          </a:xfrm>
          <a:solidFill>
            <a:srgbClr val="A098FA"/>
          </a:solidFill>
        </p:grpSpPr>
        <p:sp>
          <p:nvSpPr>
            <p:cNvPr id="5" name="Rectangle 4">
              <a:extLst>
                <a:ext uri="{FF2B5EF4-FFF2-40B4-BE49-F238E27FC236}">
                  <a16:creationId xmlns:a16="http://schemas.microsoft.com/office/drawing/2014/main" id="{0EFA0D0A-5C54-6C46-ABF8-A8CEEDBAE3BB}"/>
                </a:ext>
              </a:extLst>
            </p:cNvPr>
            <p:cNvSpPr/>
            <p:nvPr/>
          </p:nvSpPr>
          <p:spPr>
            <a:xfrm>
              <a:off x="5752010" y="3730010"/>
              <a:ext cx="4881155" cy="12003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extBox 5">
              <a:extLst>
                <a:ext uri="{FF2B5EF4-FFF2-40B4-BE49-F238E27FC236}">
                  <a16:creationId xmlns:a16="http://schemas.microsoft.com/office/drawing/2014/main" id="{B64FA2A0-D722-0645-85B7-CFD73A84F529}"/>
                </a:ext>
              </a:extLst>
            </p:cNvPr>
            <p:cNvSpPr txBox="1"/>
            <p:nvPr/>
          </p:nvSpPr>
          <p:spPr>
            <a:xfrm>
              <a:off x="6654771" y="3822341"/>
              <a:ext cx="3901440" cy="1015663"/>
            </a:xfrm>
            <a:prstGeom prst="rect">
              <a:avLst/>
            </a:prstGeom>
            <a:noFill/>
          </p:spPr>
          <p:txBody>
            <a:bodyPr wrap="square">
              <a:spAutoFit/>
            </a:bodyPr>
            <a:lstStyle/>
            <a:p>
              <a:r>
                <a:rPr lang="en-GB" sz="2000" b="1" dirty="0">
                  <a:solidFill>
                    <a:srgbClr val="333333"/>
                  </a:solidFill>
                  <a:latin typeface="Arial" panose="020B0604020202020204" pitchFamily="34" charset="0"/>
                  <a:cs typeface="Arial" panose="020B0604020202020204" pitchFamily="34" charset="0"/>
                </a:rPr>
                <a:t>Public Relations</a:t>
              </a:r>
            </a:p>
            <a:p>
              <a:r>
                <a:rPr lang="en-GB" sz="2000" dirty="0">
                  <a:solidFill>
                    <a:srgbClr val="333333"/>
                  </a:solidFill>
                  <a:latin typeface="Arial" panose="020B0604020202020204" pitchFamily="34" charset="0"/>
                  <a:cs typeface="Arial" panose="020B0604020202020204" pitchFamily="34" charset="0"/>
                </a:rPr>
                <a:t>This is the relationship between the musical artist and the public.</a:t>
              </a:r>
            </a:p>
          </p:txBody>
        </p:sp>
        <p:pic>
          <p:nvPicPr>
            <p:cNvPr id="7" name="Picture 6" descr="Icon&#10;&#10;Description automatically generated">
              <a:extLst>
                <a:ext uri="{FF2B5EF4-FFF2-40B4-BE49-F238E27FC236}">
                  <a16:creationId xmlns:a16="http://schemas.microsoft.com/office/drawing/2014/main" id="{FFA9A102-B0EA-7447-B8FE-4BBEA4A744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5817" y="3949983"/>
              <a:ext cx="612000" cy="614928"/>
            </a:xfrm>
            <a:prstGeom prst="rect">
              <a:avLst/>
            </a:prstGeom>
            <a:grpFill/>
          </p:spPr>
        </p:pic>
      </p:grpSp>
    </p:spTree>
    <p:extLst>
      <p:ext uri="{BB962C8B-B14F-4D97-AF65-F5344CB8AC3E}">
        <p14:creationId xmlns:p14="http://schemas.microsoft.com/office/powerpoint/2010/main" val="15888814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a:t>
            </a:r>
            <a:r>
              <a:rPr lang="en-GB" sz="3200" b="1" dirty="0">
                <a:solidFill>
                  <a:srgbClr val="333333"/>
                </a:solidFill>
                <a:latin typeface="Verdana"/>
                <a:ea typeface="Verdana"/>
                <a:cs typeface="Verdana"/>
              </a:rPr>
              <a:t>Artist and Repertoire </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9702952" cy="156966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a:defRPr/>
            </a:pPr>
            <a:r>
              <a:rPr lang="en-GB" sz="2400" dirty="0">
                <a:latin typeface="Arial"/>
                <a:ea typeface="Verdana"/>
                <a:cs typeface="Arial"/>
              </a:rPr>
              <a:t>More commonly referred to as A&amp;R. These are people who usually work for a record company and essentially are in charge of searching for new talent to sign to their record label.</a:t>
            </a:r>
          </a:p>
        </p:txBody>
      </p:sp>
      <p:sp>
        <p:nvSpPr>
          <p:cNvPr id="5" name="TextBox 4">
            <a:extLst>
              <a:ext uri="{FF2B5EF4-FFF2-40B4-BE49-F238E27FC236}">
                <a16:creationId xmlns:a16="http://schemas.microsoft.com/office/drawing/2014/main" id="{950DE041-F67E-5443-B25C-6673E5E2270E}"/>
              </a:ext>
            </a:extLst>
          </p:cNvPr>
          <p:cNvSpPr txBox="1"/>
          <p:nvPr/>
        </p:nvSpPr>
        <p:spPr>
          <a:xfrm>
            <a:off x="442913" y="4169968"/>
            <a:ext cx="11296650"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A&amp;R representatives are also in charge of developing the artists that they sign.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 big part of their job will be attending open mic events, gigs and networking in different music scenes to discover pre-empt what will be the next big hit.</a:t>
            </a:r>
            <a:endParaRPr kumimoji="0" lang="en-GB" sz="2400"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048378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b="1" dirty="0">
                <a:solidFill>
                  <a:srgbClr val="333333"/>
                </a:solidFill>
                <a:latin typeface="Arial"/>
                <a:ea typeface="+mn-lt"/>
                <a:cs typeface="+mn-lt"/>
              </a:rPr>
              <a:t>5 minutes</a:t>
            </a:r>
            <a:endParaRPr lang="en-US" dirty="0">
              <a:solidFill>
                <a:srgbClr val="333333"/>
              </a:solidFill>
            </a:endParaRPr>
          </a:p>
        </p:txBody>
      </p:sp>
      <p:graphicFrame>
        <p:nvGraphicFramePr>
          <p:cNvPr id="5" name="Table 4">
            <a:extLst>
              <a:ext uri="{FF2B5EF4-FFF2-40B4-BE49-F238E27FC236}">
                <a16:creationId xmlns:a16="http://schemas.microsoft.com/office/drawing/2014/main" id="{B1F42CD2-DC2A-AA4D-BCF2-557B52D65D02}"/>
              </a:ext>
            </a:extLst>
          </p:cNvPr>
          <p:cNvGraphicFramePr>
            <a:graphicFrameLocks noGrp="1"/>
          </p:cNvGraphicFramePr>
          <p:nvPr>
            <p:extLst>
              <p:ext uri="{D42A27DB-BD31-4B8C-83A1-F6EECF244321}">
                <p14:modId xmlns:p14="http://schemas.microsoft.com/office/powerpoint/2010/main" val="2466269421"/>
              </p:ext>
            </p:extLst>
          </p:nvPr>
        </p:nvGraphicFramePr>
        <p:xfrm>
          <a:off x="831533" y="2426910"/>
          <a:ext cx="8246409" cy="3474720"/>
        </p:xfrm>
        <a:graphic>
          <a:graphicData uri="http://schemas.openxmlformats.org/drawingml/2006/table">
            <a:tbl>
              <a:tblPr bandRow="1">
                <a:tableStyleId>{5C22544A-7EE6-4342-B048-85BDC9FD1C3A}</a:tableStyleId>
              </a:tblPr>
              <a:tblGrid>
                <a:gridCol w="2748803">
                  <a:extLst>
                    <a:ext uri="{9D8B030D-6E8A-4147-A177-3AD203B41FA5}">
                      <a16:colId xmlns:a16="http://schemas.microsoft.com/office/drawing/2014/main" val="1814858464"/>
                    </a:ext>
                  </a:extLst>
                </a:gridCol>
                <a:gridCol w="2748803">
                  <a:extLst>
                    <a:ext uri="{9D8B030D-6E8A-4147-A177-3AD203B41FA5}">
                      <a16:colId xmlns:a16="http://schemas.microsoft.com/office/drawing/2014/main" val="2754906021"/>
                    </a:ext>
                  </a:extLst>
                </a:gridCol>
                <a:gridCol w="2748803">
                  <a:extLst>
                    <a:ext uri="{9D8B030D-6E8A-4147-A177-3AD203B41FA5}">
                      <a16:colId xmlns:a16="http://schemas.microsoft.com/office/drawing/2014/main" val="1918480931"/>
                    </a:ext>
                  </a:extLst>
                </a:gridCol>
              </a:tblGrid>
              <a:tr h="964448">
                <a:tc>
                  <a:txBody>
                    <a:bodyPr/>
                    <a:lstStyle/>
                    <a:p>
                      <a:pPr algn="ctr"/>
                      <a:r>
                        <a:rPr lang="en-GB" sz="2400" dirty="0">
                          <a:latin typeface="Arial" panose="020B0604020202020204" pitchFamily="34" charset="0"/>
                          <a:cs typeface="Arial" panose="020B0604020202020204" pitchFamily="34" charset="0"/>
                        </a:rPr>
                        <a:t>Give </a:t>
                      </a:r>
                      <a:r>
                        <a:rPr lang="en-GB" sz="2400" b="1" dirty="0">
                          <a:latin typeface="Arial" panose="020B0604020202020204" pitchFamily="34" charset="0"/>
                          <a:cs typeface="Arial" panose="020B0604020202020204" pitchFamily="34" charset="0"/>
                        </a:rPr>
                        <a:t>one</a:t>
                      </a:r>
                      <a:r>
                        <a:rPr lang="en-GB" sz="2400" b="0" dirty="0">
                          <a:latin typeface="Arial" panose="020B0604020202020204" pitchFamily="34" charset="0"/>
                          <a:cs typeface="Arial" panose="020B0604020202020204" pitchFamily="34" charset="0"/>
                        </a:rPr>
                        <a:t> reason why</a:t>
                      </a:r>
                      <a:r>
                        <a:rPr lang="en-GB" sz="2400" dirty="0">
                          <a:latin typeface="Arial" panose="020B0604020202020204" pitchFamily="34" charset="0"/>
                          <a:cs typeface="Arial" panose="020B0604020202020204" pitchFamily="34" charset="0"/>
                        </a:rPr>
                        <a:t> an artist might collaborate with songwriters?</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algn="ctr"/>
                      <a:r>
                        <a:rPr lang="en-GB" sz="2400" dirty="0">
                          <a:latin typeface="Arial" panose="020B0604020202020204" pitchFamily="34" charset="0"/>
                          <a:cs typeface="Arial" panose="020B0604020202020204" pitchFamily="34" charset="0"/>
                        </a:rPr>
                        <a:t>Give </a:t>
                      </a:r>
                      <a:r>
                        <a:rPr lang="en-GB" sz="2400" b="1" dirty="0">
                          <a:latin typeface="Arial" panose="020B0604020202020204" pitchFamily="34" charset="0"/>
                          <a:cs typeface="Arial" panose="020B0604020202020204" pitchFamily="34" charset="0"/>
                        </a:rPr>
                        <a:t>one</a:t>
                      </a:r>
                      <a:r>
                        <a:rPr lang="en-GB" sz="2400" dirty="0">
                          <a:latin typeface="Arial" panose="020B0604020202020204" pitchFamily="34" charset="0"/>
                          <a:cs typeface="Arial" panose="020B0604020202020204" pitchFamily="34" charset="0"/>
                        </a:rPr>
                        <a:t> example of an </a:t>
                      </a:r>
                      <a:r>
                        <a:rPr lang="en-GB" sz="2400" b="0" dirty="0">
                          <a:latin typeface="Arial" panose="020B0604020202020204" pitchFamily="34" charset="0"/>
                          <a:cs typeface="Arial" panose="020B0604020202020204" pitchFamily="34" charset="0"/>
                        </a:rPr>
                        <a:t>essential</a:t>
                      </a:r>
                      <a:r>
                        <a:rPr lang="en-GB" sz="2400" dirty="0">
                          <a:latin typeface="Arial" panose="020B0604020202020204" pitchFamily="34" charset="0"/>
                          <a:cs typeface="Arial" panose="020B0604020202020204" pitchFamily="34" charset="0"/>
                        </a:rPr>
                        <a:t> skill for a session musician.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algn="ctr"/>
                      <a:r>
                        <a:rPr lang="en-GB" sz="2400" dirty="0">
                          <a:latin typeface="Arial" panose="020B0604020202020204" pitchFamily="34" charset="0"/>
                          <a:cs typeface="Arial" panose="020B0604020202020204" pitchFamily="34" charset="0"/>
                        </a:rPr>
                        <a:t>If you wanted help to write a </a:t>
                      </a:r>
                      <a:r>
                        <a:rPr lang="en-GB" sz="2400" b="1" dirty="0">
                          <a:latin typeface="Arial" panose="020B0604020202020204" pitchFamily="34" charset="0"/>
                          <a:cs typeface="Arial" panose="020B0604020202020204" pitchFamily="34" charset="0"/>
                        </a:rPr>
                        <a:t>song</a:t>
                      </a:r>
                      <a:r>
                        <a:rPr lang="en-GB" sz="2400" dirty="0">
                          <a:latin typeface="Arial" panose="020B0604020202020204" pitchFamily="34" charset="0"/>
                          <a:cs typeface="Arial" panose="020B0604020202020204" pitchFamily="34" charset="0"/>
                        </a:rPr>
                        <a:t>, who would you need to hire?</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1744699384"/>
                  </a:ext>
                </a:extLst>
              </a:tr>
              <a:tr h="119137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latin typeface="Arial" panose="020B0604020202020204" pitchFamily="34" charset="0"/>
                          <a:cs typeface="Arial" panose="020B0604020202020204" pitchFamily="34" charset="0"/>
                        </a:rPr>
                        <a:t>Define: </a:t>
                      </a:r>
                      <a:r>
                        <a:rPr lang="en-US" sz="2400" b="1" dirty="0">
                          <a:latin typeface="Arial" panose="020B0604020202020204" pitchFamily="34" charset="0"/>
                          <a:cs typeface="Arial" panose="020B0604020202020204" pitchFamily="34" charset="0"/>
                        </a:rPr>
                        <a:t>Consumer</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algn="ctr"/>
                      <a:r>
                        <a:rPr lang="en-US" sz="2400" dirty="0">
                          <a:latin typeface="Arial" panose="020B0604020202020204" pitchFamily="34" charset="0"/>
                          <a:cs typeface="Arial" panose="020B0604020202020204" pitchFamily="34" charset="0"/>
                        </a:rPr>
                        <a:t>I am responsible for creating sound effects for a local theatre company. </a:t>
                      </a:r>
                      <a:endParaRPr lang="en-US" sz="2400" b="1"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What is my role?</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algn="ctr"/>
                      <a:r>
                        <a:rPr lang="en-US" sz="2400" dirty="0">
                          <a:latin typeface="Arial" panose="020B0604020202020204" pitchFamily="34" charset="0"/>
                          <a:cs typeface="Arial" panose="020B0604020202020204" pitchFamily="34" charset="0"/>
                        </a:rPr>
                        <a:t>Give </a:t>
                      </a:r>
                      <a:r>
                        <a:rPr lang="en-US" sz="2400" b="1" dirty="0">
                          <a:latin typeface="Arial" panose="020B0604020202020204" pitchFamily="34" charset="0"/>
                          <a:cs typeface="Arial" panose="020B0604020202020204" pitchFamily="34" charset="0"/>
                        </a:rPr>
                        <a:t>one </a:t>
                      </a:r>
                      <a:r>
                        <a:rPr lang="en-US" sz="2400" b="0" dirty="0">
                          <a:latin typeface="Arial" panose="020B0604020202020204" pitchFamily="34" charset="0"/>
                          <a:cs typeface="Arial" panose="020B0604020202020204" pitchFamily="34" charset="0"/>
                        </a:rPr>
                        <a:t>reason why an artist would hire an arranger.</a:t>
                      </a:r>
                      <a:endParaRPr lang="en-US" sz="24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60743199"/>
                  </a:ext>
                </a:extLst>
              </a:tr>
            </a:tbl>
          </a:graphicData>
        </a:graphic>
      </p:graphicFrame>
    </p:spTree>
    <p:extLst>
      <p:ext uri="{BB962C8B-B14F-4D97-AF65-F5344CB8AC3E}">
        <p14:creationId xmlns:p14="http://schemas.microsoft.com/office/powerpoint/2010/main" val="4057773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a:t>
            </a:r>
            <a:r>
              <a:rPr lang="en-GB" sz="3200" b="1" dirty="0">
                <a:solidFill>
                  <a:srgbClr val="333333"/>
                </a:solidFill>
                <a:latin typeface="Verdana"/>
                <a:ea typeface="Verdana"/>
                <a:cs typeface="Verdana"/>
              </a:rPr>
              <a:t>Artist and Repertoire </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971514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With the rapid expansion of the internet and social media starting in the millennium, the need for a traditional record deal has declined.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sp>
        <p:nvSpPr>
          <p:cNvPr id="6" name="TextBox 5">
            <a:extLst>
              <a:ext uri="{FF2B5EF4-FFF2-40B4-BE49-F238E27FC236}">
                <a16:creationId xmlns:a16="http://schemas.microsoft.com/office/drawing/2014/main" id="{C15ED3E3-CE5B-A646-A880-91691E6F1B60}"/>
              </a:ext>
            </a:extLst>
          </p:cNvPr>
          <p:cNvSpPr txBox="1"/>
          <p:nvPr/>
        </p:nvSpPr>
        <p:spPr>
          <a:xfrm>
            <a:off x="452438" y="2961162"/>
            <a:ext cx="11286578" cy="156966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A&amp;R representatives have had to adapt in order to source artists.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 use of Social Media, such as Instagram and TikTok is becoming a far more common way for a musical artist to be discovered.</a:t>
            </a:r>
          </a:p>
        </p:txBody>
      </p:sp>
      <p:grpSp>
        <p:nvGrpSpPr>
          <p:cNvPr id="7" name="Group 6">
            <a:extLst>
              <a:ext uri="{FF2B5EF4-FFF2-40B4-BE49-F238E27FC236}">
                <a16:creationId xmlns:a16="http://schemas.microsoft.com/office/drawing/2014/main" id="{9A5B9D3D-B1DB-C44B-BD1E-62A1C6A4E92C}"/>
              </a:ext>
            </a:extLst>
          </p:cNvPr>
          <p:cNvGrpSpPr/>
          <p:nvPr/>
        </p:nvGrpSpPr>
        <p:grpSpPr>
          <a:xfrm>
            <a:off x="1377423" y="4916424"/>
            <a:ext cx="9071122" cy="1149698"/>
            <a:chOff x="-3377582" y="3805645"/>
            <a:chExt cx="9071124" cy="1149698"/>
          </a:xfrm>
        </p:grpSpPr>
        <p:grpSp>
          <p:nvGrpSpPr>
            <p:cNvPr id="8" name="Group 7">
              <a:extLst>
                <a:ext uri="{FF2B5EF4-FFF2-40B4-BE49-F238E27FC236}">
                  <a16:creationId xmlns:a16="http://schemas.microsoft.com/office/drawing/2014/main" id="{583716E5-8971-B74F-BD7A-8B4231C6CB21}"/>
                </a:ext>
              </a:extLst>
            </p:cNvPr>
            <p:cNvGrpSpPr/>
            <p:nvPr/>
          </p:nvGrpSpPr>
          <p:grpSpPr>
            <a:xfrm>
              <a:off x="-3377582" y="3805645"/>
              <a:ext cx="9071124" cy="1149698"/>
              <a:chOff x="1486156" y="5290456"/>
              <a:chExt cx="9071124" cy="1149698"/>
            </a:xfrm>
          </p:grpSpPr>
          <p:sp>
            <p:nvSpPr>
              <p:cNvPr id="10" name="Rectangle 9">
                <a:extLst>
                  <a:ext uri="{FF2B5EF4-FFF2-40B4-BE49-F238E27FC236}">
                    <a16:creationId xmlns:a16="http://schemas.microsoft.com/office/drawing/2014/main" id="{46254A57-7140-0548-A55E-12DA5EA175F5}"/>
                  </a:ext>
                </a:extLst>
              </p:cNvPr>
              <p:cNvSpPr/>
              <p:nvPr/>
            </p:nvSpPr>
            <p:spPr>
              <a:xfrm>
                <a:off x="1486156" y="5290456"/>
                <a:ext cx="9071124"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06D6B2B-651A-C24D-BEC0-AF79BE0DE75F}"/>
                  </a:ext>
                </a:extLst>
              </p:cNvPr>
              <p:cNvSpPr txBox="1"/>
              <p:nvPr/>
            </p:nvSpPr>
            <p:spPr>
              <a:xfrm>
                <a:off x="2478352" y="5351339"/>
                <a:ext cx="8078927" cy="1015663"/>
              </a:xfrm>
              <a:prstGeom prst="rect">
                <a:avLst/>
              </a:prstGeom>
              <a:noFill/>
            </p:spPr>
            <p:txBody>
              <a:bodyPr wrap="square" lIns="91440" tIns="45720" rIns="91440" bIns="45720" anchor="t">
                <a:spAutoFit/>
              </a:bodyPr>
              <a:lstStyle/>
              <a:p>
                <a:pPr lvl="0">
                  <a:defRPr/>
                </a:pPr>
                <a:r>
                  <a:rPr lang="en-GB" sz="2000" dirty="0">
                    <a:latin typeface="Arial"/>
                    <a:ea typeface="Verdana"/>
                    <a:cs typeface="Arial"/>
                  </a:rPr>
                  <a:t>The UK’s entry for Eurovision 2022, Sam Ryder, was discovered after he made videos of his songs and uploaded them on TikTok during COVID-19 pandemic in March 2020.</a:t>
                </a:r>
              </a:p>
            </p:txBody>
          </p:sp>
        </p:grpSp>
        <p:pic>
          <p:nvPicPr>
            <p:cNvPr id="9" name="Picture 8" descr="A black rectangle with a white rectangle in the middle&#10;&#10;Description automatically generated with low confidence">
              <a:extLst>
                <a:ext uri="{FF2B5EF4-FFF2-40B4-BE49-F238E27FC236}">
                  <a16:creationId xmlns:a16="http://schemas.microsoft.com/office/drawing/2014/main" id="{1E3D37D1-2183-2F46-A55A-08403CE1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442" y="3934221"/>
              <a:ext cx="603915" cy="603915"/>
            </a:xfrm>
            <a:prstGeom prst="rect">
              <a:avLst/>
            </a:prstGeom>
          </p:spPr>
        </p:pic>
      </p:grpSp>
    </p:spTree>
    <p:extLst>
      <p:ext uri="{BB962C8B-B14F-4D97-AF65-F5344CB8AC3E}">
        <p14:creationId xmlns:p14="http://schemas.microsoft.com/office/powerpoint/2010/main" val="2158195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a:t>
            </a:r>
            <a:r>
              <a:rPr lang="en-GB" sz="3200" b="1" dirty="0">
                <a:solidFill>
                  <a:srgbClr val="333333"/>
                </a:solidFill>
                <a:latin typeface="Verdana"/>
                <a:ea typeface="Verdana"/>
                <a:cs typeface="Verdana"/>
              </a:rPr>
              <a:t>Artist and Repertoire </a:t>
            </a:r>
            <a:r>
              <a:rPr kumimoji="0" lang="en-GB" sz="3200" b="1" i="0" u="none" strike="noStrike" kern="1200" cap="none" spc="0" normalizeH="0" baseline="0" noProof="0" dirty="0">
                <a:ln>
                  <a:noFill/>
                </a:ln>
                <a:solidFill>
                  <a:srgbClr val="333333"/>
                </a:solidFill>
                <a:effectLst/>
                <a:uLnTx/>
                <a:uFillTx/>
                <a:latin typeface="Verdana"/>
                <a:ea typeface="Verdana"/>
                <a:cs typeface="Verdana"/>
              </a:rPr>
              <a:t>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nvGrpSpPr>
          <p:cNvPr id="7" name="Group 6">
            <a:extLst>
              <a:ext uri="{FF2B5EF4-FFF2-40B4-BE49-F238E27FC236}">
                <a16:creationId xmlns:a16="http://schemas.microsoft.com/office/drawing/2014/main" id="{9A5B9D3D-B1DB-C44B-BD1E-62A1C6A4E92C}"/>
              </a:ext>
            </a:extLst>
          </p:cNvPr>
          <p:cNvGrpSpPr/>
          <p:nvPr/>
        </p:nvGrpSpPr>
        <p:grpSpPr>
          <a:xfrm>
            <a:off x="774994" y="2514600"/>
            <a:ext cx="10447871" cy="914400"/>
            <a:chOff x="-3377583" y="3805645"/>
            <a:chExt cx="10447873" cy="914400"/>
          </a:xfrm>
        </p:grpSpPr>
        <p:grpSp>
          <p:nvGrpSpPr>
            <p:cNvPr id="8" name="Group 7">
              <a:extLst>
                <a:ext uri="{FF2B5EF4-FFF2-40B4-BE49-F238E27FC236}">
                  <a16:creationId xmlns:a16="http://schemas.microsoft.com/office/drawing/2014/main" id="{583716E5-8971-B74F-BD7A-8B4231C6CB21}"/>
                </a:ext>
              </a:extLst>
            </p:cNvPr>
            <p:cNvGrpSpPr/>
            <p:nvPr/>
          </p:nvGrpSpPr>
          <p:grpSpPr>
            <a:xfrm>
              <a:off x="-3377583" y="3805645"/>
              <a:ext cx="10447873" cy="914400"/>
              <a:chOff x="1486155" y="5290456"/>
              <a:chExt cx="10447873" cy="914400"/>
            </a:xfrm>
          </p:grpSpPr>
          <p:sp>
            <p:nvSpPr>
              <p:cNvPr id="10" name="Rectangle 9">
                <a:extLst>
                  <a:ext uri="{FF2B5EF4-FFF2-40B4-BE49-F238E27FC236}">
                    <a16:creationId xmlns:a16="http://schemas.microsoft.com/office/drawing/2014/main" id="{46254A57-7140-0548-A55E-12DA5EA175F5}"/>
                  </a:ext>
                </a:extLst>
              </p:cNvPr>
              <p:cNvSpPr/>
              <p:nvPr/>
            </p:nvSpPr>
            <p:spPr>
              <a:xfrm>
                <a:off x="1486155" y="5290456"/>
                <a:ext cx="10447873"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B06D6B2B-651A-C24D-BEC0-AF79BE0DE75F}"/>
                  </a:ext>
                </a:extLst>
              </p:cNvPr>
              <p:cNvSpPr txBox="1"/>
              <p:nvPr/>
            </p:nvSpPr>
            <p:spPr>
              <a:xfrm>
                <a:off x="2478352" y="5351339"/>
                <a:ext cx="9455676" cy="707886"/>
              </a:xfrm>
              <a:prstGeom prst="rect">
                <a:avLst/>
              </a:prstGeom>
              <a:noFill/>
            </p:spPr>
            <p:txBody>
              <a:bodyPr wrap="square" lIns="91440" tIns="45720" rIns="91440" bIns="45720" anchor="t">
                <a:spAutoFit/>
              </a:bodyPr>
              <a:lstStyle/>
              <a:p>
                <a:pPr>
                  <a:defRPr/>
                </a:pPr>
                <a:r>
                  <a:rPr lang="en-GB" sz="2000" dirty="0">
                    <a:latin typeface="Arial"/>
                    <a:ea typeface="Verdana"/>
                    <a:cs typeface="Arial"/>
                  </a:rPr>
                  <a:t>Dave started out releasing his music on YouTube and rose to fame after appearing channel SB.TV (a channel for emerging artists) in 2015. </a:t>
                </a:r>
                <a:endParaRPr lang="en-GB" sz="20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pic>
          <p:nvPicPr>
            <p:cNvPr id="9" name="Picture 8" descr="A black rectangle with a white rectangle in the middle&#10;&#10;Description automatically generated with low confidence">
              <a:extLst>
                <a:ext uri="{FF2B5EF4-FFF2-40B4-BE49-F238E27FC236}">
                  <a16:creationId xmlns:a16="http://schemas.microsoft.com/office/drawing/2014/main" id="{1E3D37D1-2183-2F46-A55A-08403CE1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442" y="3934221"/>
              <a:ext cx="603915" cy="603915"/>
            </a:xfrm>
            <a:prstGeom prst="rect">
              <a:avLst/>
            </a:prstGeom>
          </p:spPr>
        </p:pic>
      </p:grpSp>
      <p:grpSp>
        <p:nvGrpSpPr>
          <p:cNvPr id="13" name="Group 12">
            <a:extLst>
              <a:ext uri="{FF2B5EF4-FFF2-40B4-BE49-F238E27FC236}">
                <a16:creationId xmlns:a16="http://schemas.microsoft.com/office/drawing/2014/main" id="{EB5C449E-D0BF-C647-9756-75B45CE8BC7A}"/>
              </a:ext>
            </a:extLst>
          </p:cNvPr>
          <p:cNvGrpSpPr/>
          <p:nvPr/>
        </p:nvGrpSpPr>
        <p:grpSpPr>
          <a:xfrm>
            <a:off x="774994" y="4995672"/>
            <a:ext cx="10447871" cy="914400"/>
            <a:chOff x="-3377583" y="3805645"/>
            <a:chExt cx="10447873" cy="914400"/>
          </a:xfrm>
        </p:grpSpPr>
        <p:grpSp>
          <p:nvGrpSpPr>
            <p:cNvPr id="14" name="Group 13">
              <a:extLst>
                <a:ext uri="{FF2B5EF4-FFF2-40B4-BE49-F238E27FC236}">
                  <a16:creationId xmlns:a16="http://schemas.microsoft.com/office/drawing/2014/main" id="{84C2D532-D7D1-7149-B583-E70F27D88786}"/>
                </a:ext>
              </a:extLst>
            </p:cNvPr>
            <p:cNvGrpSpPr/>
            <p:nvPr/>
          </p:nvGrpSpPr>
          <p:grpSpPr>
            <a:xfrm>
              <a:off x="-3377583" y="3805645"/>
              <a:ext cx="10447873" cy="914400"/>
              <a:chOff x="1486155" y="5290456"/>
              <a:chExt cx="10447873" cy="914400"/>
            </a:xfrm>
          </p:grpSpPr>
          <p:sp>
            <p:nvSpPr>
              <p:cNvPr id="16" name="Rectangle 15">
                <a:extLst>
                  <a:ext uri="{FF2B5EF4-FFF2-40B4-BE49-F238E27FC236}">
                    <a16:creationId xmlns:a16="http://schemas.microsoft.com/office/drawing/2014/main" id="{C2AC87A0-1705-4644-A807-74424BFA1FC2}"/>
                  </a:ext>
                </a:extLst>
              </p:cNvPr>
              <p:cNvSpPr/>
              <p:nvPr/>
            </p:nvSpPr>
            <p:spPr>
              <a:xfrm>
                <a:off x="1486155" y="5290456"/>
                <a:ext cx="10447873"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1F3A86B-36BD-D247-939C-9AE8FDE03B2A}"/>
                  </a:ext>
                </a:extLst>
              </p:cNvPr>
              <p:cNvSpPr txBox="1"/>
              <p:nvPr/>
            </p:nvSpPr>
            <p:spPr>
              <a:xfrm>
                <a:off x="2478351" y="5351339"/>
                <a:ext cx="9254379" cy="707886"/>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Megan Thee Stallion gained a following on social media by posting her freestyle rap videos. Her amount of views helped her to gain her record deal in 2018.</a:t>
                </a:r>
              </a:p>
            </p:txBody>
          </p:sp>
        </p:grpSp>
        <p:pic>
          <p:nvPicPr>
            <p:cNvPr id="15" name="Picture 14" descr="A black rectangle with a white rectangle in the middle&#10;&#10;Description automatically generated with low confidence">
              <a:extLst>
                <a:ext uri="{FF2B5EF4-FFF2-40B4-BE49-F238E27FC236}">
                  <a16:creationId xmlns:a16="http://schemas.microsoft.com/office/drawing/2014/main" id="{7FC06B02-C92A-F94D-8720-2FE4578BA5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442" y="3934221"/>
              <a:ext cx="603915" cy="603915"/>
            </a:xfrm>
            <a:prstGeom prst="rect">
              <a:avLst/>
            </a:prstGeom>
          </p:spPr>
        </p:pic>
      </p:grpSp>
      <p:grpSp>
        <p:nvGrpSpPr>
          <p:cNvPr id="18" name="Group 17">
            <a:extLst>
              <a:ext uri="{FF2B5EF4-FFF2-40B4-BE49-F238E27FC236}">
                <a16:creationId xmlns:a16="http://schemas.microsoft.com/office/drawing/2014/main" id="{25E21306-0D7C-AC4B-8D26-9ADAD0FE56F8}"/>
              </a:ext>
            </a:extLst>
          </p:cNvPr>
          <p:cNvGrpSpPr/>
          <p:nvPr/>
        </p:nvGrpSpPr>
        <p:grpSpPr>
          <a:xfrm>
            <a:off x="774994" y="3730752"/>
            <a:ext cx="10447871" cy="914400"/>
            <a:chOff x="-3873681" y="3805645"/>
            <a:chExt cx="10447873" cy="914400"/>
          </a:xfrm>
        </p:grpSpPr>
        <p:grpSp>
          <p:nvGrpSpPr>
            <p:cNvPr id="19" name="Group 18">
              <a:extLst>
                <a:ext uri="{FF2B5EF4-FFF2-40B4-BE49-F238E27FC236}">
                  <a16:creationId xmlns:a16="http://schemas.microsoft.com/office/drawing/2014/main" id="{987E8CB6-0099-5744-8B9B-04C8A973576B}"/>
                </a:ext>
              </a:extLst>
            </p:cNvPr>
            <p:cNvGrpSpPr/>
            <p:nvPr/>
          </p:nvGrpSpPr>
          <p:grpSpPr>
            <a:xfrm>
              <a:off x="-3873681" y="3805645"/>
              <a:ext cx="10447873" cy="914400"/>
              <a:chOff x="990057" y="5290456"/>
              <a:chExt cx="10447873" cy="914400"/>
            </a:xfrm>
          </p:grpSpPr>
          <p:sp>
            <p:nvSpPr>
              <p:cNvPr id="21" name="Rectangle 20">
                <a:extLst>
                  <a:ext uri="{FF2B5EF4-FFF2-40B4-BE49-F238E27FC236}">
                    <a16:creationId xmlns:a16="http://schemas.microsoft.com/office/drawing/2014/main" id="{8FA38AD4-52A9-D34A-AFFF-9DD3D9F1D32F}"/>
                  </a:ext>
                </a:extLst>
              </p:cNvPr>
              <p:cNvSpPr/>
              <p:nvPr/>
            </p:nvSpPr>
            <p:spPr>
              <a:xfrm>
                <a:off x="990057" y="5290456"/>
                <a:ext cx="10447873" cy="91440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TextBox 21">
                <a:extLst>
                  <a:ext uri="{FF2B5EF4-FFF2-40B4-BE49-F238E27FC236}">
                    <a16:creationId xmlns:a16="http://schemas.microsoft.com/office/drawing/2014/main" id="{1708B35C-6469-A14C-9290-17CA8EEAA52C}"/>
                  </a:ext>
                </a:extLst>
              </p:cNvPr>
              <p:cNvSpPr txBox="1"/>
              <p:nvPr/>
            </p:nvSpPr>
            <p:spPr>
              <a:xfrm>
                <a:off x="1982253" y="5351339"/>
                <a:ext cx="9455677" cy="707886"/>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James Bay was discovered by Republic Records in 2013 after a video of him performing live was uploaded to YouTube. </a:t>
                </a:r>
              </a:p>
            </p:txBody>
          </p:sp>
        </p:grpSp>
        <p:pic>
          <p:nvPicPr>
            <p:cNvPr id="20" name="Picture 19" descr="A black rectangle with a white rectangle in the middle&#10;&#10;Description automatically generated with low confidence">
              <a:extLst>
                <a:ext uri="{FF2B5EF4-FFF2-40B4-BE49-F238E27FC236}">
                  <a16:creationId xmlns:a16="http://schemas.microsoft.com/office/drawing/2014/main" id="{6779ACF6-6995-5545-A303-2D544494F1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9540" y="3960887"/>
              <a:ext cx="603915" cy="603915"/>
            </a:xfrm>
            <a:prstGeom prst="rect">
              <a:avLst/>
            </a:prstGeom>
          </p:spPr>
        </p:pic>
      </p:grpSp>
    </p:spTree>
    <p:extLst>
      <p:ext uri="{BB962C8B-B14F-4D97-AF65-F5344CB8AC3E}">
        <p14:creationId xmlns:p14="http://schemas.microsoft.com/office/powerpoint/2010/main" val="1095230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 Publicist</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15 minutes</a:t>
            </a:r>
            <a:endParaRPr lang="en-US" dirty="0">
              <a:solidFill>
                <a:srgbClr val="333333"/>
              </a:solidFill>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516876" y="1886138"/>
            <a:ext cx="10017012" cy="3046988"/>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Choose </a:t>
            </a:r>
            <a:r>
              <a:rPr lang="en-GB" sz="2400" b="1" dirty="0">
                <a:latin typeface="Arial" panose="020B0604020202020204" pitchFamily="34" charset="0"/>
                <a:cs typeface="Arial" panose="020B0604020202020204" pitchFamily="34" charset="0"/>
              </a:rPr>
              <a:t>one </a:t>
            </a:r>
            <a:r>
              <a:rPr lang="en-GB" sz="2400" dirty="0">
                <a:latin typeface="Arial" panose="020B0604020202020204" pitchFamily="34" charset="0"/>
                <a:cs typeface="Arial" panose="020B0604020202020204" pitchFamily="34" charset="0"/>
              </a:rPr>
              <a:t>artist or band of your choice.</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It is your job to write a </a:t>
            </a:r>
            <a:r>
              <a:rPr lang="en-GB" sz="2400" b="1" dirty="0">
                <a:latin typeface="Arial" panose="020B0604020202020204" pitchFamily="34" charset="0"/>
                <a:cs typeface="Arial" panose="020B0604020202020204" pitchFamily="34" charset="0"/>
              </a:rPr>
              <a:t>press release </a:t>
            </a:r>
            <a:r>
              <a:rPr lang="en-GB" sz="2400" dirty="0">
                <a:latin typeface="Arial" panose="020B0604020202020204" pitchFamily="34" charset="0"/>
                <a:cs typeface="Arial" panose="020B0604020202020204" pitchFamily="34" charset="0"/>
              </a:rPr>
              <a:t>for their upcoming album release.</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Your work must:</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Use persuasive language </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Include all of the key information about the artist and album</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Be clear and concise</a:t>
            </a:r>
          </a:p>
        </p:txBody>
      </p:sp>
      <p:grpSp>
        <p:nvGrpSpPr>
          <p:cNvPr id="5" name="Group 4">
            <a:extLst>
              <a:ext uri="{FF2B5EF4-FFF2-40B4-BE49-F238E27FC236}">
                <a16:creationId xmlns:a16="http://schemas.microsoft.com/office/drawing/2014/main" id="{5CE72C63-D2FE-9045-8809-2148FBBB3189}"/>
              </a:ext>
            </a:extLst>
          </p:cNvPr>
          <p:cNvGrpSpPr/>
          <p:nvPr/>
        </p:nvGrpSpPr>
        <p:grpSpPr>
          <a:xfrm>
            <a:off x="1790857" y="5081833"/>
            <a:ext cx="7339164" cy="757741"/>
            <a:chOff x="462256" y="5013064"/>
            <a:chExt cx="7100296" cy="757741"/>
          </a:xfrm>
        </p:grpSpPr>
        <p:grpSp>
          <p:nvGrpSpPr>
            <p:cNvPr id="9" name="Group 8">
              <a:extLst>
                <a:ext uri="{FF2B5EF4-FFF2-40B4-BE49-F238E27FC236}">
                  <a16:creationId xmlns:a16="http://schemas.microsoft.com/office/drawing/2014/main" id="{8C6FAA3C-CB6C-4374-9B87-706A1C982B27}"/>
                </a:ext>
              </a:extLst>
            </p:cNvPr>
            <p:cNvGrpSpPr/>
            <p:nvPr/>
          </p:nvGrpSpPr>
          <p:grpSpPr>
            <a:xfrm>
              <a:off x="462256" y="5013064"/>
              <a:ext cx="7100296" cy="757741"/>
              <a:chOff x="5752010" y="4927489"/>
              <a:chExt cx="10101459" cy="1374359"/>
            </a:xfrm>
          </p:grpSpPr>
          <p:sp>
            <p:nvSpPr>
              <p:cNvPr id="11" name="Rectangle 10">
                <a:extLst>
                  <a:ext uri="{FF2B5EF4-FFF2-40B4-BE49-F238E27FC236}">
                    <a16:creationId xmlns:a16="http://schemas.microsoft.com/office/drawing/2014/main" id="{2492C60D-D498-4F0E-B78E-580BE9333EB8}"/>
                  </a:ext>
                </a:extLst>
              </p:cNvPr>
              <p:cNvSpPr/>
              <p:nvPr/>
            </p:nvSpPr>
            <p:spPr>
              <a:xfrm>
                <a:off x="5752010" y="4927489"/>
                <a:ext cx="9765552"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297CA11F-B52E-4750-85AC-F75CE7933D36}"/>
                  </a:ext>
                </a:extLst>
              </p:cNvPr>
              <p:cNvSpPr txBox="1"/>
              <p:nvPr/>
            </p:nvSpPr>
            <p:spPr>
              <a:xfrm>
                <a:off x="6936423" y="5017914"/>
                <a:ext cx="8917046" cy="1283934"/>
              </a:xfrm>
              <a:prstGeom prst="rect">
                <a:avLst/>
              </a:prstGeom>
              <a:noFill/>
            </p:spPr>
            <p:txBody>
              <a:bodyPr wrap="square" lIns="91440" tIns="45720" rIns="91440" bIns="45720" anchor="t">
                <a:spAutoFit/>
              </a:bodyPr>
              <a:lstStyle/>
              <a:p>
                <a:r>
                  <a:rPr lang="en-GB" sz="2000" dirty="0">
                    <a:solidFill>
                      <a:srgbClr val="333333"/>
                    </a:solidFill>
                    <a:latin typeface="Arial"/>
                    <a:cs typeface="Arial"/>
                  </a:rPr>
                  <a:t>Write a short musical review of a new song of your choice.</a:t>
                </a: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1739" y="5064161"/>
              <a:ext cx="640081" cy="640081"/>
            </a:xfrm>
            <a:prstGeom prst="rect">
              <a:avLst/>
            </a:prstGeom>
          </p:spPr>
        </p:pic>
      </p:grpSp>
    </p:spTree>
    <p:extLst>
      <p:ext uri="{BB962C8B-B14F-4D97-AF65-F5344CB8AC3E}">
        <p14:creationId xmlns:p14="http://schemas.microsoft.com/office/powerpoint/2010/main" val="23852684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81ACA7-9433-EF49-BEB9-A877961D3647}"/>
              </a:ext>
            </a:extLst>
          </p:cNvPr>
          <p:cNvSpPr txBox="1"/>
          <p:nvPr/>
        </p:nvSpPr>
        <p:spPr>
          <a:xfrm>
            <a:off x="442913" y="1250266"/>
            <a:ext cx="8852089"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1: Persuasive Language</a:t>
            </a:r>
            <a:endParaRPr lang="en-US" sz="1400" dirty="0">
              <a:solidFill>
                <a:srgbClr val="333333"/>
              </a:solidFill>
            </a:endParaRPr>
          </a:p>
        </p:txBody>
      </p:sp>
      <p:sp>
        <p:nvSpPr>
          <p:cNvPr id="6" name="TextBox 5">
            <a:extLst>
              <a:ext uri="{FF2B5EF4-FFF2-40B4-BE49-F238E27FC236}">
                <a16:creationId xmlns:a16="http://schemas.microsoft.com/office/drawing/2014/main" id="{9E1FC628-B209-3D45-860F-83ED057A9AF0}"/>
              </a:ext>
            </a:extLst>
          </p:cNvPr>
          <p:cNvSpPr txBox="1"/>
          <p:nvPr/>
        </p:nvSpPr>
        <p:spPr>
          <a:xfrm>
            <a:off x="442913" y="1864131"/>
            <a:ext cx="11306175" cy="3671005"/>
          </a:xfrm>
          <a:prstGeom prst="rect">
            <a:avLst/>
          </a:prstGeom>
          <a:noFill/>
        </p:spPr>
        <p:txBody>
          <a:bodyPr wrap="square" rtlCol="0">
            <a:spAutoFit/>
          </a:bodyPr>
          <a:lstStyle/>
          <a:p>
            <a:pPr>
              <a:lnSpc>
                <a:spcPct val="200000"/>
              </a:lnSpc>
            </a:pPr>
            <a:r>
              <a:rPr lang="en-GB" sz="2400" b="1" dirty="0">
                <a:latin typeface="Arial" panose="020B0604020202020204" pitchFamily="34" charset="0"/>
                <a:cs typeface="Arial" panose="020B0604020202020204" pitchFamily="34" charset="0"/>
              </a:rPr>
              <a:t>Examples</a:t>
            </a:r>
            <a:r>
              <a:rPr lang="en-GB" sz="2400" dirty="0">
                <a:latin typeface="Arial" panose="020B0604020202020204" pitchFamily="34" charset="0"/>
                <a:cs typeface="Arial" panose="020B0604020202020204" pitchFamily="34" charset="0"/>
              </a:rPr>
              <a:t>:</a:t>
            </a:r>
          </a:p>
          <a:p>
            <a:pPr marL="342900" indent="-342900">
              <a:lnSpc>
                <a:spcPct val="200000"/>
              </a:lnSpc>
              <a:buFont typeface="Arial" panose="020B0604020202020204" pitchFamily="34" charset="0"/>
              <a:buChar char="•"/>
            </a:pPr>
            <a:r>
              <a:rPr lang="en-GB" sz="2400" b="1" dirty="0">
                <a:latin typeface="Arial" panose="020B0604020202020204" pitchFamily="34" charset="0"/>
                <a:cs typeface="Arial" panose="020B0604020202020204" pitchFamily="34" charset="0"/>
              </a:rPr>
              <a:t>Exaggerating</a:t>
            </a:r>
            <a:r>
              <a:rPr lang="en-GB" sz="2400" dirty="0">
                <a:latin typeface="Arial" panose="020B0604020202020204" pitchFamily="34" charset="0"/>
                <a:cs typeface="Arial" panose="020B0604020202020204" pitchFamily="34" charset="0"/>
              </a:rPr>
              <a:t> (hyperbole): This album is completely out of this world!</a:t>
            </a:r>
          </a:p>
          <a:p>
            <a:pPr marL="342900" indent="-342900">
              <a:lnSpc>
                <a:spcPct val="200000"/>
              </a:lnSpc>
              <a:buFont typeface="Arial" panose="020B0604020202020204" pitchFamily="34" charset="0"/>
              <a:buChar char="•"/>
            </a:pPr>
            <a:r>
              <a:rPr lang="en-GB" sz="2400" b="1" dirty="0">
                <a:latin typeface="Arial" panose="020B0604020202020204" pitchFamily="34" charset="0"/>
                <a:cs typeface="Arial" panose="020B0604020202020204" pitchFamily="34" charset="0"/>
              </a:rPr>
              <a:t>Opinion stated as fact: </a:t>
            </a:r>
            <a:r>
              <a:rPr lang="en-GB" sz="2400" dirty="0">
                <a:latin typeface="Arial" panose="020B0604020202020204" pitchFamily="34" charset="0"/>
                <a:cs typeface="Arial" panose="020B0604020202020204" pitchFamily="34" charset="0"/>
              </a:rPr>
              <a:t>I believe this is the best song ever recorded.</a:t>
            </a:r>
          </a:p>
          <a:p>
            <a:pPr marL="342900" indent="-342900">
              <a:lnSpc>
                <a:spcPct val="200000"/>
              </a:lnSpc>
              <a:buFont typeface="Arial" panose="020B0604020202020204" pitchFamily="34" charset="0"/>
              <a:buChar char="•"/>
            </a:pPr>
            <a:r>
              <a:rPr lang="en-GB" sz="2400" b="1" dirty="0">
                <a:latin typeface="Arial" panose="020B0604020202020204" pitchFamily="34" charset="0"/>
                <a:cs typeface="Arial" panose="020B0604020202020204" pitchFamily="34" charset="0"/>
              </a:rPr>
              <a:t>Power of three: </a:t>
            </a:r>
            <a:r>
              <a:rPr lang="en-GB" sz="2400" dirty="0">
                <a:latin typeface="Arial" panose="020B0604020202020204" pitchFamily="34" charset="0"/>
                <a:cs typeface="Arial" panose="020B0604020202020204" pitchFamily="34" charset="0"/>
              </a:rPr>
              <a:t>This album has it all, highs, lows and face melting solos.</a:t>
            </a:r>
          </a:p>
          <a:p>
            <a:pPr marL="342900" indent="-342900">
              <a:lnSpc>
                <a:spcPct val="200000"/>
              </a:lnSpc>
              <a:buFont typeface="Arial" panose="020B0604020202020204" pitchFamily="34" charset="0"/>
              <a:buChar char="•"/>
            </a:pPr>
            <a:r>
              <a:rPr lang="en-GB" sz="2400" b="1" dirty="0">
                <a:latin typeface="Arial" panose="020B0604020202020204" pitchFamily="34" charset="0"/>
                <a:cs typeface="Arial" panose="020B0604020202020204" pitchFamily="34" charset="0"/>
              </a:rPr>
              <a:t>Rhetorical questions: </a:t>
            </a:r>
            <a:r>
              <a:rPr lang="en-GB" sz="2400" dirty="0">
                <a:latin typeface="Arial" panose="020B0604020202020204" pitchFamily="34" charset="0"/>
                <a:cs typeface="Arial" panose="020B0604020202020204" pitchFamily="34" charset="0"/>
              </a:rPr>
              <a:t>Who wouldn’t want to listen to this over and over again? </a:t>
            </a:r>
          </a:p>
        </p:txBody>
      </p:sp>
    </p:spTree>
    <p:extLst>
      <p:ext uri="{BB962C8B-B14F-4D97-AF65-F5344CB8AC3E}">
        <p14:creationId xmlns:p14="http://schemas.microsoft.com/office/powerpoint/2010/main" val="501122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881ACA7-9433-EF49-BEB9-A877961D3647}"/>
              </a:ext>
            </a:extLst>
          </p:cNvPr>
          <p:cNvSpPr txBox="1"/>
          <p:nvPr/>
        </p:nvSpPr>
        <p:spPr>
          <a:xfrm>
            <a:off x="442913" y="1250266"/>
            <a:ext cx="8852089"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1: Example</a:t>
            </a:r>
            <a:endParaRPr lang="en-US" sz="1400" dirty="0">
              <a:solidFill>
                <a:srgbClr val="333333"/>
              </a:solidFill>
            </a:endParaRPr>
          </a:p>
        </p:txBody>
      </p:sp>
      <p:sp>
        <p:nvSpPr>
          <p:cNvPr id="4" name="TextBox 3">
            <a:extLst>
              <a:ext uri="{FF2B5EF4-FFF2-40B4-BE49-F238E27FC236}">
                <a16:creationId xmlns:a16="http://schemas.microsoft.com/office/drawing/2014/main" id="{2A470C5F-5D70-A445-A469-6D5A536542D8}"/>
              </a:ext>
            </a:extLst>
          </p:cNvPr>
          <p:cNvSpPr txBox="1"/>
          <p:nvPr/>
        </p:nvSpPr>
        <p:spPr>
          <a:xfrm>
            <a:off x="516876" y="1886138"/>
            <a:ext cx="7944372" cy="1200329"/>
          </a:xfrm>
          <a:prstGeom prst="rect">
            <a:avLst/>
          </a:prstGeom>
          <a:noFill/>
        </p:spPr>
        <p:txBody>
          <a:bodyPr wrap="square" rtlCol="0">
            <a:spAutoFit/>
          </a:bodyPr>
          <a:lstStyle/>
          <a:p>
            <a:r>
              <a:rPr lang="en-GB" sz="2400" b="1" i="1" dirty="0">
                <a:latin typeface="Arial" panose="020B0604020202020204" pitchFamily="34" charset="0"/>
                <a:cs typeface="Arial" panose="020B0604020202020204" pitchFamily="34" charset="0"/>
              </a:rPr>
              <a:t>Artist: </a:t>
            </a:r>
            <a:r>
              <a:rPr lang="en-GB" sz="2400" i="1" dirty="0">
                <a:latin typeface="Arial" panose="020B0604020202020204" pitchFamily="34" charset="0"/>
                <a:cs typeface="Arial" panose="020B0604020202020204" pitchFamily="34" charset="0"/>
              </a:rPr>
              <a:t>The Wombats</a:t>
            </a:r>
          </a:p>
          <a:p>
            <a:r>
              <a:rPr lang="en-GB" sz="2400" b="1" i="1" dirty="0">
                <a:latin typeface="Arial" panose="020B0604020202020204" pitchFamily="34" charset="0"/>
                <a:cs typeface="Arial" panose="020B0604020202020204" pitchFamily="34" charset="0"/>
              </a:rPr>
              <a:t>Album: </a:t>
            </a:r>
            <a:r>
              <a:rPr lang="en-GB" sz="2400" i="1" dirty="0">
                <a:latin typeface="Arial" panose="020B0604020202020204" pitchFamily="34" charset="0"/>
                <a:cs typeface="Arial" panose="020B0604020202020204" pitchFamily="34" charset="0"/>
              </a:rPr>
              <a:t>Fix Yourself, Not the World</a:t>
            </a:r>
          </a:p>
          <a:p>
            <a:r>
              <a:rPr lang="en-GB" sz="2400" b="1" i="1" dirty="0">
                <a:latin typeface="Arial" panose="020B0604020202020204" pitchFamily="34" charset="0"/>
                <a:cs typeface="Arial" panose="020B0604020202020204" pitchFamily="34" charset="0"/>
              </a:rPr>
              <a:t>Release Date: </a:t>
            </a:r>
            <a:r>
              <a:rPr lang="en-GB" sz="2400" i="1" dirty="0">
                <a:latin typeface="Arial" panose="020B0604020202020204" pitchFamily="34" charset="0"/>
                <a:cs typeface="Arial" panose="020B0604020202020204" pitchFamily="34" charset="0"/>
              </a:rPr>
              <a:t>14</a:t>
            </a:r>
            <a:r>
              <a:rPr lang="en-GB" sz="2400" i="1" baseline="30000" dirty="0">
                <a:latin typeface="Arial" panose="020B0604020202020204" pitchFamily="34" charset="0"/>
                <a:cs typeface="Arial" panose="020B0604020202020204" pitchFamily="34" charset="0"/>
              </a:rPr>
              <a:t>th</a:t>
            </a:r>
            <a:r>
              <a:rPr lang="en-GB" sz="2400" i="1" dirty="0">
                <a:latin typeface="Arial" panose="020B0604020202020204" pitchFamily="34" charset="0"/>
                <a:cs typeface="Arial" panose="020B0604020202020204" pitchFamily="34" charset="0"/>
              </a:rPr>
              <a:t> January 2022</a:t>
            </a:r>
          </a:p>
        </p:txBody>
      </p:sp>
      <p:sp>
        <p:nvSpPr>
          <p:cNvPr id="3" name="TextBox 2">
            <a:extLst>
              <a:ext uri="{FF2B5EF4-FFF2-40B4-BE49-F238E27FC236}">
                <a16:creationId xmlns:a16="http://schemas.microsoft.com/office/drawing/2014/main" id="{59405833-C23F-A24F-A2D6-3B4D7C23EFFA}"/>
              </a:ext>
            </a:extLst>
          </p:cNvPr>
          <p:cNvSpPr txBox="1"/>
          <p:nvPr/>
        </p:nvSpPr>
        <p:spPr>
          <a:xfrm>
            <a:off x="9485376" y="1983674"/>
            <a:ext cx="2189748" cy="1938992"/>
          </a:xfrm>
          <a:prstGeom prst="rect">
            <a:avLst/>
          </a:prstGeom>
          <a:noFill/>
          <a:ln>
            <a:solidFill>
              <a:schemeClr val="tx1"/>
            </a:solidFill>
          </a:ln>
        </p:spPr>
        <p:txBody>
          <a:bodyPr wrap="square" rtlCol="0">
            <a:spAutoFit/>
          </a:bodyPr>
          <a:lstStyle/>
          <a:p>
            <a:pPr algn="ctr"/>
            <a:endParaRPr lang="en-US" sz="2400" i="1" dirty="0"/>
          </a:p>
          <a:p>
            <a:pPr algn="ctr"/>
            <a:endParaRPr lang="en-US" sz="2400" i="1" dirty="0"/>
          </a:p>
          <a:p>
            <a:pPr algn="ctr"/>
            <a:r>
              <a:rPr lang="en-US" sz="2400" i="1" dirty="0"/>
              <a:t>Album Artwork</a:t>
            </a:r>
          </a:p>
          <a:p>
            <a:pPr algn="ctr"/>
            <a:endParaRPr lang="en-US" sz="2400" i="1" dirty="0"/>
          </a:p>
          <a:p>
            <a:pPr algn="ctr"/>
            <a:endParaRPr lang="en-US" sz="2400" i="1" dirty="0"/>
          </a:p>
        </p:txBody>
      </p:sp>
      <p:sp>
        <p:nvSpPr>
          <p:cNvPr id="5" name="TextBox 4">
            <a:extLst>
              <a:ext uri="{FF2B5EF4-FFF2-40B4-BE49-F238E27FC236}">
                <a16:creationId xmlns:a16="http://schemas.microsoft.com/office/drawing/2014/main" id="{4B77621B-422B-D849-96A8-C4649A4215B0}"/>
              </a:ext>
            </a:extLst>
          </p:cNvPr>
          <p:cNvSpPr txBox="1"/>
          <p:nvPr/>
        </p:nvSpPr>
        <p:spPr>
          <a:xfrm>
            <a:off x="516875" y="3086467"/>
            <a:ext cx="8852089" cy="3046988"/>
          </a:xfrm>
          <a:prstGeom prst="rect">
            <a:avLst/>
          </a:prstGeom>
          <a:noFill/>
        </p:spPr>
        <p:txBody>
          <a:bodyPr wrap="square" rtlCol="0">
            <a:spAutoFit/>
          </a:bodyPr>
          <a:lstStyle/>
          <a:p>
            <a:r>
              <a:rPr lang="en-GB" sz="2400" i="1" dirty="0">
                <a:latin typeface="Arial" panose="020B0604020202020204" pitchFamily="34" charset="0"/>
                <a:cs typeface="Arial" panose="020B0604020202020204" pitchFamily="34" charset="0"/>
              </a:rPr>
              <a:t>The Liverpool formed edgy Post-Punk band will release their fifth studio album this January. Their latest single ‘If You Ever Leave, I’m Coming With You’ showcases their classic riff driven sound, seasoned with airy synths and angsty vocals from lead singer Matthew Edward Murphy.</a:t>
            </a:r>
          </a:p>
          <a:p>
            <a:endParaRPr lang="en-GB" sz="2400" i="1" dirty="0">
              <a:latin typeface="Arial" panose="020B0604020202020204" pitchFamily="34" charset="0"/>
              <a:cs typeface="Arial" panose="020B0604020202020204" pitchFamily="34" charset="0"/>
            </a:endParaRPr>
          </a:p>
          <a:p>
            <a:r>
              <a:rPr lang="en-GB" sz="2400" i="1" dirty="0">
                <a:latin typeface="Arial" panose="020B0604020202020204" pitchFamily="34" charset="0"/>
                <a:cs typeface="Arial" panose="020B0604020202020204" pitchFamily="34" charset="0"/>
              </a:rPr>
              <a:t>The album will see the group ponder the impact of the 2020 lockdown on interpersonal relationships and lifestyle.</a:t>
            </a:r>
          </a:p>
        </p:txBody>
      </p:sp>
    </p:spTree>
    <p:extLst>
      <p:ext uri="{BB962C8B-B14F-4D97-AF65-F5344CB8AC3E}">
        <p14:creationId xmlns:p14="http://schemas.microsoft.com/office/powerpoint/2010/main" val="33750072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065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DC66983-8F6F-4844-AC9A-4F03A6CF321B}"/>
              </a:ext>
            </a:extLst>
          </p:cNvPr>
          <p:cNvSpPr txBox="1"/>
          <p:nvPr/>
        </p:nvSpPr>
        <p:spPr>
          <a:xfrm>
            <a:off x="575627" y="1822082"/>
            <a:ext cx="10263061" cy="3785652"/>
          </a:xfrm>
          <a:prstGeom prst="rect">
            <a:avLst/>
          </a:prstGeom>
          <a:noFill/>
        </p:spPr>
        <p:txBody>
          <a:bodyPr wrap="square" lIns="91440" tIns="45720" rIns="91440" bIns="45720" anchor="t">
            <a:spAutoFit/>
          </a:bodyPr>
          <a:lstStyle/>
          <a:p>
            <a:pPr marL="1657350" lvl="3" indent="-285750">
              <a:buFont typeface="Arial" panose="020B0604020202020204" pitchFamily="34" charset="0"/>
              <a:buChar char="•"/>
            </a:pPr>
            <a:endParaRPr lang="en-GB" sz="2400" dirty="0">
              <a:effectLst/>
              <a:latin typeface="Arial" panose="020B0604020202020204" pitchFamily="34" charset="0"/>
              <a:ea typeface="Times" pitchFamily="2" charset="0"/>
              <a:cs typeface="Arial" panose="020B0604020202020204" pitchFamily="34" charset="0"/>
            </a:endParaRPr>
          </a:p>
          <a:p>
            <a:pPr marL="342900" indent="-342900">
              <a:buFont typeface="Arial" panose="020B0604020202020204" pitchFamily="34" charset="0"/>
              <a:buChar char="•"/>
            </a:pPr>
            <a:r>
              <a:rPr lang="en-GB" sz="2400" dirty="0">
                <a:effectLst/>
                <a:latin typeface="Arial"/>
                <a:ea typeface="Times" pitchFamily="2" charset="0"/>
                <a:cs typeface="Arial"/>
              </a:rPr>
              <a:t>Have they included all of the key information?</a:t>
            </a:r>
            <a:r>
              <a:rPr lang="en-GB" sz="2400" dirty="0">
                <a:latin typeface="Arial"/>
                <a:ea typeface="Times" pitchFamily="2" charset="0"/>
                <a:cs typeface="Arial"/>
              </a:rPr>
              <a:t> </a:t>
            </a:r>
            <a:endParaRPr lang="en-GB" sz="2400" dirty="0">
              <a:effectLst/>
              <a:latin typeface="Arial" panose="020B0604020202020204" pitchFamily="34" charset="0"/>
              <a:ea typeface="Times" pitchFamily="2" charset="0"/>
              <a:cs typeface="Arial" panose="020B0604020202020204" pitchFamily="34" charset="0"/>
            </a:endParaRPr>
          </a:p>
          <a:p>
            <a:pPr marL="342900" indent="-342900">
              <a:buFont typeface="Arial" panose="020B0604020202020204" pitchFamily="34" charset="0"/>
              <a:buChar char="•"/>
            </a:pPr>
            <a:endParaRPr lang="en-GB" sz="2400" dirty="0">
              <a:effectLst/>
              <a:latin typeface="Arial" panose="020B0604020202020204" pitchFamily="34" charset="0"/>
              <a:ea typeface="Times" pitchFamily="2" charset="0"/>
              <a:cs typeface="Times New Roman" panose="02020603050405020304" pitchFamily="18" charset="0"/>
            </a:endParaRPr>
          </a:p>
          <a:p>
            <a:pPr marL="342900" indent="-342900">
              <a:buFont typeface="Arial" panose="020B0604020202020204" pitchFamily="34" charset="0"/>
              <a:buChar char="•"/>
            </a:pPr>
            <a:r>
              <a:rPr lang="en-GB" sz="2400" dirty="0">
                <a:effectLst/>
                <a:latin typeface="Arial"/>
                <a:ea typeface="Times" pitchFamily="2" charset="0"/>
                <a:cs typeface="Arial"/>
              </a:rPr>
              <a:t>Have they persuaded the reader </a:t>
            </a:r>
            <a:r>
              <a:rPr lang="en-GB" sz="2400" dirty="0">
                <a:latin typeface="Arial"/>
                <a:ea typeface="Times" pitchFamily="2" charset="0"/>
                <a:cs typeface="Arial"/>
              </a:rPr>
              <a:t>that</a:t>
            </a:r>
            <a:r>
              <a:rPr lang="en-GB" sz="2400" dirty="0">
                <a:effectLst/>
                <a:latin typeface="Arial"/>
                <a:ea typeface="Times" pitchFamily="2" charset="0"/>
                <a:cs typeface="Arial"/>
              </a:rPr>
              <a:t> this is a good album?</a:t>
            </a:r>
          </a:p>
          <a:p>
            <a:pPr marL="342900" indent="-342900">
              <a:buFont typeface="Arial" panose="020B0604020202020204" pitchFamily="34" charset="0"/>
              <a:buChar char="•"/>
            </a:pPr>
            <a:endParaRPr lang="en-GB" sz="2400" dirty="0">
              <a:effectLst/>
              <a:latin typeface="Arial" panose="020B0604020202020204" pitchFamily="34" charset="0"/>
              <a:ea typeface="Times" pitchFamily="2" charset="0"/>
              <a:cs typeface="Times New Roman" panose="02020603050405020304" pitchFamily="18" charset="0"/>
            </a:endParaRPr>
          </a:p>
          <a:p>
            <a:pPr marL="342900" indent="-342900">
              <a:buFont typeface="Arial" panose="020B0604020202020204" pitchFamily="34" charset="0"/>
              <a:buChar char="•"/>
            </a:pPr>
            <a:r>
              <a:rPr lang="en-GB" sz="2400" dirty="0">
                <a:effectLst/>
                <a:latin typeface="Arial" panose="020B0604020202020204" pitchFamily="34" charset="0"/>
                <a:ea typeface="Times" pitchFamily="2" charset="0"/>
                <a:cs typeface="Arial" panose="020B0604020202020204" pitchFamily="34" charset="0"/>
              </a:rPr>
              <a:t>Have they used persuasive language?</a:t>
            </a:r>
          </a:p>
          <a:p>
            <a:pPr marL="342900" indent="-342900">
              <a:buFont typeface="Arial" panose="020B0604020202020204" pitchFamily="34" charset="0"/>
              <a:buChar char="•"/>
            </a:pPr>
            <a:endParaRPr lang="en-GB" sz="2400" dirty="0">
              <a:effectLst/>
              <a:latin typeface="Arial" panose="020B0604020202020204" pitchFamily="34" charset="0"/>
              <a:ea typeface="Times" pitchFamily="2" charset="0"/>
              <a:cs typeface="Times New Roman" panose="02020603050405020304" pitchFamily="18" charset="0"/>
            </a:endParaRPr>
          </a:p>
          <a:p>
            <a:pPr marL="342900" indent="-342900">
              <a:buFont typeface="Arial" panose="020B0604020202020204" pitchFamily="34" charset="0"/>
              <a:buChar char="•"/>
            </a:pPr>
            <a:r>
              <a:rPr lang="en-GB" sz="2400" dirty="0">
                <a:effectLst/>
                <a:latin typeface="Arial" panose="020B0604020202020204" pitchFamily="34" charset="0"/>
                <a:ea typeface="Times" pitchFamily="2" charset="0"/>
                <a:cs typeface="Arial" panose="020B0604020202020204" pitchFamily="34" charset="0"/>
              </a:rPr>
              <a:t>Have they used appropriate language for the artist?</a:t>
            </a:r>
          </a:p>
          <a:p>
            <a:pPr marL="342900" indent="-342900">
              <a:buFont typeface="Arial" panose="020B0604020202020204" pitchFamily="34" charset="0"/>
              <a:buChar char="•"/>
            </a:pPr>
            <a:endParaRPr lang="en-GB" sz="2400" dirty="0">
              <a:latin typeface="Arial" panose="020B0604020202020204" pitchFamily="34" charset="0"/>
              <a:ea typeface="Times" pitchFamily="2" charset="0"/>
              <a:cs typeface="Arial" panose="020B0604020202020204" pitchFamily="34" charset="0"/>
            </a:endParaRPr>
          </a:p>
          <a:p>
            <a:pPr marL="342900" indent="-342900">
              <a:buFont typeface="Arial" panose="020B0604020202020204" pitchFamily="34" charset="0"/>
              <a:buChar char="•"/>
            </a:pPr>
            <a:r>
              <a:rPr lang="en-GB" sz="2400" dirty="0">
                <a:latin typeface="Arial" panose="020B0604020202020204" pitchFamily="34" charset="0"/>
                <a:ea typeface="Times" pitchFamily="2" charset="0"/>
                <a:cs typeface="Arial" panose="020B0604020202020204" pitchFamily="34" charset="0"/>
              </a:rPr>
              <a:t>Have they presented their work well?</a:t>
            </a:r>
            <a:endParaRPr lang="en-GB" sz="2400" dirty="0">
              <a:effectLst/>
              <a:latin typeface="Arial" panose="020B0604020202020204" pitchFamily="34" charset="0"/>
              <a:ea typeface="Times" pitchFamily="2" charset="0"/>
              <a:cs typeface="Times New Roman" panose="02020603050405020304" pitchFamily="18" charset="0"/>
            </a:endParaRPr>
          </a:p>
        </p:txBody>
      </p:sp>
      <p:sp>
        <p:nvSpPr>
          <p:cNvPr id="4" name="TextBox 3">
            <a:extLst>
              <a:ext uri="{FF2B5EF4-FFF2-40B4-BE49-F238E27FC236}">
                <a16:creationId xmlns:a16="http://schemas.microsoft.com/office/drawing/2014/main" id="{F03B963B-42CE-9F45-BA4D-8976A8157961}"/>
              </a:ext>
            </a:extLst>
          </p:cNvPr>
          <p:cNvSpPr txBox="1"/>
          <p:nvPr/>
        </p:nvSpPr>
        <p:spPr>
          <a:xfrm>
            <a:off x="442913" y="1250266"/>
            <a:ext cx="8852089"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1: Evaluation</a:t>
            </a:r>
            <a:endParaRPr lang="en-US" sz="1400" dirty="0">
              <a:solidFill>
                <a:srgbClr val="333333"/>
              </a:solidFill>
            </a:endParaRPr>
          </a:p>
        </p:txBody>
      </p:sp>
    </p:spTree>
    <p:extLst>
      <p:ext uri="{BB962C8B-B14F-4D97-AF65-F5344CB8AC3E}">
        <p14:creationId xmlns:p14="http://schemas.microsoft.com/office/powerpoint/2010/main" val="42051316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2: DJ</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15 minutes</a:t>
            </a:r>
            <a:endParaRPr lang="en-US" dirty="0">
              <a:solidFill>
                <a:srgbClr val="333333"/>
              </a:solidFill>
            </a:endParaRPr>
          </a:p>
        </p:txBody>
      </p:sp>
      <p:grpSp>
        <p:nvGrpSpPr>
          <p:cNvPr id="5" name="Group 4">
            <a:extLst>
              <a:ext uri="{FF2B5EF4-FFF2-40B4-BE49-F238E27FC236}">
                <a16:creationId xmlns:a16="http://schemas.microsoft.com/office/drawing/2014/main" id="{5CE72C63-D2FE-9045-8809-2148FBBB3189}"/>
              </a:ext>
            </a:extLst>
          </p:cNvPr>
          <p:cNvGrpSpPr/>
          <p:nvPr/>
        </p:nvGrpSpPr>
        <p:grpSpPr>
          <a:xfrm>
            <a:off x="3518743" y="5208518"/>
            <a:ext cx="4706233" cy="770354"/>
            <a:chOff x="462256" y="4984987"/>
            <a:chExt cx="4706233" cy="770354"/>
          </a:xfrm>
        </p:grpSpPr>
        <p:grpSp>
          <p:nvGrpSpPr>
            <p:cNvPr id="9" name="Group 8">
              <a:extLst>
                <a:ext uri="{FF2B5EF4-FFF2-40B4-BE49-F238E27FC236}">
                  <a16:creationId xmlns:a16="http://schemas.microsoft.com/office/drawing/2014/main" id="{8C6FAA3C-CB6C-4374-9B87-706A1C982B27}"/>
                </a:ext>
              </a:extLst>
            </p:cNvPr>
            <p:cNvGrpSpPr/>
            <p:nvPr/>
          </p:nvGrpSpPr>
          <p:grpSpPr>
            <a:xfrm>
              <a:off x="462256" y="4984987"/>
              <a:ext cx="4706233" cy="770354"/>
              <a:chOff x="5752010" y="4876564"/>
              <a:chExt cx="6695469" cy="1397236"/>
            </a:xfrm>
          </p:grpSpPr>
          <p:sp>
            <p:nvSpPr>
              <p:cNvPr id="11" name="Rectangle 10">
                <a:extLst>
                  <a:ext uri="{FF2B5EF4-FFF2-40B4-BE49-F238E27FC236}">
                    <a16:creationId xmlns:a16="http://schemas.microsoft.com/office/drawing/2014/main" id="{2492C60D-D498-4F0E-B78E-580BE9333EB8}"/>
                  </a:ext>
                </a:extLst>
              </p:cNvPr>
              <p:cNvSpPr/>
              <p:nvPr/>
            </p:nvSpPr>
            <p:spPr>
              <a:xfrm>
                <a:off x="5752010" y="4927489"/>
                <a:ext cx="6461407"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297CA11F-B52E-4750-85AC-F75CE7933D36}"/>
                  </a:ext>
                </a:extLst>
              </p:cNvPr>
              <p:cNvSpPr txBox="1"/>
              <p:nvPr/>
            </p:nvSpPr>
            <p:spPr>
              <a:xfrm>
                <a:off x="6980596" y="4876564"/>
                <a:ext cx="5466883" cy="1283934"/>
              </a:xfrm>
              <a:prstGeom prst="rect">
                <a:avLst/>
              </a:prstGeom>
              <a:noFill/>
            </p:spPr>
            <p:txBody>
              <a:bodyPr wrap="square" lIns="91440" tIns="45720" rIns="91440" bIns="45720" anchor="t">
                <a:spAutoFit/>
              </a:bodyPr>
              <a:lstStyle/>
              <a:p>
                <a:r>
                  <a:rPr lang="en-GB" sz="2000" dirty="0">
                    <a:solidFill>
                      <a:srgbClr val="333333"/>
                    </a:solidFill>
                    <a:latin typeface="Arial"/>
                    <a:cs typeface="Arial"/>
                  </a:rPr>
                  <a:t>Give reasons for your song choices.</a:t>
                </a: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012" y="5038184"/>
              <a:ext cx="640081" cy="640081"/>
            </a:xfrm>
            <a:prstGeom prst="rect">
              <a:avLst/>
            </a:prstGeom>
          </p:spPr>
        </p:pic>
      </p:grpSp>
      <p:sp>
        <p:nvSpPr>
          <p:cNvPr id="13" name="TextBox 12">
            <a:extLst>
              <a:ext uri="{FF2B5EF4-FFF2-40B4-BE49-F238E27FC236}">
                <a16:creationId xmlns:a16="http://schemas.microsoft.com/office/drawing/2014/main" id="{8C0110F9-BF6B-394A-8D92-63E60C573995}"/>
              </a:ext>
            </a:extLst>
          </p:cNvPr>
          <p:cNvSpPr txBox="1"/>
          <p:nvPr/>
        </p:nvSpPr>
        <p:spPr>
          <a:xfrm>
            <a:off x="442913" y="1905506"/>
            <a:ext cx="9481375" cy="3416320"/>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You have been hired to DJ for a local music venue, the theme of the event is summer. They have asked you to create a sample playlist of 10 songs.</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Your playlist must:</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Fit the theme of the event</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Include a range of styles and genres</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Have the most popular songs near the end</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87413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91366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C76F161-C691-1F4B-984C-042E05E7C0D1}"/>
              </a:ext>
            </a:extLst>
          </p:cNvPr>
          <p:cNvSpPr txBox="1"/>
          <p:nvPr/>
        </p:nvSpPr>
        <p:spPr>
          <a:xfrm>
            <a:off x="442913" y="1844675"/>
            <a:ext cx="880872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Match the responsibility with the role.</a:t>
            </a:r>
          </a:p>
        </p:txBody>
      </p:sp>
      <p:graphicFrame>
        <p:nvGraphicFramePr>
          <p:cNvPr id="15" name="Table 14">
            <a:extLst>
              <a:ext uri="{FF2B5EF4-FFF2-40B4-BE49-F238E27FC236}">
                <a16:creationId xmlns:a16="http://schemas.microsoft.com/office/drawing/2014/main" id="{15052BEC-CCEB-B849-BC18-4C9C30B083B1}"/>
              </a:ext>
            </a:extLst>
          </p:cNvPr>
          <p:cNvGraphicFramePr>
            <a:graphicFrameLocks noGrp="1"/>
          </p:cNvGraphicFramePr>
          <p:nvPr>
            <p:extLst>
              <p:ext uri="{D42A27DB-BD31-4B8C-83A1-F6EECF244321}">
                <p14:modId xmlns:p14="http://schemas.microsoft.com/office/powerpoint/2010/main" val="1325496584"/>
              </p:ext>
            </p:extLst>
          </p:nvPr>
        </p:nvGraphicFramePr>
        <p:xfrm>
          <a:off x="596837" y="2306340"/>
          <a:ext cx="8266747" cy="3230880"/>
        </p:xfrm>
        <a:graphic>
          <a:graphicData uri="http://schemas.openxmlformats.org/drawingml/2006/table">
            <a:tbl>
              <a:tblPr firstRow="1" bandRow="1">
                <a:tableStyleId>{5C22544A-7EE6-4342-B048-85BDC9FD1C3A}</a:tableStyleId>
              </a:tblPr>
              <a:tblGrid>
                <a:gridCol w="2649205">
                  <a:extLst>
                    <a:ext uri="{9D8B030D-6E8A-4147-A177-3AD203B41FA5}">
                      <a16:colId xmlns:a16="http://schemas.microsoft.com/office/drawing/2014/main" val="2622595010"/>
                    </a:ext>
                  </a:extLst>
                </a:gridCol>
                <a:gridCol w="5617542">
                  <a:extLst>
                    <a:ext uri="{9D8B030D-6E8A-4147-A177-3AD203B41FA5}">
                      <a16:colId xmlns:a16="http://schemas.microsoft.com/office/drawing/2014/main" val="2084324387"/>
                    </a:ext>
                  </a:extLst>
                </a:gridCol>
              </a:tblGrid>
              <a:tr h="370840">
                <a:tc>
                  <a:txBody>
                    <a:bodyPr/>
                    <a:lstStyle/>
                    <a:p>
                      <a:r>
                        <a:rPr lang="en-GB" sz="2000" dirty="0">
                          <a:solidFill>
                            <a:schemeClr val="tx1"/>
                          </a:solidFill>
                          <a:latin typeface="Arial" panose="020B0604020202020204" pitchFamily="34" charset="0"/>
                          <a:cs typeface="Arial" panose="020B0604020202020204" pitchFamily="34" charset="0"/>
                        </a:rPr>
                        <a:t>Role</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lvl="0">
                        <a:buNone/>
                      </a:pPr>
                      <a:r>
                        <a:rPr lang="en-GB" sz="2000" b="1" i="0" u="none" strike="noStrike" noProof="0" dirty="0">
                          <a:solidFill>
                            <a:schemeClr val="tx1"/>
                          </a:solidFill>
                          <a:latin typeface="Arial" panose="020B0604020202020204" pitchFamily="34" charset="0"/>
                          <a:cs typeface="Arial" panose="020B0604020202020204" pitchFamily="34" charset="0"/>
                        </a:rPr>
                        <a:t>Responsibility </a:t>
                      </a:r>
                      <a:endParaRPr lang="en-US" sz="2000" dirty="0">
                        <a:solidFill>
                          <a:schemeClr val="tx1"/>
                        </a:solidFill>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a:solidFill>
                        <a:schemeClr val="tx1"/>
                      </a:solidFill>
                    </a:lnB>
                    <a:solidFill>
                      <a:schemeClr val="bg1"/>
                    </a:solidFill>
                  </a:tcPr>
                </a:tc>
                <a:extLst>
                  <a:ext uri="{0D108BD9-81ED-4DB2-BD59-A6C34878D82A}">
                    <a16:rowId xmlns:a16="http://schemas.microsoft.com/office/drawing/2014/main" val="1500459271"/>
                  </a:ext>
                </a:extLst>
              </a:tr>
              <a:tr h="370840">
                <a:tc>
                  <a:txBody>
                    <a:bodyPr/>
                    <a:lstStyle/>
                    <a:p>
                      <a:r>
                        <a:rPr lang="en-GB" sz="2000" dirty="0">
                          <a:latin typeface="Arial" panose="020B0604020202020204" pitchFamily="34" charset="0"/>
                          <a:cs typeface="Arial" panose="020B0604020202020204" pitchFamily="34" charset="0"/>
                        </a:rPr>
                        <a:t>Manager</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rowSpan="4">
                  <a:txBody>
                    <a:bodyPr/>
                    <a:lstStyle/>
                    <a:p>
                      <a:pPr marL="457200" indent="-457200">
                        <a:buFont typeface="+mj-lt"/>
                        <a:buAutoNum type="arabicPeriod"/>
                      </a:pPr>
                      <a:r>
                        <a:rPr lang="en-GB" sz="2000" dirty="0">
                          <a:latin typeface="Arial" panose="020B0604020202020204" pitchFamily="34" charset="0"/>
                          <a:cs typeface="Arial" panose="020B0604020202020204" pitchFamily="34" charset="0"/>
                        </a:rPr>
                        <a:t>Overseeing and leading projects</a:t>
                      </a:r>
                    </a:p>
                    <a:p>
                      <a:pPr marL="457200" indent="-457200">
                        <a:buFont typeface="+mj-lt"/>
                        <a:buAutoNum type="arabicPeriod"/>
                      </a:pPr>
                      <a:r>
                        <a:rPr lang="en-GB" sz="2000" dirty="0">
                          <a:latin typeface="Arial" panose="020B0604020202020204" pitchFamily="34" charset="0"/>
                          <a:cs typeface="Arial" panose="020B0604020202020204" pitchFamily="34" charset="0"/>
                        </a:rPr>
                        <a:t>Writing lyrics</a:t>
                      </a:r>
                    </a:p>
                    <a:p>
                      <a:pPr marL="457200" indent="-457200">
                        <a:buFont typeface="+mj-lt"/>
                        <a:buAutoNum type="arabicPeriod"/>
                      </a:pPr>
                      <a:r>
                        <a:rPr lang="en-GB" sz="2000" dirty="0">
                          <a:latin typeface="Arial" panose="020B0604020202020204" pitchFamily="34" charset="0"/>
                          <a:cs typeface="Arial" panose="020B0604020202020204" pitchFamily="34" charset="0"/>
                        </a:rPr>
                        <a:t>Cueing tracks</a:t>
                      </a:r>
                    </a:p>
                    <a:p>
                      <a:pPr marL="457200" indent="-457200">
                        <a:buFont typeface="+mj-lt"/>
                        <a:buAutoNum type="arabicPeriod"/>
                      </a:pPr>
                      <a:r>
                        <a:rPr lang="en-GB" sz="2000" dirty="0">
                          <a:latin typeface="Arial" panose="020B0604020202020204" pitchFamily="34" charset="0"/>
                          <a:cs typeface="Arial" panose="020B0604020202020204" pitchFamily="34" charset="0"/>
                        </a:rPr>
                        <a:t>Developing artists</a:t>
                      </a:r>
                    </a:p>
                    <a:p>
                      <a:pPr marL="457200" indent="-457200">
                        <a:buFont typeface="+mj-lt"/>
                        <a:buAutoNum type="arabicPeriod"/>
                      </a:pPr>
                      <a:r>
                        <a:rPr lang="en-GB" sz="2000" dirty="0">
                          <a:latin typeface="Arial" panose="020B0604020202020204" pitchFamily="34" charset="0"/>
                          <a:cs typeface="Arial" panose="020B0604020202020204" pitchFamily="34" charset="0"/>
                        </a:rPr>
                        <a:t>Setting up microphones</a:t>
                      </a:r>
                    </a:p>
                    <a:p>
                      <a:pPr marL="457200" indent="-457200">
                        <a:buFont typeface="+mj-lt"/>
                        <a:buAutoNum type="arabicPeriod"/>
                      </a:pPr>
                      <a:r>
                        <a:rPr lang="en-GB" sz="2000" dirty="0">
                          <a:latin typeface="Arial" panose="020B0604020202020204" pitchFamily="34" charset="0"/>
                          <a:cs typeface="Arial" panose="020B0604020202020204" pitchFamily="34" charset="0"/>
                        </a:rPr>
                        <a:t>Fixing equipment</a:t>
                      </a:r>
                    </a:p>
                    <a:p>
                      <a:pPr marL="457200" indent="-457200">
                        <a:buFont typeface="+mj-lt"/>
                        <a:buAutoNum type="arabicPeriod"/>
                      </a:pPr>
                      <a:r>
                        <a:rPr lang="en-GB" sz="2000" dirty="0">
                          <a:latin typeface="Arial" panose="020B0604020202020204" pitchFamily="34" charset="0"/>
                          <a:cs typeface="Arial" panose="020B0604020202020204" pitchFamily="34" charset="0"/>
                        </a:rPr>
                        <a:t>Organising gigs</a:t>
                      </a:r>
                    </a:p>
                    <a:p>
                      <a:pPr marL="457200" indent="-457200">
                        <a:buFont typeface="+mj-lt"/>
                        <a:buAutoNum type="arabicPeriod"/>
                      </a:pPr>
                      <a:r>
                        <a:rPr lang="en-GB" sz="2000" dirty="0">
                          <a:latin typeface="Arial" panose="020B0604020202020204" pitchFamily="34" charset="0"/>
                          <a:cs typeface="Arial" panose="020B0604020202020204" pitchFamily="34" charset="0"/>
                        </a:rPr>
                        <a:t>Organising interviews and TV appearances</a:t>
                      </a:r>
                    </a:p>
                    <a:p>
                      <a:pPr marL="457200" indent="-457200">
                        <a:buFont typeface="+mj-lt"/>
                        <a:buAutoNum type="arabicPeriod"/>
                      </a:pPr>
                      <a:r>
                        <a:rPr lang="en-GB" sz="2000" dirty="0">
                          <a:latin typeface="Arial" panose="020B0604020202020204" pitchFamily="34" charset="0"/>
                          <a:cs typeface="Arial" panose="020B0604020202020204" pitchFamily="34" charset="0"/>
                        </a:rPr>
                        <a:t>Making creative decisions</a:t>
                      </a: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619836299"/>
                  </a:ext>
                </a:extLst>
              </a:tr>
              <a:tr h="370840">
                <a:tc>
                  <a:txBody>
                    <a:bodyPr/>
                    <a:lstStyle/>
                    <a:p>
                      <a:r>
                        <a:rPr lang="en-GB" sz="2000" dirty="0">
                          <a:latin typeface="Arial" panose="020B0604020202020204" pitchFamily="34" charset="0"/>
                          <a:cs typeface="Arial" panose="020B0604020202020204" pitchFamily="34" charset="0"/>
                        </a:rPr>
                        <a:t>A&amp;R</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vMerge="1">
                  <a:txBody>
                    <a:bodyPr/>
                    <a:lstStyle/>
                    <a:p>
                      <a:endParaRPr lang="en-GB" sz="2000" dirty="0">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a:solidFill>
                        <a:schemeClr val="tx1"/>
                      </a:solidFill>
                    </a:lnB>
                    <a:solidFill>
                      <a:srgbClr val="78F9D4">
                        <a:alpha val="70000"/>
                      </a:srgbClr>
                    </a:solidFill>
                  </a:tcPr>
                </a:tc>
                <a:extLst>
                  <a:ext uri="{0D108BD9-81ED-4DB2-BD59-A6C34878D82A}">
                    <a16:rowId xmlns:a16="http://schemas.microsoft.com/office/drawing/2014/main" val="2552156245"/>
                  </a:ext>
                </a:extLst>
              </a:tr>
              <a:tr h="370840">
                <a:tc>
                  <a:txBody>
                    <a:bodyPr/>
                    <a:lstStyle/>
                    <a:p>
                      <a:r>
                        <a:rPr lang="en-GB" sz="2000" dirty="0">
                          <a:latin typeface="Arial" panose="020B0604020202020204" pitchFamily="34" charset="0"/>
                          <a:cs typeface="Arial" panose="020B0604020202020204" pitchFamily="34" charset="0"/>
                        </a:rPr>
                        <a:t>DJ</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vMerge="1">
                  <a:txBody>
                    <a:bodyPr/>
                    <a:lstStyle/>
                    <a:p>
                      <a:endParaRPr lang="en-GB" sz="2000" dirty="0">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2016259256"/>
                  </a:ext>
                </a:extLst>
              </a:tr>
              <a:tr h="370840">
                <a:tc>
                  <a:txBody>
                    <a:bodyPr/>
                    <a:lstStyle/>
                    <a:p>
                      <a:r>
                        <a:rPr lang="en-GB" sz="2000" dirty="0">
                          <a:latin typeface="Arial" panose="020B0604020202020204" pitchFamily="34" charset="0"/>
                          <a:cs typeface="Arial" panose="020B0604020202020204" pitchFamily="34" charset="0"/>
                        </a:rPr>
                        <a:t>Producer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vMerge="1">
                  <a:txBody>
                    <a:bodyPr/>
                    <a:lstStyle/>
                    <a:p>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340643802"/>
                  </a:ext>
                </a:extLst>
              </a:tr>
            </a:tbl>
          </a:graphicData>
        </a:graphic>
      </p:graphicFrame>
      <p:grpSp>
        <p:nvGrpSpPr>
          <p:cNvPr id="4" name="Group 3">
            <a:extLst>
              <a:ext uri="{FF2B5EF4-FFF2-40B4-BE49-F238E27FC236}">
                <a16:creationId xmlns:a16="http://schemas.microsoft.com/office/drawing/2014/main" id="{A1FF0C16-3D85-4D44-9A83-3BE81AC9B94C}"/>
              </a:ext>
            </a:extLst>
          </p:cNvPr>
          <p:cNvGrpSpPr/>
          <p:nvPr/>
        </p:nvGrpSpPr>
        <p:grpSpPr>
          <a:xfrm>
            <a:off x="8848211" y="3593543"/>
            <a:ext cx="3112142" cy="1746553"/>
            <a:chOff x="1161305" y="4984282"/>
            <a:chExt cx="3112142" cy="1746553"/>
          </a:xfrm>
        </p:grpSpPr>
        <p:grpSp>
          <p:nvGrpSpPr>
            <p:cNvPr id="5" name="Group 4">
              <a:extLst>
                <a:ext uri="{FF2B5EF4-FFF2-40B4-BE49-F238E27FC236}">
                  <a16:creationId xmlns:a16="http://schemas.microsoft.com/office/drawing/2014/main" id="{167A6804-6326-7E40-BDC6-6306611219B3}"/>
                </a:ext>
              </a:extLst>
            </p:cNvPr>
            <p:cNvGrpSpPr/>
            <p:nvPr/>
          </p:nvGrpSpPr>
          <p:grpSpPr>
            <a:xfrm>
              <a:off x="1161305" y="5013065"/>
              <a:ext cx="3112142" cy="1717770"/>
              <a:chOff x="6746534" y="4927489"/>
              <a:chExt cx="4427586" cy="3115619"/>
            </a:xfrm>
          </p:grpSpPr>
          <p:sp>
            <p:nvSpPr>
              <p:cNvPr id="7" name="Rectangle 6">
                <a:extLst>
                  <a:ext uri="{FF2B5EF4-FFF2-40B4-BE49-F238E27FC236}">
                    <a16:creationId xmlns:a16="http://schemas.microsoft.com/office/drawing/2014/main" id="{36081310-3B6B-6D4E-B7CC-41DEE579E963}"/>
                  </a:ext>
                </a:extLst>
              </p:cNvPr>
              <p:cNvSpPr/>
              <p:nvPr/>
            </p:nvSpPr>
            <p:spPr>
              <a:xfrm>
                <a:off x="6987390" y="4927489"/>
                <a:ext cx="3909204" cy="3115619"/>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0AA5DFD8-89F5-6D43-8265-336581D7A1FD}"/>
                  </a:ext>
                </a:extLst>
              </p:cNvPr>
              <p:cNvSpPr txBox="1"/>
              <p:nvPr/>
            </p:nvSpPr>
            <p:spPr>
              <a:xfrm>
                <a:off x="6746534" y="5489077"/>
                <a:ext cx="4427586" cy="2400398"/>
              </a:xfrm>
              <a:prstGeom prst="rect">
                <a:avLst/>
              </a:prstGeom>
              <a:noFill/>
            </p:spPr>
            <p:txBody>
              <a:bodyPr wrap="square" lIns="91440" tIns="45720" rIns="91440" bIns="45720" anchor="t">
                <a:spAutoFit/>
              </a:bodyPr>
              <a:lstStyle/>
              <a:p>
                <a:pPr algn="ctr"/>
                <a:endParaRPr lang="en-GB" sz="2000" dirty="0">
                  <a:solidFill>
                    <a:srgbClr val="333333"/>
                  </a:solidFill>
                </a:endParaRPr>
              </a:p>
              <a:p>
                <a:pPr algn="ctr"/>
                <a:r>
                  <a:rPr lang="en-GB" sz="2000" dirty="0">
                    <a:solidFill>
                      <a:srgbClr val="333333"/>
                    </a:solidFill>
                    <a:latin typeface="Arial"/>
                    <a:cs typeface="Arial"/>
                  </a:rPr>
                  <a:t>Are there any responsibilities for other roles not listed?</a:t>
                </a:r>
              </a:p>
            </p:txBody>
          </p:sp>
        </p:grpSp>
        <p:pic>
          <p:nvPicPr>
            <p:cNvPr id="6" name="Picture 5" descr="Text, logo&#10;&#10;Description automatically generated">
              <a:extLst>
                <a:ext uri="{FF2B5EF4-FFF2-40B4-BE49-F238E27FC236}">
                  <a16:creationId xmlns:a16="http://schemas.microsoft.com/office/drawing/2014/main" id="{DBAA08C7-9AE6-8142-A425-BBD3182AA4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7335" y="4984282"/>
              <a:ext cx="640081" cy="640081"/>
            </a:xfrm>
            <a:prstGeom prst="rect">
              <a:avLst/>
            </a:prstGeom>
          </p:spPr>
        </p:pic>
      </p:grpSp>
    </p:spTree>
    <p:custDataLst>
      <p:tags r:id="rId1"/>
    </p:custDataLst>
    <p:extLst>
      <p:ext uri="{BB962C8B-B14F-4D97-AF65-F5344CB8AC3E}">
        <p14:creationId xmlns:p14="http://schemas.microsoft.com/office/powerpoint/2010/main" val="720670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in the Music Business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 our last lesson we covered 7 different roles within the music business.</a:t>
            </a:r>
          </a:p>
          <a:p>
            <a:endParaRPr lang="en-GB" sz="2400" dirty="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EAF6B894-7DC4-4747-B01C-AA56CAF4F790}"/>
              </a:ext>
            </a:extLst>
          </p:cNvPr>
          <p:cNvSpPr/>
          <p:nvPr/>
        </p:nvSpPr>
        <p:spPr>
          <a:xfrm>
            <a:off x="442913" y="3429000"/>
            <a:ext cx="11110179" cy="1200328"/>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5" name="Picture 14" descr="Icon&#10;&#10;Description automatically generated">
            <a:extLst>
              <a:ext uri="{FF2B5EF4-FFF2-40B4-BE49-F238E27FC236}">
                <a16:creationId xmlns:a16="http://schemas.microsoft.com/office/drawing/2014/main" id="{8F62BC42-1EB0-8448-868F-FE06AC34EB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8908" y="3710564"/>
            <a:ext cx="637200" cy="637200"/>
          </a:xfrm>
          <a:prstGeom prst="rect">
            <a:avLst/>
          </a:prstGeom>
        </p:spPr>
      </p:pic>
      <p:sp>
        <p:nvSpPr>
          <p:cNvPr id="19" name="TextBox 18">
            <a:extLst>
              <a:ext uri="{FF2B5EF4-FFF2-40B4-BE49-F238E27FC236}">
                <a16:creationId xmlns:a16="http://schemas.microsoft.com/office/drawing/2014/main" id="{37A6008A-F645-DC42-9423-9C68E3DF61BC}"/>
              </a:ext>
            </a:extLst>
          </p:cNvPr>
          <p:cNvSpPr txBox="1"/>
          <p:nvPr/>
        </p:nvSpPr>
        <p:spPr>
          <a:xfrm>
            <a:off x="1276108" y="3710564"/>
            <a:ext cx="10264204" cy="400110"/>
          </a:xfrm>
          <a:prstGeom prst="rect">
            <a:avLst/>
          </a:prstGeom>
          <a:noFill/>
        </p:spPr>
        <p:txBody>
          <a:bodyPr wrap="square" lIns="91440" tIns="45720" rIns="91440" bIns="45720" anchor="t">
            <a:spAutoFit/>
          </a:bodyPr>
          <a:lstStyle/>
          <a:p>
            <a:pPr algn="ctr"/>
            <a:r>
              <a:rPr lang="en-GB" sz="2000" dirty="0">
                <a:solidFill>
                  <a:srgbClr val="333333"/>
                </a:solidFill>
                <a:latin typeface="Arial"/>
                <a:cs typeface="Arial"/>
              </a:rPr>
              <a:t>How many of these roles can you remember and what were they responsible for?</a:t>
            </a:r>
          </a:p>
        </p:txBody>
      </p:sp>
    </p:spTree>
    <p:extLst>
      <p:ext uri="{BB962C8B-B14F-4D97-AF65-F5344CB8AC3E}">
        <p14:creationId xmlns:p14="http://schemas.microsoft.com/office/powerpoint/2010/main" val="32715371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C76F161-C691-1F4B-984C-042E05E7C0D1}"/>
              </a:ext>
            </a:extLst>
          </p:cNvPr>
          <p:cNvSpPr txBox="1"/>
          <p:nvPr/>
        </p:nvSpPr>
        <p:spPr>
          <a:xfrm>
            <a:off x="442913" y="1844675"/>
            <a:ext cx="880872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Match the responsibility with the role.</a:t>
            </a:r>
          </a:p>
        </p:txBody>
      </p:sp>
      <p:graphicFrame>
        <p:nvGraphicFramePr>
          <p:cNvPr id="15" name="Table 14">
            <a:extLst>
              <a:ext uri="{FF2B5EF4-FFF2-40B4-BE49-F238E27FC236}">
                <a16:creationId xmlns:a16="http://schemas.microsoft.com/office/drawing/2014/main" id="{15052BEC-CCEB-B849-BC18-4C9C30B083B1}"/>
              </a:ext>
            </a:extLst>
          </p:cNvPr>
          <p:cNvGraphicFramePr>
            <a:graphicFrameLocks noGrp="1"/>
          </p:cNvGraphicFramePr>
          <p:nvPr>
            <p:extLst>
              <p:ext uri="{D42A27DB-BD31-4B8C-83A1-F6EECF244321}">
                <p14:modId xmlns:p14="http://schemas.microsoft.com/office/powerpoint/2010/main" val="3045742968"/>
              </p:ext>
            </p:extLst>
          </p:nvPr>
        </p:nvGraphicFramePr>
        <p:xfrm>
          <a:off x="659035" y="2490851"/>
          <a:ext cx="8082629" cy="3200400"/>
        </p:xfrm>
        <a:graphic>
          <a:graphicData uri="http://schemas.openxmlformats.org/drawingml/2006/table">
            <a:tbl>
              <a:tblPr firstRow="1" bandRow="1">
                <a:tableStyleId>{5C22544A-7EE6-4342-B048-85BDC9FD1C3A}</a:tableStyleId>
              </a:tblPr>
              <a:tblGrid>
                <a:gridCol w="1899644">
                  <a:extLst>
                    <a:ext uri="{9D8B030D-6E8A-4147-A177-3AD203B41FA5}">
                      <a16:colId xmlns:a16="http://schemas.microsoft.com/office/drawing/2014/main" val="2622595010"/>
                    </a:ext>
                  </a:extLst>
                </a:gridCol>
                <a:gridCol w="6182985">
                  <a:extLst>
                    <a:ext uri="{9D8B030D-6E8A-4147-A177-3AD203B41FA5}">
                      <a16:colId xmlns:a16="http://schemas.microsoft.com/office/drawing/2014/main" val="2564904093"/>
                    </a:ext>
                  </a:extLst>
                </a:gridCol>
              </a:tblGrid>
              <a:tr h="327617">
                <a:tc>
                  <a:txBody>
                    <a:bodyPr/>
                    <a:lstStyle/>
                    <a:p>
                      <a:r>
                        <a:rPr lang="en-GB" sz="2000" dirty="0">
                          <a:solidFill>
                            <a:schemeClr val="tx1"/>
                          </a:solidFill>
                          <a:latin typeface="Arial" panose="020B0604020202020204" pitchFamily="34" charset="0"/>
                          <a:cs typeface="Arial" panose="020B0604020202020204" pitchFamily="34" charset="0"/>
                        </a:rPr>
                        <a:t>Role</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endParaRPr lang="en-GB" sz="2000" dirty="0">
                        <a:solidFill>
                          <a:schemeClr val="tx1"/>
                        </a:solidFill>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00459271"/>
                  </a:ext>
                </a:extLst>
              </a:tr>
              <a:tr h="579629">
                <a:tc>
                  <a:txBody>
                    <a:bodyPr/>
                    <a:lstStyle/>
                    <a:p>
                      <a:r>
                        <a:rPr lang="en-GB" sz="2000" dirty="0">
                          <a:latin typeface="Arial" panose="020B0604020202020204" pitchFamily="34" charset="0"/>
                          <a:cs typeface="Arial" panose="020B0604020202020204" pitchFamily="34" charset="0"/>
                        </a:rPr>
                        <a:t>Manager</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Organising gigs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Developing artists</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619836299"/>
                  </a:ext>
                </a:extLst>
              </a:tr>
              <a:tr h="327617">
                <a:tc>
                  <a:txBody>
                    <a:bodyPr/>
                    <a:lstStyle/>
                    <a:p>
                      <a:r>
                        <a:rPr lang="en-GB" sz="2000" dirty="0">
                          <a:latin typeface="Arial" panose="020B0604020202020204" pitchFamily="34" charset="0"/>
                          <a:cs typeface="Arial" panose="020B0604020202020204" pitchFamily="34" charset="0"/>
                        </a:rPr>
                        <a:t>A&amp;R</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Developing artists</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2552156245"/>
                  </a:ext>
                </a:extLst>
              </a:tr>
              <a:tr h="327617">
                <a:tc>
                  <a:txBody>
                    <a:bodyPr/>
                    <a:lstStyle/>
                    <a:p>
                      <a:r>
                        <a:rPr lang="en-GB" sz="2000" dirty="0">
                          <a:latin typeface="Arial" panose="020B0604020202020204" pitchFamily="34" charset="0"/>
                          <a:cs typeface="Arial" panose="020B0604020202020204" pitchFamily="34" charset="0"/>
                        </a:rPr>
                        <a:t>DJ</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Cueing tracks</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2016259256"/>
                  </a:ext>
                </a:extLst>
              </a:tr>
              <a:tr h="579629">
                <a:tc>
                  <a:txBody>
                    <a:bodyPr/>
                    <a:lstStyle/>
                    <a:p>
                      <a:r>
                        <a:rPr lang="en-GB" sz="2000" dirty="0">
                          <a:latin typeface="Arial" panose="020B0604020202020204" pitchFamily="34" charset="0"/>
                          <a:cs typeface="Arial" panose="020B0604020202020204" pitchFamily="34" charset="0"/>
                        </a:rPr>
                        <a:t>Producer</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Making creative decisions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Overseeing and leading projects</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340643802"/>
                  </a:ext>
                </a:extLst>
              </a:tr>
            </a:tbl>
          </a:graphicData>
        </a:graphic>
      </p:graphicFrame>
    </p:spTree>
    <p:custDataLst>
      <p:tags r:id="rId1"/>
    </p:custDataLst>
    <p:extLst>
      <p:ext uri="{BB962C8B-B14F-4D97-AF65-F5344CB8AC3E}">
        <p14:creationId xmlns:p14="http://schemas.microsoft.com/office/powerpoint/2010/main" val="6636971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C76F161-C691-1F4B-984C-042E05E7C0D1}"/>
              </a:ext>
            </a:extLst>
          </p:cNvPr>
          <p:cNvSpPr txBox="1"/>
          <p:nvPr/>
        </p:nvSpPr>
        <p:spPr>
          <a:xfrm>
            <a:off x="442913" y="1844675"/>
            <a:ext cx="880872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Match the responsibility with the role.</a:t>
            </a:r>
          </a:p>
        </p:txBody>
      </p:sp>
      <p:graphicFrame>
        <p:nvGraphicFramePr>
          <p:cNvPr id="2" name="Table 1">
            <a:extLst>
              <a:ext uri="{FF2B5EF4-FFF2-40B4-BE49-F238E27FC236}">
                <a16:creationId xmlns:a16="http://schemas.microsoft.com/office/drawing/2014/main" id="{707F0F48-79DE-594C-B919-15737BCF9523}"/>
              </a:ext>
            </a:extLst>
          </p:cNvPr>
          <p:cNvGraphicFramePr>
            <a:graphicFrameLocks noGrp="1"/>
          </p:cNvGraphicFramePr>
          <p:nvPr>
            <p:extLst>
              <p:ext uri="{D42A27DB-BD31-4B8C-83A1-F6EECF244321}">
                <p14:modId xmlns:p14="http://schemas.microsoft.com/office/powerpoint/2010/main" val="1095711587"/>
              </p:ext>
            </p:extLst>
          </p:nvPr>
        </p:nvGraphicFramePr>
        <p:xfrm>
          <a:off x="805958" y="2817349"/>
          <a:ext cx="8082629" cy="3200400"/>
        </p:xfrm>
        <a:graphic>
          <a:graphicData uri="http://schemas.openxmlformats.org/drawingml/2006/table">
            <a:tbl>
              <a:tblPr firstRow="1" bandRow="1">
                <a:tableStyleId>{5C22544A-7EE6-4342-B048-85BDC9FD1C3A}</a:tableStyleId>
              </a:tblPr>
              <a:tblGrid>
                <a:gridCol w="2422827">
                  <a:extLst>
                    <a:ext uri="{9D8B030D-6E8A-4147-A177-3AD203B41FA5}">
                      <a16:colId xmlns:a16="http://schemas.microsoft.com/office/drawing/2014/main" val="2467104844"/>
                    </a:ext>
                  </a:extLst>
                </a:gridCol>
                <a:gridCol w="5659802">
                  <a:extLst>
                    <a:ext uri="{9D8B030D-6E8A-4147-A177-3AD203B41FA5}">
                      <a16:colId xmlns:a16="http://schemas.microsoft.com/office/drawing/2014/main" val="3652813589"/>
                    </a:ext>
                  </a:extLst>
                </a:gridCol>
              </a:tblGrid>
              <a:tr h="327617">
                <a:tc>
                  <a:txBody>
                    <a:bodyPr/>
                    <a:lstStyle/>
                    <a:p>
                      <a:r>
                        <a:rPr lang="en-GB" sz="2000" dirty="0">
                          <a:solidFill>
                            <a:schemeClr val="tx1"/>
                          </a:solidFill>
                          <a:latin typeface="Arial" panose="020B0604020202020204" pitchFamily="34" charset="0"/>
                          <a:cs typeface="Arial" panose="020B0604020202020204" pitchFamily="34" charset="0"/>
                        </a:rPr>
                        <a:t>Role</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endParaRPr lang="en-GB" sz="2000" dirty="0">
                        <a:solidFill>
                          <a:schemeClr val="tx1"/>
                        </a:solidFill>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8725012"/>
                  </a:ext>
                </a:extLst>
              </a:tr>
              <a:tr h="579629">
                <a:tc>
                  <a:txBody>
                    <a:bodyPr/>
                    <a:lstStyle/>
                    <a:p>
                      <a:r>
                        <a:rPr lang="en-GB" sz="2000" dirty="0">
                          <a:latin typeface="Arial" panose="020B0604020202020204" pitchFamily="34" charset="0"/>
                          <a:cs typeface="Arial" panose="020B0604020202020204" pitchFamily="34" charset="0"/>
                        </a:rPr>
                        <a:t>Lyricist/Songwriter</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Writing lyrics</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152340290"/>
                  </a:ext>
                </a:extLst>
              </a:tr>
              <a:tr h="327617">
                <a:tc>
                  <a:txBody>
                    <a:bodyPr/>
                    <a:lstStyle/>
                    <a:p>
                      <a:r>
                        <a:rPr lang="en-GB" sz="2000" dirty="0">
                          <a:latin typeface="Arial" panose="020B0604020202020204" pitchFamily="34" charset="0"/>
                          <a:cs typeface="Arial" panose="020B0604020202020204" pitchFamily="34" charset="0"/>
                        </a:rPr>
                        <a:t>Engineer</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Setting up microphones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00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593128484"/>
                  </a:ext>
                </a:extLst>
              </a:tr>
              <a:tr h="327617">
                <a:tc>
                  <a:txBody>
                    <a:bodyPr/>
                    <a:lstStyle/>
                    <a:p>
                      <a:r>
                        <a:rPr lang="en-GB" sz="2000" dirty="0">
                          <a:latin typeface="Arial" panose="020B0604020202020204" pitchFamily="34" charset="0"/>
                          <a:cs typeface="Arial" panose="020B0604020202020204" pitchFamily="34" charset="0"/>
                        </a:rPr>
                        <a:t>Technician</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Fixing equipment</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70000"/>
                      </a:srgbClr>
                    </a:solidFill>
                  </a:tcPr>
                </a:tc>
                <a:extLst>
                  <a:ext uri="{0D108BD9-81ED-4DB2-BD59-A6C34878D82A}">
                    <a16:rowId xmlns:a16="http://schemas.microsoft.com/office/drawing/2014/main" val="3969592696"/>
                  </a:ext>
                </a:extLst>
              </a:tr>
              <a:tr h="327617">
                <a:tc>
                  <a:txBody>
                    <a:bodyPr/>
                    <a:lstStyle/>
                    <a:p>
                      <a:r>
                        <a:rPr lang="en-GB" sz="2000" dirty="0">
                          <a:latin typeface="Arial" panose="020B0604020202020204" pitchFamily="34" charset="0"/>
                          <a:cs typeface="Arial" panose="020B0604020202020204" pitchFamily="34" charset="0"/>
                        </a:rPr>
                        <a:t>Publicist</a:t>
                      </a:r>
                    </a:p>
                    <a:p>
                      <a:endParaRPr lang="en-GB" sz="2000"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latin typeface="Arial" panose="020B0604020202020204" pitchFamily="34" charset="0"/>
                          <a:cs typeface="Arial" panose="020B0604020202020204" pitchFamily="34" charset="0"/>
                        </a:rPr>
                        <a:t>Organising interviews and TV appearances</a:t>
                      </a:r>
                    </a:p>
                  </a:txBody>
                  <a:tcPr>
                    <a:lnL w="6350" cap="flat" cmpd="sng" algn="ctr">
                      <a:solidFill>
                        <a:schemeClr val="tx1"/>
                      </a:solidFill>
                      <a:prstDash val="solid"/>
                      <a:round/>
                      <a:headEnd type="none" w="med" len="med"/>
                      <a:tailEnd type="none" w="med" len="med"/>
                    </a:lnL>
                    <a:lnR w="6350">
                      <a:solidFill>
                        <a:schemeClr val="tx1"/>
                      </a:solidFill>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3718009283"/>
                  </a:ext>
                </a:extLst>
              </a:tr>
            </a:tbl>
          </a:graphicData>
        </a:graphic>
      </p:graphicFrame>
      <p:grpSp>
        <p:nvGrpSpPr>
          <p:cNvPr id="8" name="Group 7">
            <a:extLst>
              <a:ext uri="{FF2B5EF4-FFF2-40B4-BE49-F238E27FC236}">
                <a16:creationId xmlns:a16="http://schemas.microsoft.com/office/drawing/2014/main" id="{4AA49D4E-97D9-5E3E-8976-24C7C7BF0BEF}"/>
              </a:ext>
            </a:extLst>
          </p:cNvPr>
          <p:cNvGrpSpPr/>
          <p:nvPr/>
        </p:nvGrpSpPr>
        <p:grpSpPr>
          <a:xfrm>
            <a:off x="9030052" y="3351088"/>
            <a:ext cx="3112142" cy="1746553"/>
            <a:chOff x="1161305" y="4984282"/>
            <a:chExt cx="3112142" cy="1746553"/>
          </a:xfrm>
        </p:grpSpPr>
        <p:grpSp>
          <p:nvGrpSpPr>
            <p:cNvPr id="4" name="Group 3">
              <a:extLst>
                <a:ext uri="{FF2B5EF4-FFF2-40B4-BE49-F238E27FC236}">
                  <a16:creationId xmlns:a16="http://schemas.microsoft.com/office/drawing/2014/main" id="{C77B002D-CB88-9C1C-BA4F-A7AE29422DD8}"/>
                </a:ext>
              </a:extLst>
            </p:cNvPr>
            <p:cNvGrpSpPr/>
            <p:nvPr/>
          </p:nvGrpSpPr>
          <p:grpSpPr>
            <a:xfrm>
              <a:off x="1161305" y="5013065"/>
              <a:ext cx="3112142" cy="1717770"/>
              <a:chOff x="6746534" y="4927489"/>
              <a:chExt cx="4427586" cy="3115619"/>
            </a:xfrm>
          </p:grpSpPr>
          <p:sp>
            <p:nvSpPr>
              <p:cNvPr id="6" name="Rectangle 5">
                <a:extLst>
                  <a:ext uri="{FF2B5EF4-FFF2-40B4-BE49-F238E27FC236}">
                    <a16:creationId xmlns:a16="http://schemas.microsoft.com/office/drawing/2014/main" id="{010C36CB-1BA5-E468-CC32-59F4C8E4A939}"/>
                  </a:ext>
                </a:extLst>
              </p:cNvPr>
              <p:cNvSpPr/>
              <p:nvPr/>
            </p:nvSpPr>
            <p:spPr>
              <a:xfrm>
                <a:off x="6987390" y="4927489"/>
                <a:ext cx="3909204" cy="3115619"/>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extBox 6">
                <a:extLst>
                  <a:ext uri="{FF2B5EF4-FFF2-40B4-BE49-F238E27FC236}">
                    <a16:creationId xmlns:a16="http://schemas.microsoft.com/office/drawing/2014/main" id="{3B2235A2-FBBB-BB2B-7EC4-54B6C0A1B4DA}"/>
                  </a:ext>
                </a:extLst>
              </p:cNvPr>
              <p:cNvSpPr txBox="1"/>
              <p:nvPr/>
            </p:nvSpPr>
            <p:spPr>
              <a:xfrm>
                <a:off x="6746534" y="5489077"/>
                <a:ext cx="4427586" cy="2400398"/>
              </a:xfrm>
              <a:prstGeom prst="rect">
                <a:avLst/>
              </a:prstGeom>
              <a:noFill/>
            </p:spPr>
            <p:txBody>
              <a:bodyPr wrap="square" lIns="91440" tIns="45720" rIns="91440" bIns="45720" anchor="t">
                <a:spAutoFit/>
              </a:bodyPr>
              <a:lstStyle/>
              <a:p>
                <a:pPr algn="ctr"/>
                <a:endParaRPr lang="en-GB" sz="2000" dirty="0">
                  <a:solidFill>
                    <a:srgbClr val="333333"/>
                  </a:solidFill>
                </a:endParaRPr>
              </a:p>
              <a:p>
                <a:pPr algn="ctr"/>
                <a:r>
                  <a:rPr lang="en-GB" sz="2000" dirty="0">
                    <a:solidFill>
                      <a:srgbClr val="333333"/>
                    </a:solidFill>
                    <a:latin typeface="Arial"/>
                    <a:cs typeface="Arial"/>
                  </a:rPr>
                  <a:t>Are there any responsibilities for other roles not listed?</a:t>
                </a:r>
              </a:p>
            </p:txBody>
          </p:sp>
        </p:grpSp>
        <p:pic>
          <p:nvPicPr>
            <p:cNvPr id="5" name="Picture 4" descr="Text, logo&#10;&#10;Description automatically generated">
              <a:extLst>
                <a:ext uri="{FF2B5EF4-FFF2-40B4-BE49-F238E27FC236}">
                  <a16:creationId xmlns:a16="http://schemas.microsoft.com/office/drawing/2014/main" id="{B4107D60-D4BB-2A99-3E24-065BA78015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7335" y="4984282"/>
              <a:ext cx="640081" cy="640081"/>
            </a:xfrm>
            <a:prstGeom prst="rect">
              <a:avLst/>
            </a:prstGeom>
          </p:spPr>
        </p:pic>
      </p:grpSp>
    </p:spTree>
    <p:custDataLst>
      <p:tags r:id="rId1"/>
    </p:custDataLst>
    <p:extLst>
      <p:ext uri="{BB962C8B-B14F-4D97-AF65-F5344CB8AC3E}">
        <p14:creationId xmlns:p14="http://schemas.microsoft.com/office/powerpoint/2010/main" val="37355713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214513"/>
            <a:ext cx="360000" cy="360000"/>
          </a:xfrm>
          <a:prstGeom prst="rect">
            <a:avLst/>
          </a:prstGeom>
        </p:spPr>
      </p:pic>
      <p:pic>
        <p:nvPicPr>
          <p:cNvPr id="10" name="Picture 9" descr="Icon&#10;&#10;Description automatically generated">
            <a:extLst>
              <a:ext uri="{FF2B5EF4-FFF2-40B4-BE49-F238E27FC236}">
                <a16:creationId xmlns:a16="http://schemas.microsoft.com/office/drawing/2014/main" id="{8CDC63E8-5315-42E4-AC80-A3D86AD0A4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958337"/>
            <a:ext cx="360000" cy="360000"/>
          </a:xfrm>
          <a:prstGeom prst="rect">
            <a:avLst/>
          </a:prstGeom>
        </p:spPr>
      </p:pic>
      <p:sp>
        <p:nvSpPr>
          <p:cNvPr id="11" name="TextBox 10">
            <a:extLst>
              <a:ext uri="{FF2B5EF4-FFF2-40B4-BE49-F238E27FC236}">
                <a16:creationId xmlns:a16="http://schemas.microsoft.com/office/drawing/2014/main" id="{0B50EAFF-7B54-FF44-A737-8EB91E39F2B6}"/>
              </a:ext>
            </a:extLst>
          </p:cNvPr>
          <p:cNvSpPr txBox="1"/>
          <p:nvPr/>
        </p:nvSpPr>
        <p:spPr>
          <a:xfrm>
            <a:off x="989270" y="2449401"/>
            <a:ext cx="8004048" cy="3785652"/>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List </a:t>
            </a:r>
            <a:r>
              <a:rPr lang="en-GB" sz="2400" dirty="0">
                <a:latin typeface="Arial" panose="020B0604020202020204" pitchFamily="34" charset="0"/>
                <a:cs typeface="Arial" panose="020B0604020202020204" pitchFamily="34" charset="0"/>
              </a:rPr>
              <a:t>all of the different roles in the music business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Describe </a:t>
            </a:r>
            <a:r>
              <a:rPr lang="en-GB" sz="2400" dirty="0">
                <a:latin typeface="Arial" panose="020B0604020202020204" pitchFamily="34" charset="0"/>
                <a:cs typeface="Arial" panose="020B0604020202020204" pitchFamily="34" charset="0"/>
              </a:rPr>
              <a:t>their responsibilities</a:t>
            </a:r>
          </a:p>
          <a:p>
            <a:endParaRPr lang="en-GB" sz="2400" b="1"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Match </a:t>
            </a:r>
            <a:r>
              <a:rPr lang="en-GB" sz="2400" dirty="0">
                <a:latin typeface="Arial" panose="020B0604020202020204" pitchFamily="34" charset="0"/>
                <a:cs typeface="Arial" panose="020B0604020202020204" pitchFamily="34" charset="0"/>
              </a:rPr>
              <a:t>roles with responsibilities </a:t>
            </a:r>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Design </a:t>
            </a:r>
            <a:r>
              <a:rPr lang="en-GB" sz="2400" dirty="0">
                <a:latin typeface="Arial" panose="020B0604020202020204" pitchFamily="34" charset="0"/>
                <a:cs typeface="Arial" panose="020B0604020202020204" pitchFamily="34" charset="0"/>
              </a:rPr>
              <a:t>your own press release</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Create </a:t>
            </a:r>
            <a:r>
              <a:rPr lang="en-GB" sz="2400" dirty="0">
                <a:latin typeface="Arial" panose="020B0604020202020204" pitchFamily="34" charset="0"/>
                <a:cs typeface="Arial" panose="020B0604020202020204" pitchFamily="34" charset="0"/>
              </a:rPr>
              <a:t>a playlist for an event following a theme</a:t>
            </a:r>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p:txBody>
      </p:sp>
      <p:pic>
        <p:nvPicPr>
          <p:cNvPr id="7" name="Picture 6" descr="Icon&#10;&#10;Description automatically generated">
            <a:extLst>
              <a:ext uri="{FF2B5EF4-FFF2-40B4-BE49-F238E27FC236}">
                <a16:creationId xmlns:a16="http://schemas.microsoft.com/office/drawing/2014/main" id="{61FDAF4E-4C04-2C4A-BFE7-A83509C135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4716722"/>
            <a:ext cx="360000" cy="360000"/>
          </a:xfrm>
          <a:prstGeom prst="rect">
            <a:avLst/>
          </a:prstGeom>
        </p:spPr>
      </p:pic>
      <p:pic>
        <p:nvPicPr>
          <p:cNvPr id="9" name="Picture 8" descr="Icon&#10;&#10;Description automatically generated">
            <a:extLst>
              <a:ext uri="{FF2B5EF4-FFF2-40B4-BE49-F238E27FC236}">
                <a16:creationId xmlns:a16="http://schemas.microsoft.com/office/drawing/2014/main" id="{33DB7EE4-4F06-A346-BFCB-C6C6BCD7FD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5479957"/>
            <a:ext cx="360000" cy="360000"/>
          </a:xfrm>
          <a:prstGeom prst="rect">
            <a:avLst/>
          </a:prstGeom>
        </p:spPr>
      </p:pic>
    </p:spTree>
    <p:extLst>
      <p:ext uri="{BB962C8B-B14F-4D97-AF65-F5344CB8AC3E}">
        <p14:creationId xmlns:p14="http://schemas.microsoft.com/office/powerpoint/2010/main" val="20633394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AEDEFB-28FB-E645-9CBC-C60C3E15B4E8}"/>
              </a:ext>
            </a:extLst>
          </p:cNvPr>
          <p:cNvSpPr txBox="1"/>
          <p:nvPr/>
        </p:nvSpPr>
        <p:spPr>
          <a:xfrm>
            <a:off x="442912" y="1905506"/>
            <a:ext cx="9066847" cy="3046988"/>
          </a:xfrm>
          <a:prstGeom prst="rect">
            <a:avLst/>
          </a:prstGeom>
          <a:noFill/>
        </p:spPr>
        <p:txBody>
          <a:bodyPr wrap="square">
            <a:spAutoFit/>
          </a:bodyPr>
          <a:lstStyle/>
          <a:p>
            <a:r>
              <a:rPr lang="en-GB" sz="2400" dirty="0">
                <a:latin typeface="Arial" panose="020B0604020202020204" pitchFamily="34" charset="0"/>
                <a:cs typeface="Arial" panose="020B0604020202020204" pitchFamily="34" charset="0"/>
              </a:rPr>
              <a:t>You could try using websites such as </a:t>
            </a:r>
            <a:r>
              <a:rPr lang="en-GB" sz="2400" b="1" dirty="0">
                <a:latin typeface="Arial" panose="020B0604020202020204" pitchFamily="34" charset="0"/>
                <a:cs typeface="Arial" panose="020B0604020202020204" pitchFamily="34" charset="0"/>
              </a:rPr>
              <a:t>youtube-dj.com </a:t>
            </a:r>
            <a:r>
              <a:rPr lang="en-GB" sz="2400" dirty="0">
                <a:latin typeface="Arial" panose="020B0604020202020204" pitchFamily="34" charset="0"/>
                <a:cs typeface="Arial" panose="020B0604020202020204" pitchFamily="34" charset="0"/>
              </a:rPr>
              <a:t>to test out your playlist that you created today.</a:t>
            </a:r>
          </a:p>
          <a:p>
            <a:endParaRPr lang="en-GB" sz="2400" b="1"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This website allows you to mix two songs together like a DJ would do at an event.</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30F845C3-4BC9-D040-B86E-6A4CE37D3FD2}"/>
              </a:ext>
            </a:extLst>
          </p:cNvPr>
          <p:cNvGrpSpPr/>
          <p:nvPr/>
        </p:nvGrpSpPr>
        <p:grpSpPr>
          <a:xfrm>
            <a:off x="2014014" y="4579905"/>
            <a:ext cx="7495745" cy="927592"/>
            <a:chOff x="3655422" y="4421409"/>
            <a:chExt cx="7495745" cy="927592"/>
          </a:xfrm>
        </p:grpSpPr>
        <p:sp>
          <p:nvSpPr>
            <p:cNvPr id="9" name="Rectangle 8">
              <a:extLst>
                <a:ext uri="{FF2B5EF4-FFF2-40B4-BE49-F238E27FC236}">
                  <a16:creationId xmlns:a16="http://schemas.microsoft.com/office/drawing/2014/main" id="{A764D7E6-0313-0B40-911A-8BBF72A38FC0}"/>
                </a:ext>
              </a:extLst>
            </p:cNvPr>
            <p:cNvSpPr/>
            <p:nvPr/>
          </p:nvSpPr>
          <p:spPr>
            <a:xfrm>
              <a:off x="3655422" y="4421409"/>
              <a:ext cx="7495745" cy="927592"/>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10" name="Picture 9" descr="Icon&#10;&#10;Description automatically generated">
              <a:extLst>
                <a:ext uri="{FF2B5EF4-FFF2-40B4-BE49-F238E27FC236}">
                  <a16:creationId xmlns:a16="http://schemas.microsoft.com/office/drawing/2014/main" id="{9842CB8C-C9F0-B247-BCBC-1BE8ECE82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1598" y="4585126"/>
              <a:ext cx="637200" cy="637200"/>
            </a:xfrm>
            <a:prstGeom prst="rect">
              <a:avLst/>
            </a:prstGeom>
          </p:spPr>
        </p:pic>
        <p:sp>
          <p:nvSpPr>
            <p:cNvPr id="11" name="TextBox 10">
              <a:extLst>
                <a:ext uri="{FF2B5EF4-FFF2-40B4-BE49-F238E27FC236}">
                  <a16:creationId xmlns:a16="http://schemas.microsoft.com/office/drawing/2014/main" id="{3F0827E1-F162-E64E-9F7B-94203E3B816A}"/>
                </a:ext>
              </a:extLst>
            </p:cNvPr>
            <p:cNvSpPr txBox="1"/>
            <p:nvPr/>
          </p:nvSpPr>
          <p:spPr>
            <a:xfrm>
              <a:off x="4530894" y="4485991"/>
              <a:ext cx="6617448" cy="707886"/>
            </a:xfrm>
            <a:prstGeom prst="rect">
              <a:avLst/>
            </a:prstGeom>
            <a:noFill/>
          </p:spPr>
          <p:txBody>
            <a:bodyPr wrap="square" lIns="91440" tIns="45720" rIns="91440" bIns="45720" anchor="t">
              <a:spAutoFit/>
            </a:bodyPr>
            <a:lstStyle/>
            <a:p>
              <a:r>
                <a:rPr lang="en-GB" sz="2000" dirty="0">
                  <a:solidFill>
                    <a:srgbClr val="333333"/>
                  </a:solidFill>
                  <a:latin typeface="Arial"/>
                  <a:cs typeface="Arial"/>
                </a:rPr>
                <a:t>Would you make any changes to your playlist after testing it?</a:t>
              </a:r>
            </a:p>
          </p:txBody>
        </p:sp>
      </p:grpSp>
    </p:spTree>
    <p:custDataLst>
      <p:tags r:id="rId1"/>
    </p:custDataLst>
    <p:extLst>
      <p:ext uri="{BB962C8B-B14F-4D97-AF65-F5344CB8AC3E}">
        <p14:creationId xmlns:p14="http://schemas.microsoft.com/office/powerpoint/2010/main" val="3342689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333333"/>
                </a:solidFill>
                <a:latin typeface="Verdana"/>
                <a:ea typeface="Verdana"/>
                <a:cs typeface="Verdana"/>
              </a:rPr>
              <a:t>Great work!</a:t>
            </a:r>
            <a:endParaRPr lang="en-US" sz="2800" dirty="0">
              <a:solidFill>
                <a:srgbClr val="333333"/>
              </a:solidFill>
            </a:endParaRPr>
          </a:p>
        </p:txBody>
      </p:sp>
      <p:sp>
        <p:nvSpPr>
          <p:cNvPr id="7" name="Rectangle 6">
            <a:extLst>
              <a:ext uri="{FF2B5EF4-FFF2-40B4-BE49-F238E27FC236}">
                <a16:creationId xmlns:a16="http://schemas.microsoft.com/office/drawing/2014/main" id="{EF000CE3-F63C-41C5-A75C-684F21D4201E}"/>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9766353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451622" y="1855061"/>
            <a:ext cx="8541696" cy="452431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By the end of the lesson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must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List </a:t>
            </a:r>
            <a:r>
              <a:rPr lang="en-GB" sz="2400" dirty="0">
                <a:latin typeface="Arial" panose="020B0604020202020204" pitchFamily="34" charset="0"/>
                <a:cs typeface="Arial" panose="020B0604020202020204" pitchFamily="34" charset="0"/>
              </a:rPr>
              <a:t>all of the different roles in the music business</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Describe </a:t>
            </a:r>
            <a:r>
              <a:rPr lang="en-GB" sz="2400" dirty="0">
                <a:latin typeface="Arial" panose="020B0604020202020204" pitchFamily="34" charset="0"/>
                <a:cs typeface="Arial" panose="020B0604020202020204" pitchFamily="34" charset="0"/>
              </a:rPr>
              <a:t>their responsibilities</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Match </a:t>
            </a:r>
            <a:r>
              <a:rPr lang="en-GB" sz="2400" dirty="0">
                <a:latin typeface="Arial" panose="020B0604020202020204" pitchFamily="34" charset="0"/>
                <a:cs typeface="Arial" panose="020B0604020202020204" pitchFamily="34" charset="0"/>
              </a:rPr>
              <a:t>roles with responsibilities </a:t>
            </a:r>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may also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Design </a:t>
            </a:r>
            <a:r>
              <a:rPr lang="en-GB" sz="2400" dirty="0">
                <a:latin typeface="Arial" panose="020B0604020202020204" pitchFamily="34" charset="0"/>
                <a:cs typeface="Arial" panose="020B0604020202020204" pitchFamily="34" charset="0"/>
              </a:rPr>
              <a:t>your own press release</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Create </a:t>
            </a:r>
            <a:r>
              <a:rPr lang="en-GB" sz="2400" dirty="0">
                <a:latin typeface="Arial" panose="020B0604020202020204" pitchFamily="34" charset="0"/>
                <a:cs typeface="Arial" panose="020B0604020202020204" pitchFamily="34" charset="0"/>
              </a:rPr>
              <a:t>a playlist for an event following a theme</a:t>
            </a:r>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0127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&amp; Responsibilities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For this content area you must understand the following roles:</a:t>
            </a: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Musical artist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Composer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Songwriter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Lyricist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Arranger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Session Musician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Sound Designer</a:t>
            </a:r>
          </a:p>
          <a:p>
            <a:endParaRPr lang="en-GB" sz="24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E3381B1-8B6E-1D48-A0F9-AB242BC8D64C}"/>
              </a:ext>
            </a:extLst>
          </p:cNvPr>
          <p:cNvSpPr txBox="1"/>
          <p:nvPr/>
        </p:nvSpPr>
        <p:spPr>
          <a:xfrm>
            <a:off x="5120105" y="2582968"/>
            <a:ext cx="6103256" cy="2677656"/>
          </a:xfrm>
          <a:prstGeom prst="rect">
            <a:avLst/>
          </a:prstGeom>
          <a:noFill/>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DJ</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Producer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Technician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Engineer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Manager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Publicist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Artist and Repertoire </a:t>
            </a:r>
          </a:p>
        </p:txBody>
      </p:sp>
    </p:spTree>
    <p:extLst>
      <p:ext uri="{BB962C8B-B14F-4D97-AF65-F5344CB8AC3E}">
        <p14:creationId xmlns:p14="http://schemas.microsoft.com/office/powerpoint/2010/main" val="2634414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&amp; Responsibilities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1200329"/>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 this lesson we will look at the second list:</a:t>
            </a:r>
          </a:p>
          <a:p>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E3381B1-8B6E-1D48-A0F9-AB242BC8D64C}"/>
              </a:ext>
            </a:extLst>
          </p:cNvPr>
          <p:cNvSpPr txBox="1"/>
          <p:nvPr/>
        </p:nvSpPr>
        <p:spPr>
          <a:xfrm>
            <a:off x="5120105" y="2582968"/>
            <a:ext cx="3564995" cy="2677656"/>
          </a:xfrm>
          <a:prstGeom prst="rect">
            <a:avLst/>
          </a:prstGeom>
          <a:solidFill>
            <a:srgbClr val="78F9D6"/>
          </a:solidFill>
          <a:ln w="38100">
            <a:noFill/>
          </a:ln>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DJ</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Producer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Technician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Engineer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Manager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Publicist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Artist and Repertoire </a:t>
            </a:r>
          </a:p>
        </p:txBody>
      </p:sp>
      <p:sp>
        <p:nvSpPr>
          <p:cNvPr id="6" name="TextBox 5">
            <a:extLst>
              <a:ext uri="{FF2B5EF4-FFF2-40B4-BE49-F238E27FC236}">
                <a16:creationId xmlns:a16="http://schemas.microsoft.com/office/drawing/2014/main" id="{6C3EC6C1-431F-9943-93E9-B328C81C723B}"/>
              </a:ext>
            </a:extLst>
          </p:cNvPr>
          <p:cNvSpPr txBox="1"/>
          <p:nvPr/>
        </p:nvSpPr>
        <p:spPr>
          <a:xfrm>
            <a:off x="451302" y="2584101"/>
            <a:ext cx="3292359" cy="2677656"/>
          </a:xfrm>
          <a:prstGeom prst="rect">
            <a:avLst/>
          </a:prstGeom>
          <a:solidFill>
            <a:schemeClr val="bg1"/>
          </a:solidFill>
          <a:ln w="38100">
            <a:solidFill>
              <a:schemeClr val="bg1"/>
            </a:solidFill>
          </a:ln>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Musical artist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Composer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Songwriter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Lyricist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Arranger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Session Musician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Sound Designer</a:t>
            </a:r>
          </a:p>
        </p:txBody>
      </p:sp>
    </p:spTree>
    <p:extLst>
      <p:ext uri="{BB962C8B-B14F-4D97-AF65-F5344CB8AC3E}">
        <p14:creationId xmlns:p14="http://schemas.microsoft.com/office/powerpoint/2010/main" val="1056197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DJ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11296104" cy="415498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DJ stands for Disc Jockey. Jockey refers to an operator of a machine.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Before automatic playback, music was played back from a vinyl record.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required someone to physically set up and cue a song on a second record player so that there were no gaps between songs.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noProof="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 selection, playback and performance of music in a venue.</a:t>
            </a:r>
          </a:p>
        </p:txBody>
      </p:sp>
    </p:spTree>
    <p:extLst>
      <p:ext uri="{BB962C8B-B14F-4D97-AF65-F5344CB8AC3E}">
        <p14:creationId xmlns:p14="http://schemas.microsoft.com/office/powerpoint/2010/main" val="350409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 DJ </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7E3D7AF1-9BBB-BA40-ACA7-F1912CB2375E}"/>
              </a:ext>
            </a:extLst>
          </p:cNvPr>
          <p:cNvSpPr txBox="1"/>
          <p:nvPr/>
        </p:nvSpPr>
        <p:spPr>
          <a:xfrm>
            <a:off x="442912" y="1857950"/>
            <a:ext cx="9725216" cy="304698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As DJs began experimenting with vinyl, they turned the playback into a performance.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Techniques such as: vinyl scratching, looping and beat matching meant that different parts of multiple records could be used to create an entirely song.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essentially what we would now refer to as a remix.</a:t>
            </a:r>
          </a:p>
        </p:txBody>
      </p:sp>
      <p:grpSp>
        <p:nvGrpSpPr>
          <p:cNvPr id="7" name="Group 6">
            <a:extLst>
              <a:ext uri="{FF2B5EF4-FFF2-40B4-BE49-F238E27FC236}">
                <a16:creationId xmlns:a16="http://schemas.microsoft.com/office/drawing/2014/main" id="{D48AF8D9-BD26-FB40-8E9B-7EDE2E82E4BD}"/>
              </a:ext>
            </a:extLst>
          </p:cNvPr>
          <p:cNvGrpSpPr/>
          <p:nvPr/>
        </p:nvGrpSpPr>
        <p:grpSpPr>
          <a:xfrm>
            <a:off x="2373474" y="5014823"/>
            <a:ext cx="7794654" cy="1200327"/>
            <a:chOff x="2761557" y="3771339"/>
            <a:chExt cx="7794654" cy="1200327"/>
          </a:xfrm>
          <a:solidFill>
            <a:srgbClr val="A098FA"/>
          </a:solidFill>
        </p:grpSpPr>
        <p:sp>
          <p:nvSpPr>
            <p:cNvPr id="9" name="Rectangle 8">
              <a:extLst>
                <a:ext uri="{FF2B5EF4-FFF2-40B4-BE49-F238E27FC236}">
                  <a16:creationId xmlns:a16="http://schemas.microsoft.com/office/drawing/2014/main" id="{18725B38-4B1B-7047-B695-67F2E6CBE2AF}"/>
                </a:ext>
              </a:extLst>
            </p:cNvPr>
            <p:cNvSpPr/>
            <p:nvPr/>
          </p:nvSpPr>
          <p:spPr>
            <a:xfrm>
              <a:off x="2761557" y="3771339"/>
              <a:ext cx="7436957" cy="120032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7801EB53-2212-2F4A-8F27-72A06CCBF6C2}"/>
                </a:ext>
              </a:extLst>
            </p:cNvPr>
            <p:cNvSpPr txBox="1"/>
            <p:nvPr/>
          </p:nvSpPr>
          <p:spPr>
            <a:xfrm>
              <a:off x="6654771" y="3822341"/>
              <a:ext cx="3901440" cy="400110"/>
            </a:xfrm>
            <a:prstGeom prst="rect">
              <a:avLst/>
            </a:prstGeom>
            <a:noFill/>
          </p:spPr>
          <p:txBody>
            <a:bodyPr wrap="square">
              <a:spAutoFit/>
            </a:bodyPr>
            <a:lstStyle/>
            <a:p>
              <a:endParaRPr lang="en-GB" sz="2000" dirty="0">
                <a:solidFill>
                  <a:srgbClr val="333333"/>
                </a:solidFill>
                <a:latin typeface="Arial" panose="020B0604020202020204" pitchFamily="34" charset="0"/>
                <a:cs typeface="Arial" panose="020B0604020202020204" pitchFamily="34" charset="0"/>
              </a:endParaRPr>
            </a:p>
          </p:txBody>
        </p:sp>
        <p:pic>
          <p:nvPicPr>
            <p:cNvPr id="12" name="Picture 11" descr="Icon&#10;&#10;Description automatically generated">
              <a:extLst>
                <a:ext uri="{FF2B5EF4-FFF2-40B4-BE49-F238E27FC236}">
                  <a16:creationId xmlns:a16="http://schemas.microsoft.com/office/drawing/2014/main" id="{772972D6-DD5C-FF4F-AD84-4F62F0F82EB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24314" y="3921895"/>
              <a:ext cx="612000" cy="614928"/>
            </a:xfrm>
            <a:prstGeom prst="rect">
              <a:avLst/>
            </a:prstGeom>
            <a:grpFill/>
          </p:spPr>
        </p:pic>
      </p:grpSp>
      <p:sp>
        <p:nvSpPr>
          <p:cNvPr id="13" name="TextBox 12">
            <a:extLst>
              <a:ext uri="{FF2B5EF4-FFF2-40B4-BE49-F238E27FC236}">
                <a16:creationId xmlns:a16="http://schemas.microsoft.com/office/drawing/2014/main" id="{8642704A-0425-B14E-A807-7C4E517F3029}"/>
              </a:ext>
            </a:extLst>
          </p:cNvPr>
          <p:cNvSpPr txBox="1"/>
          <p:nvPr/>
        </p:nvSpPr>
        <p:spPr>
          <a:xfrm>
            <a:off x="3385412" y="5087975"/>
            <a:ext cx="6291072" cy="101566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b="1" dirty="0">
                <a:solidFill>
                  <a:prstClr val="black"/>
                </a:solidFill>
                <a:latin typeface="Arial" panose="020B0604020202020204" pitchFamily="34" charset="0"/>
                <a:ea typeface="Verdana" panose="020B0604030504040204" pitchFamily="34" charset="0"/>
                <a:cs typeface="Arial" panose="020B0604020202020204" pitchFamily="34" charset="0"/>
              </a:rPr>
              <a:t>Remix</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A remix is when a previously existing recording(s) is reworked to create a new and different piece of music.</a:t>
            </a:r>
          </a:p>
        </p:txBody>
      </p:sp>
    </p:spTree>
    <p:extLst>
      <p:ext uri="{BB962C8B-B14F-4D97-AF65-F5344CB8AC3E}">
        <p14:creationId xmlns:p14="http://schemas.microsoft.com/office/powerpoint/2010/main" val="24029361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4BD46B9-D9EA-D74A-96D5-92F04204F41E}"/>
              </a:ext>
            </a:extLst>
          </p:cNvPr>
          <p:cNvGrpSpPr/>
          <p:nvPr/>
        </p:nvGrpSpPr>
        <p:grpSpPr>
          <a:xfrm>
            <a:off x="742599" y="1916899"/>
            <a:ext cx="5170755" cy="1149698"/>
            <a:chOff x="888272" y="3805645"/>
            <a:chExt cx="5170756" cy="1149698"/>
          </a:xfrm>
        </p:grpSpPr>
        <p:grpSp>
          <p:nvGrpSpPr>
            <p:cNvPr id="3" name="Group 2">
              <a:extLst>
                <a:ext uri="{FF2B5EF4-FFF2-40B4-BE49-F238E27FC236}">
                  <a16:creationId xmlns:a16="http://schemas.microsoft.com/office/drawing/2014/main" id="{B84132D2-ABDE-824F-AD00-B89EB91D316C}"/>
                </a:ext>
              </a:extLst>
            </p:cNvPr>
            <p:cNvGrpSpPr/>
            <p:nvPr/>
          </p:nvGrpSpPr>
          <p:grpSpPr>
            <a:xfrm>
              <a:off x="888272" y="3805645"/>
              <a:ext cx="5170756" cy="1149698"/>
              <a:chOff x="5752010" y="5290456"/>
              <a:chExt cx="5170756" cy="1149698"/>
            </a:xfrm>
          </p:grpSpPr>
          <p:sp>
            <p:nvSpPr>
              <p:cNvPr id="5" name="Rectangle 4">
                <a:extLst>
                  <a:ext uri="{FF2B5EF4-FFF2-40B4-BE49-F238E27FC236}">
                    <a16:creationId xmlns:a16="http://schemas.microsoft.com/office/drawing/2014/main" id="{85375FB8-3869-8449-A965-06ECB10C2F7E}"/>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1BC6123-0653-EA4A-B7DF-DDAF515D3C59}"/>
                  </a:ext>
                </a:extLst>
              </p:cNvPr>
              <p:cNvSpPr txBox="1"/>
              <p:nvPr/>
            </p:nvSpPr>
            <p:spPr>
              <a:xfrm>
                <a:off x="6662059" y="5424491"/>
                <a:ext cx="4260707" cy="1015663"/>
              </a:xfrm>
              <a:prstGeom prst="rect">
                <a:avLst/>
              </a:prstGeom>
              <a:noFill/>
            </p:spPr>
            <p:txBody>
              <a:bodyPr wrap="square" lIns="91440" tIns="45720" rIns="91440" bIns="45720" anchor="t">
                <a:spAutoFit/>
              </a:bodyPr>
              <a:lstStyle/>
              <a:p>
                <a:pPr lvl="0">
                  <a:defRPr/>
                </a:pPr>
                <a:r>
                  <a:rPr lang="en-GB" sz="2000" b="1" dirty="0">
                    <a:solidFill>
                      <a:prstClr val="black"/>
                    </a:solidFill>
                    <a:latin typeface="Arial" panose="020B0604020202020204" pitchFamily="34" charset="0"/>
                    <a:ea typeface="Verdana" panose="020B0604030504040204" pitchFamily="34" charset="0"/>
                    <a:cs typeface="Arial" panose="020B0604020202020204" pitchFamily="34" charset="0"/>
                  </a:rPr>
                  <a:t>Original</a:t>
                </a:r>
              </a:p>
              <a:p>
                <a:pPr lvl="0">
                  <a:defRPr/>
                </a:pPr>
                <a:r>
                  <a:rPr lang="en-GB" sz="2000" dirty="0">
                    <a:latin typeface="Arial"/>
                    <a:ea typeface="Verdana"/>
                    <a:cs typeface="Arial"/>
                  </a:rPr>
                  <a:t>Cornershop: Brimful of Asha</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1997</a:t>
                </a:r>
              </a:p>
            </p:txBody>
          </p:sp>
        </p:grpSp>
        <p:pic>
          <p:nvPicPr>
            <p:cNvPr id="4" name="Picture 3" descr="A black rectangle with a white rectangle in the middle&#10;&#10;Description automatically generated with low confidence">
              <a:extLst>
                <a:ext uri="{FF2B5EF4-FFF2-40B4-BE49-F238E27FC236}">
                  <a16:creationId xmlns:a16="http://schemas.microsoft.com/office/drawing/2014/main" id="{3E425024-4825-AF4E-8A7C-C6E0834382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sp>
        <p:nvSpPr>
          <p:cNvPr id="7" name="TextBox 6">
            <a:extLst>
              <a:ext uri="{FF2B5EF4-FFF2-40B4-BE49-F238E27FC236}">
                <a16:creationId xmlns:a16="http://schemas.microsoft.com/office/drawing/2014/main" id="{705BCA15-DE67-864A-BBCC-89AA11BC3F34}"/>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Remixes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nvGrpSpPr>
          <p:cNvPr id="13" name="Group 12">
            <a:extLst>
              <a:ext uri="{FF2B5EF4-FFF2-40B4-BE49-F238E27FC236}">
                <a16:creationId xmlns:a16="http://schemas.microsoft.com/office/drawing/2014/main" id="{30AAC6F5-1DDE-8240-B7A5-DCB4EC595663}"/>
              </a:ext>
            </a:extLst>
          </p:cNvPr>
          <p:cNvGrpSpPr/>
          <p:nvPr/>
        </p:nvGrpSpPr>
        <p:grpSpPr>
          <a:xfrm>
            <a:off x="6267685" y="1905992"/>
            <a:ext cx="5170755" cy="1149698"/>
            <a:chOff x="888272" y="3805645"/>
            <a:chExt cx="5170756" cy="1149698"/>
          </a:xfrm>
        </p:grpSpPr>
        <p:grpSp>
          <p:nvGrpSpPr>
            <p:cNvPr id="14" name="Group 13">
              <a:extLst>
                <a:ext uri="{FF2B5EF4-FFF2-40B4-BE49-F238E27FC236}">
                  <a16:creationId xmlns:a16="http://schemas.microsoft.com/office/drawing/2014/main" id="{3E8E7664-B44F-3E4B-83FF-3F7188179519}"/>
                </a:ext>
              </a:extLst>
            </p:cNvPr>
            <p:cNvGrpSpPr/>
            <p:nvPr/>
          </p:nvGrpSpPr>
          <p:grpSpPr>
            <a:xfrm>
              <a:off x="888272" y="3805645"/>
              <a:ext cx="5170756" cy="1149698"/>
              <a:chOff x="5752010" y="5290456"/>
              <a:chExt cx="5170756" cy="1149698"/>
            </a:xfrm>
          </p:grpSpPr>
          <p:sp>
            <p:nvSpPr>
              <p:cNvPr id="16" name="Rectangle 15">
                <a:extLst>
                  <a:ext uri="{FF2B5EF4-FFF2-40B4-BE49-F238E27FC236}">
                    <a16:creationId xmlns:a16="http://schemas.microsoft.com/office/drawing/2014/main" id="{E21C04A1-E74B-5342-A9F6-285461579B61}"/>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2967CB9E-EBB4-D947-A5DE-591B7350DC5A}"/>
                  </a:ext>
                </a:extLst>
              </p:cNvPr>
              <p:cNvSpPr txBox="1"/>
              <p:nvPr/>
            </p:nvSpPr>
            <p:spPr>
              <a:xfrm>
                <a:off x="6662059" y="5424491"/>
                <a:ext cx="4260707" cy="1015663"/>
              </a:xfrm>
              <a:prstGeom prst="rect">
                <a:avLst/>
              </a:prstGeom>
              <a:noFill/>
            </p:spPr>
            <p:txBody>
              <a:bodyPr wrap="square">
                <a:spAutoFit/>
              </a:bodyPr>
              <a:lstStyle/>
              <a:p>
                <a:pPr lvl="0">
                  <a:defRPr/>
                </a:pPr>
                <a:r>
                  <a:rPr lang="en-GB" sz="2000" b="1" dirty="0">
                    <a:solidFill>
                      <a:prstClr val="black"/>
                    </a:solidFill>
                    <a:latin typeface="Arial" panose="020B0604020202020204" pitchFamily="34" charset="0"/>
                    <a:ea typeface="Verdana" panose="020B0604030504040204" pitchFamily="34" charset="0"/>
                    <a:cs typeface="Arial" panose="020B0604020202020204" pitchFamily="34" charset="0"/>
                  </a:rPr>
                  <a:t>Remix</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Norman Cook: Brimful of Asha</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1997</a:t>
                </a:r>
              </a:p>
            </p:txBody>
          </p:sp>
        </p:grpSp>
        <p:pic>
          <p:nvPicPr>
            <p:cNvPr id="15" name="Picture 14" descr="A black rectangle with a white rectangle in the middle&#10;&#10;Description automatically generated with low confidence">
              <a:extLst>
                <a:ext uri="{FF2B5EF4-FFF2-40B4-BE49-F238E27FC236}">
                  <a16:creationId xmlns:a16="http://schemas.microsoft.com/office/drawing/2014/main" id="{9E2057F1-3B25-9342-8230-5FB48DA0A5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grpSp>
        <p:nvGrpSpPr>
          <p:cNvPr id="23" name="Group 22">
            <a:extLst>
              <a:ext uri="{FF2B5EF4-FFF2-40B4-BE49-F238E27FC236}">
                <a16:creationId xmlns:a16="http://schemas.microsoft.com/office/drawing/2014/main" id="{C7D73987-DD4B-3942-80B7-4C3BD54FB49C}"/>
              </a:ext>
            </a:extLst>
          </p:cNvPr>
          <p:cNvGrpSpPr/>
          <p:nvPr/>
        </p:nvGrpSpPr>
        <p:grpSpPr>
          <a:xfrm>
            <a:off x="742599" y="3661059"/>
            <a:ext cx="5170755" cy="1149698"/>
            <a:chOff x="888272" y="3805645"/>
            <a:chExt cx="5170756" cy="1149698"/>
          </a:xfrm>
        </p:grpSpPr>
        <p:grpSp>
          <p:nvGrpSpPr>
            <p:cNvPr id="24" name="Group 23">
              <a:extLst>
                <a:ext uri="{FF2B5EF4-FFF2-40B4-BE49-F238E27FC236}">
                  <a16:creationId xmlns:a16="http://schemas.microsoft.com/office/drawing/2014/main" id="{B6250C44-35FB-CF4B-B6BA-287A2452366D}"/>
                </a:ext>
              </a:extLst>
            </p:cNvPr>
            <p:cNvGrpSpPr/>
            <p:nvPr/>
          </p:nvGrpSpPr>
          <p:grpSpPr>
            <a:xfrm>
              <a:off x="888272" y="3805645"/>
              <a:ext cx="5170756" cy="1149698"/>
              <a:chOff x="5752010" y="5290456"/>
              <a:chExt cx="5170756" cy="1149698"/>
            </a:xfrm>
          </p:grpSpPr>
          <p:sp>
            <p:nvSpPr>
              <p:cNvPr id="26" name="Rectangle 25">
                <a:extLst>
                  <a:ext uri="{FF2B5EF4-FFF2-40B4-BE49-F238E27FC236}">
                    <a16:creationId xmlns:a16="http://schemas.microsoft.com/office/drawing/2014/main" id="{71D9A971-57F6-9544-B872-FC7379AEC222}"/>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291D3587-4732-0C47-A8D5-29ECDC70CEF2}"/>
                  </a:ext>
                </a:extLst>
              </p:cNvPr>
              <p:cNvSpPr txBox="1"/>
              <p:nvPr/>
            </p:nvSpPr>
            <p:spPr>
              <a:xfrm>
                <a:off x="6662059" y="5424491"/>
                <a:ext cx="4260707" cy="1015663"/>
              </a:xfrm>
              <a:prstGeom prst="rect">
                <a:avLst/>
              </a:prstGeom>
              <a:noFill/>
            </p:spPr>
            <p:txBody>
              <a:bodyPr wrap="square">
                <a:spAutoFit/>
              </a:bodyPr>
              <a:lstStyle/>
              <a:p>
                <a:pPr lvl="0">
                  <a:defRPr/>
                </a:pPr>
                <a:r>
                  <a:rPr lang="en-GB" sz="2000" b="1" dirty="0">
                    <a:solidFill>
                      <a:prstClr val="black"/>
                    </a:solidFill>
                    <a:latin typeface="Arial" panose="020B0604020202020204" pitchFamily="34" charset="0"/>
                    <a:ea typeface="Verdana" panose="020B0604030504040204" pitchFamily="34" charset="0"/>
                    <a:cs typeface="Arial" panose="020B0604020202020204" pitchFamily="34" charset="0"/>
                  </a:rPr>
                  <a:t>Original</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Mr Probz: Waves</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2013</a:t>
                </a:r>
              </a:p>
            </p:txBody>
          </p:sp>
        </p:grpSp>
        <p:pic>
          <p:nvPicPr>
            <p:cNvPr id="25" name="Picture 24" descr="A black rectangle with a white rectangle in the middle&#10;&#10;Description automatically generated with low confidence">
              <a:extLst>
                <a:ext uri="{FF2B5EF4-FFF2-40B4-BE49-F238E27FC236}">
                  <a16:creationId xmlns:a16="http://schemas.microsoft.com/office/drawing/2014/main" id="{D91CCF83-53E5-EB42-BF5A-3C2CA5FBFD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grpSp>
        <p:nvGrpSpPr>
          <p:cNvPr id="28" name="Group 27">
            <a:extLst>
              <a:ext uri="{FF2B5EF4-FFF2-40B4-BE49-F238E27FC236}">
                <a16:creationId xmlns:a16="http://schemas.microsoft.com/office/drawing/2014/main" id="{882A676C-DEF1-5941-BDF3-073ACA645458}"/>
              </a:ext>
            </a:extLst>
          </p:cNvPr>
          <p:cNvGrpSpPr/>
          <p:nvPr/>
        </p:nvGrpSpPr>
        <p:grpSpPr>
          <a:xfrm>
            <a:off x="6267685" y="3650152"/>
            <a:ext cx="5170755" cy="1149698"/>
            <a:chOff x="888272" y="3805645"/>
            <a:chExt cx="5170756" cy="1149698"/>
          </a:xfrm>
        </p:grpSpPr>
        <p:grpSp>
          <p:nvGrpSpPr>
            <p:cNvPr id="29" name="Group 28">
              <a:extLst>
                <a:ext uri="{FF2B5EF4-FFF2-40B4-BE49-F238E27FC236}">
                  <a16:creationId xmlns:a16="http://schemas.microsoft.com/office/drawing/2014/main" id="{013E3D68-174D-0548-980B-B716556387AC}"/>
                </a:ext>
              </a:extLst>
            </p:cNvPr>
            <p:cNvGrpSpPr/>
            <p:nvPr/>
          </p:nvGrpSpPr>
          <p:grpSpPr>
            <a:xfrm>
              <a:off x="888272" y="3805645"/>
              <a:ext cx="5170756" cy="1149698"/>
              <a:chOff x="5752010" y="5290456"/>
              <a:chExt cx="5170756" cy="1149698"/>
            </a:xfrm>
          </p:grpSpPr>
          <p:sp>
            <p:nvSpPr>
              <p:cNvPr id="31" name="Rectangle 30">
                <a:extLst>
                  <a:ext uri="{FF2B5EF4-FFF2-40B4-BE49-F238E27FC236}">
                    <a16:creationId xmlns:a16="http://schemas.microsoft.com/office/drawing/2014/main" id="{CBE72A46-C199-7141-9488-894AF9E4E6DD}"/>
                  </a:ext>
                </a:extLst>
              </p:cNvPr>
              <p:cNvSpPr/>
              <p:nvPr/>
            </p:nvSpPr>
            <p:spPr>
              <a:xfrm>
                <a:off x="5752010" y="5290456"/>
                <a:ext cx="5170756" cy="1149698"/>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2D519BAA-35FE-3D4D-B9D4-80D3C4DB3DE1}"/>
                  </a:ext>
                </a:extLst>
              </p:cNvPr>
              <p:cNvSpPr txBox="1"/>
              <p:nvPr/>
            </p:nvSpPr>
            <p:spPr>
              <a:xfrm>
                <a:off x="6662059" y="5424491"/>
                <a:ext cx="4260707" cy="1015663"/>
              </a:xfrm>
              <a:prstGeom prst="rect">
                <a:avLst/>
              </a:prstGeom>
              <a:noFill/>
            </p:spPr>
            <p:txBody>
              <a:bodyPr wrap="square">
                <a:spAutoFit/>
              </a:bodyPr>
              <a:lstStyle/>
              <a:p>
                <a:pPr lvl="0">
                  <a:defRPr/>
                </a:pPr>
                <a:r>
                  <a:rPr lang="en-GB" sz="2000" b="1" dirty="0">
                    <a:solidFill>
                      <a:prstClr val="black"/>
                    </a:solidFill>
                    <a:latin typeface="Arial" panose="020B0604020202020204" pitchFamily="34" charset="0"/>
                    <a:ea typeface="Verdana" panose="020B0604030504040204" pitchFamily="34" charset="0"/>
                    <a:cs typeface="Arial" panose="020B0604020202020204" pitchFamily="34" charset="0"/>
                  </a:rPr>
                  <a:t>Remix</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Robin Schulz: Waves</a:t>
                </a:r>
              </a:p>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2013</a:t>
                </a:r>
              </a:p>
            </p:txBody>
          </p:sp>
        </p:grpSp>
        <p:pic>
          <p:nvPicPr>
            <p:cNvPr id="30" name="Picture 29" descr="A black rectangle with a white rectangle in the middle&#10;&#10;Description automatically generated with low confidence">
              <a:extLst>
                <a:ext uri="{FF2B5EF4-FFF2-40B4-BE49-F238E27FC236}">
                  <a16:creationId xmlns:a16="http://schemas.microsoft.com/office/drawing/2014/main" id="{E907E876-1E4E-E949-ABF2-8F6F9ECB7B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grpSp>
        <p:nvGrpSpPr>
          <p:cNvPr id="8" name="Group 7">
            <a:extLst>
              <a:ext uri="{FF2B5EF4-FFF2-40B4-BE49-F238E27FC236}">
                <a16:creationId xmlns:a16="http://schemas.microsoft.com/office/drawing/2014/main" id="{4770B060-1A3B-C44F-ABDF-81CE6B965417}"/>
              </a:ext>
            </a:extLst>
          </p:cNvPr>
          <p:cNvGrpSpPr/>
          <p:nvPr/>
        </p:nvGrpSpPr>
        <p:grpSpPr>
          <a:xfrm>
            <a:off x="2373931" y="5159171"/>
            <a:ext cx="7451043" cy="911631"/>
            <a:chOff x="1542001" y="5159171"/>
            <a:chExt cx="7451043" cy="911631"/>
          </a:xfrm>
        </p:grpSpPr>
        <p:sp>
          <p:nvSpPr>
            <p:cNvPr id="33" name="Rectangle 32">
              <a:extLst>
                <a:ext uri="{FF2B5EF4-FFF2-40B4-BE49-F238E27FC236}">
                  <a16:creationId xmlns:a16="http://schemas.microsoft.com/office/drawing/2014/main" id="{B78EDE84-C98B-A143-9F91-0CF0DDB2DDF9}"/>
                </a:ext>
              </a:extLst>
            </p:cNvPr>
            <p:cNvSpPr/>
            <p:nvPr/>
          </p:nvSpPr>
          <p:spPr>
            <a:xfrm>
              <a:off x="1542001" y="5159171"/>
              <a:ext cx="7444138" cy="911631"/>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4" name="Picture 33" descr="Icon&#10;&#10;Description automatically generated">
              <a:extLst>
                <a:ext uri="{FF2B5EF4-FFF2-40B4-BE49-F238E27FC236}">
                  <a16:creationId xmlns:a16="http://schemas.microsoft.com/office/drawing/2014/main" id="{2156D9FF-CB3D-CF42-8AED-D96FFBBDEF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2648" y="5269113"/>
              <a:ext cx="637200" cy="637200"/>
            </a:xfrm>
            <a:prstGeom prst="rect">
              <a:avLst/>
            </a:prstGeom>
          </p:spPr>
        </p:pic>
        <p:sp>
          <p:nvSpPr>
            <p:cNvPr id="35" name="TextBox 34">
              <a:extLst>
                <a:ext uri="{FF2B5EF4-FFF2-40B4-BE49-F238E27FC236}">
                  <a16:creationId xmlns:a16="http://schemas.microsoft.com/office/drawing/2014/main" id="{A8A60308-C12B-8344-8393-35A5C100200B}"/>
                </a:ext>
              </a:extLst>
            </p:cNvPr>
            <p:cNvSpPr txBox="1"/>
            <p:nvPr/>
          </p:nvSpPr>
          <p:spPr>
            <a:xfrm>
              <a:off x="2462862" y="5240453"/>
              <a:ext cx="6530182" cy="707886"/>
            </a:xfrm>
            <a:prstGeom prst="rect">
              <a:avLst/>
            </a:prstGeom>
            <a:noFill/>
          </p:spPr>
          <p:txBody>
            <a:bodyPr wrap="square" lIns="91440" tIns="45720" rIns="91440" bIns="45720" anchor="t">
              <a:spAutoFit/>
            </a:bodyPr>
            <a:lstStyle/>
            <a:p>
              <a:r>
                <a:rPr lang="en-GB" sz="2000" dirty="0">
                  <a:solidFill>
                    <a:srgbClr val="333333"/>
                  </a:solidFill>
                  <a:latin typeface="Arial"/>
                  <a:cs typeface="Arial"/>
                </a:rPr>
                <a:t>Why do you think these remixes have been more successful?</a:t>
              </a:r>
            </a:p>
          </p:txBody>
        </p:sp>
      </p:grpSp>
    </p:spTree>
    <p:extLst>
      <p:ext uri="{BB962C8B-B14F-4D97-AF65-F5344CB8AC3E}">
        <p14:creationId xmlns:p14="http://schemas.microsoft.com/office/powerpoint/2010/main" val="12792988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34"/>
  <p:tag name="ARTICULATE_PROJECT_OPEN" val="0"/>
  <p:tag name="ARTICULATE_DESIGN_ID_TITLE SCREEN" val="yWFV5Bam"/>
  <p:tag name="ARTICULATE_DESIGN_ID_FEATURE SCREENS" val="H2x1zZbe"/>
  <p:tag name="ARTICULATE_DESIGN_ID_CONTENT SCREENS" val="rrI7wV1D"/>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_ip_UnifiedCompliancePolicyProperties xmlns="http://schemas.microsoft.com/sharepoint/v3" xsi:nil="true"/>
    <lcf76f155ced4ddcb4097134ff3c332f xmlns="8a220d04-cd4c-4a42-a0ef-10d364ba1cb5">
      <Terms xmlns="http://schemas.microsoft.com/office/infopath/2007/PartnerControls"/>
    </lcf76f155ced4ddcb4097134ff3c332f>
    <TaxCatchAll xmlns="23a673d0-6c97-4602-af76-52d498a4d789" xsi:nil="true"/>
    <Checked xmlns="8a220d04-cd4c-4a42-a0ef-10d364ba1cb5">true</Checked>
  </documentManagement>
</p:properties>
</file>

<file path=customXml/itemProps1.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2.xml><?xml version="1.0" encoding="utf-8"?>
<ds:datastoreItem xmlns:ds="http://schemas.openxmlformats.org/officeDocument/2006/customXml" ds:itemID="{653A6034-2C3E-4D16-AAFE-EA51384EFA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E04688A-8E61-4B6F-B39A-F934B423C1C9}">
  <ds:schemaRefs>
    <ds:schemaRef ds:uri="http://purl.org/dc/dcmitype/"/>
    <ds:schemaRef ds:uri="23a673d0-6c97-4602-af76-52d498a4d789"/>
    <ds:schemaRef ds:uri="http://purl.org/dc/elements/1.1/"/>
    <ds:schemaRef ds:uri="http://schemas.microsoft.com/office/2006/documentManagement/types"/>
    <ds:schemaRef ds:uri="http://schemas.microsoft.com/office/2006/metadata/properties"/>
    <ds:schemaRef ds:uri="http://purl.org/dc/terms/"/>
    <ds:schemaRef ds:uri="http://schemas.microsoft.com/sharepoint/v3"/>
    <ds:schemaRef ds:uri="http://schemas.microsoft.com/office/infopath/2007/PartnerControls"/>
    <ds:schemaRef ds:uri="http://schemas.openxmlformats.org/package/2006/metadata/core-properties"/>
    <ds:schemaRef ds:uri="8a220d04-cd4c-4a42-a0ef-10d364ba1cb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1888</TotalTime>
  <Words>1890</Words>
  <Application>Microsoft Office PowerPoint</Application>
  <PresentationFormat>Widescreen</PresentationFormat>
  <Paragraphs>309</Paragraphs>
  <Slides>34</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34</vt:i4>
      </vt:variant>
    </vt:vector>
  </HeadingPairs>
  <TitlesOfParts>
    <vt:vector size="40" baseType="lpstr">
      <vt:lpstr>Arial</vt:lpstr>
      <vt:lpstr>Calibri</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Ward</dc:creator>
  <cp:lastModifiedBy>Mark Thirlwell</cp:lastModifiedBy>
  <cp:revision>185</cp:revision>
  <dcterms:created xsi:type="dcterms:W3CDTF">2021-11-10T12:13:40Z</dcterms:created>
  <dcterms:modified xsi:type="dcterms:W3CDTF">2024-12-18T16:52:53Z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MediaServiceImageTags">
    <vt:lpwstr/>
  </property>
  <property fmtid="{D5CDD505-2E9C-101B-9397-08002B2CF9AE}" pid="11" name="ArticulateGUID">
    <vt:lpwstr>1D758163-DC48-4C6E-B7E4-0D4513669B6D</vt:lpwstr>
  </property>
  <property fmtid="{D5CDD505-2E9C-101B-9397-08002B2CF9AE}" pid="12" name="ArticulatePath">
    <vt:lpwstr>https://ncfeorguk.sharepoint.com/sites/Axis_LTR/PROJECTS/029. V Certs/05. WORKSTREAMS/10. MT/MT CA1/To be Repackaged/Lesson 2</vt:lpwstr>
  </property>
</Properties>
</file>