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8"/>
  </p:notesMasterIdLst>
  <p:sldIdLst>
    <p:sldId id="276" r:id="rId5"/>
    <p:sldId id="336" r:id="rId6"/>
    <p:sldId id="337" r:id="rId7"/>
    <p:sldId id="516" r:id="rId8"/>
    <p:sldId id="513" r:id="rId9"/>
    <p:sldId id="514" r:id="rId10"/>
    <p:sldId id="517" r:id="rId11"/>
    <p:sldId id="518" r:id="rId12"/>
    <p:sldId id="519" r:id="rId13"/>
    <p:sldId id="520" r:id="rId14"/>
    <p:sldId id="521" r:id="rId15"/>
    <p:sldId id="522" r:id="rId16"/>
    <p:sldId id="523" r:id="rId17"/>
    <p:sldId id="524" r:id="rId18"/>
    <p:sldId id="525" r:id="rId19"/>
    <p:sldId id="526" r:id="rId20"/>
    <p:sldId id="527" r:id="rId21"/>
    <p:sldId id="528" r:id="rId22"/>
    <p:sldId id="529" r:id="rId23"/>
    <p:sldId id="530" r:id="rId24"/>
    <p:sldId id="531" r:id="rId25"/>
    <p:sldId id="532" r:id="rId26"/>
    <p:sldId id="458" r:id="rId27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934246A-AC57-4756-825E-441FE8BE2A67}">
          <p14:sldIdLst>
            <p14:sldId id="276"/>
            <p14:sldId id="336"/>
            <p14:sldId id="337"/>
            <p14:sldId id="516"/>
            <p14:sldId id="513"/>
            <p14:sldId id="514"/>
            <p14:sldId id="517"/>
            <p14:sldId id="518"/>
            <p14:sldId id="519"/>
            <p14:sldId id="520"/>
            <p14:sldId id="521"/>
            <p14:sldId id="522"/>
            <p14:sldId id="523"/>
            <p14:sldId id="524"/>
            <p14:sldId id="525"/>
            <p14:sldId id="526"/>
            <p14:sldId id="527"/>
            <p14:sldId id="528"/>
            <p14:sldId id="529"/>
            <p14:sldId id="530"/>
            <p14:sldId id="531"/>
            <p14:sldId id="532"/>
            <p14:sldId id="4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F9D4"/>
    <a:srgbClr val="A098FA"/>
    <a:srgbClr val="6F61DB"/>
    <a:srgbClr val="E9EBF5"/>
    <a:srgbClr val="CFD5EA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7" autoAdjust="0"/>
    <p:restoredTop sz="95211" autoAdjust="0"/>
  </p:normalViewPr>
  <p:slideViewPr>
    <p:cSldViewPr snapToGrid="0">
      <p:cViewPr>
        <p:scale>
          <a:sx n="50" d="100"/>
          <a:sy n="50" d="100"/>
        </p:scale>
        <p:origin x="432" y="36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60" d="100"/>
          <a:sy n="60" d="100"/>
        </p:scale>
        <p:origin x="-2664" y="14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992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41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819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8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04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632" y="983668"/>
            <a:ext cx="1430031" cy="143003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Comple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Course Completion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2" descr="Image preview"/>
          <p:cNvPicPr>
            <a:picLocks noChangeAspect="1" noChangeArrowheads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075" y="988474"/>
            <a:ext cx="1529998" cy="15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759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gratul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Congratulations!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2" descr="Image preview"/>
          <p:cNvPicPr>
            <a:picLocks noChangeAspect="1" noChangeArrowheads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075" y="988474"/>
            <a:ext cx="1529998" cy="15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014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928584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your 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8406" y="1400387"/>
            <a:ext cx="7883106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understanding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43141" y="5097714"/>
            <a:ext cx="8286750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43141" y="224790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2DC9F5D-894B-4A44-915D-CA46B1DE7631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843141" y="3966820"/>
            <a:ext cx="8286750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6F2CE2C9-74BE-48A7-ADF3-AE5FEF12ECF3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843141" y="2891180"/>
            <a:ext cx="8286750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622334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iz Q  5 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1162050" y="59198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114549" y="59436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159470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 more space for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867401" y="55181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867401" y="42561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23951" y="55181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23951" y="42561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76450" y="42799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076450" y="55181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19900" y="42799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00850" y="55181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035626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725572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3004251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501833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894651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Ice Breaker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632" y="983668"/>
            <a:ext cx="1430031" cy="143003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29893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913191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133737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4064930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A's 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4345387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6772764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1991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229600" y="4229100"/>
            <a:ext cx="3448050" cy="1908000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20685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9511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0" y="5675768"/>
            <a:ext cx="12192957" cy="1188000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6573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Graphic 3" descr="Stopwatch 75% with solid fill">
            <a:extLst>
              <a:ext uri="{FF2B5EF4-FFF2-40B4-BE49-F238E27FC236}">
                <a16:creationId xmlns:a16="http://schemas.microsoft.com/office/drawing/2014/main" id="{2B52B4B0-EDE2-46A0-9806-427A1B207C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Previous session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2050" name="Picture 2" descr="C:\Users\vicsafc\Documents\NCFE\Rebranding project\EDSQ workbook\FW__Workbook_icons_ (1)\L&amp;OD Icons-11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034" y="822324"/>
            <a:ext cx="1812557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8229600" y="4229100"/>
            <a:ext cx="3448050" cy="1908000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4474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0" name="Graphic 9" descr="Stopwatch 75% with solid fill">
            <a:extLst>
              <a:ext uri="{FF2B5EF4-FFF2-40B4-BE49-F238E27FC236}">
                <a16:creationId xmlns:a16="http://schemas.microsoft.com/office/drawing/2014/main" id="{08ACC6B3-A7CC-4EA6-87AF-3CD8A12AA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40419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687A2BC2-3139-488A-A7DA-A98040978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CAC44082-180D-4308-A0A9-652D4594D7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 descr="Left Brain with solid fill">
            <a:extLst>
              <a:ext uri="{FF2B5EF4-FFF2-40B4-BE49-F238E27FC236}">
                <a16:creationId xmlns:a16="http://schemas.microsoft.com/office/drawing/2014/main" id="{B2089269-9C04-401B-A9FE-72046B642D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10057" y="518300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D617CE3A-3811-41CE-BEAC-A85EE1ACA99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Session objectives recap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85B2D9D-3064-4018-9D4E-AE4D501864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Next session…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Graphic 5" descr="Fast Forward with solid fill">
            <a:extLst>
              <a:ext uri="{FF2B5EF4-FFF2-40B4-BE49-F238E27FC236}">
                <a16:creationId xmlns:a16="http://schemas.microsoft.com/office/drawing/2014/main" id="{823C7A73-E3A3-4303-8E14-D44C69EFDE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Homework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Graphic 6" descr="Stopwatch 75% with solid fill">
            <a:extLst>
              <a:ext uri="{FF2B5EF4-FFF2-40B4-BE49-F238E27FC236}">
                <a16:creationId xmlns:a16="http://schemas.microsoft.com/office/drawing/2014/main" id="{9C4D065C-15E2-42A2-AC20-1FCE865942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477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06/09/2021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1" y="2390615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 dirty="0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What you will learn today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</a:t>
            </a:r>
            <a:r>
              <a:rPr lang="en-GB" sz="4000" b="1" baseline="0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 Outcomes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22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</a:t>
            </a:r>
            <a:r>
              <a:rPr lang="en-GB" sz="4000" b="1" baseline="0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 Outcomes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8229600" y="4229099"/>
            <a:ext cx="3448050" cy="2246769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Don’t forget to complete your Knowledge Check!</a:t>
            </a: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vicsafc\Documents\NCFE\Rebranding project\EDSQ workbook\FW__Workbook_icons_ (1)\L&amp;OD Icons-09.png"/>
          <p:cNvPicPr>
            <a:picLocks noChangeAspect="1" noChangeArrowheads="1"/>
          </p:cNvPicPr>
          <p:nvPr userDrawn="1"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579" y="4402793"/>
            <a:ext cx="832571" cy="83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11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7200" y="662400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0331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74" r:id="rId3"/>
    <p:sldLayoutId id="2147483667" r:id="rId4"/>
    <p:sldLayoutId id="2147483668" r:id="rId5"/>
    <p:sldLayoutId id="2147483686" r:id="rId6"/>
    <p:sldLayoutId id="2147483690" r:id="rId7"/>
    <p:sldLayoutId id="2147483680" r:id="rId8"/>
    <p:sldLayoutId id="2147483706" r:id="rId9"/>
    <p:sldLayoutId id="2147483700" r:id="rId10"/>
    <p:sldLayoutId id="2147483701" r:id="rId11"/>
    <p:sldLayoutId id="2147483691" r:id="rId12"/>
    <p:sldLayoutId id="2147483707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702" r:id="rId21"/>
    <p:sldLayoutId id="2147483703" r:id="rId22"/>
    <p:sldLayoutId id="2147483704" r:id="rId23"/>
    <p:sldLayoutId id="2147483705" r:id="rId24"/>
    <p:sldLayoutId id="2147483699" r:id="rId25"/>
    <p:sldLayoutId id="2147483689" r:id="rId26"/>
    <p:sldLayoutId id="2147483685" r:id="rId27"/>
    <p:sldLayoutId id="2147483687" r:id="rId28"/>
    <p:sldLayoutId id="2147483671" r:id="rId29"/>
    <p:sldLayoutId id="2147483688" r:id="rId30"/>
    <p:sldLayoutId id="2147483682" r:id="rId31"/>
    <p:sldLayoutId id="2147483679" r:id="rId32"/>
    <p:sldLayoutId id="2147483669" r:id="rId33"/>
    <p:sldLayoutId id="2147483678" r:id="rId34"/>
    <p:sldLayoutId id="2147483677" r:id="rId35"/>
    <p:sldLayoutId id="2147483670" r:id="rId36"/>
    <p:sldLayoutId id="2147483683" r:id="rId3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873021" y="2390615"/>
            <a:ext cx="7641085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latin typeface="Verdana"/>
                <a:ea typeface="Verdana"/>
                <a:cs typeface="Verdana"/>
              </a:rPr>
              <a:t>Functional Skills</a:t>
            </a:r>
            <a:endParaRPr lang="en-US" sz="5600" b="1" dirty="0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555133" y="6431775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3.0   |   September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EL1.01_02_03_04 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555133" y="5732956"/>
            <a:ext cx="76410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Using numbers and the number system </a:t>
            </a:r>
          </a:p>
        </p:txBody>
      </p:sp>
    </p:spTree>
    <p:extLst>
      <p:ext uri="{BB962C8B-B14F-4D97-AF65-F5344CB8AC3E}">
        <p14:creationId xmlns:p14="http://schemas.microsoft.com/office/powerpoint/2010/main" val="3810383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9D96B2C-0384-49A7-B08A-95FBE2A516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40" y="5497764"/>
            <a:ext cx="9291789" cy="882650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							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 = five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B13CB2-AEFA-418D-B02B-82F2A731B2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latin typeface="Arial" pitchFamily="34" charset="0"/>
                <a:cs typeface="Arial" pitchFamily="34" charset="0"/>
              </a:rPr>
              <a:t>Work out how many of each shape there are. </a:t>
            </a:r>
          </a:p>
          <a:p>
            <a:pPr marL="0" indent="0">
              <a:buNone/>
            </a:pPr>
            <a:r>
              <a:rPr lang="en-GB" dirty="0">
                <a:latin typeface="Arial" pitchFamily="34" charset="0"/>
                <a:cs typeface="Arial" pitchFamily="34" charset="0"/>
              </a:rPr>
              <a:t>Write the answer in number and words.</a:t>
            </a: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FF1A93-2D40-4308-BA66-D1FDCA7CA407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843140" y="4366870"/>
            <a:ext cx="9215259" cy="882650"/>
          </a:xfrm>
        </p:spPr>
        <p:txBody>
          <a:bodyPr/>
          <a:lstStyle/>
          <a:p>
            <a:r>
              <a:rPr lang="en-GB" dirty="0"/>
              <a:t>				</a:t>
            </a:r>
          </a:p>
          <a:p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			 		=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 = three</a:t>
            </a:r>
            <a:r>
              <a:rPr lang="en-GB" dirty="0"/>
              <a:t>	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01A2F5-9B8D-4C59-B2CF-35AC8BCF5B19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843140" y="3291230"/>
            <a:ext cx="9901059" cy="882650"/>
          </a:xfrm>
        </p:spPr>
        <p:txBody>
          <a:bodyPr/>
          <a:lstStyle/>
          <a:p>
            <a:r>
              <a:rPr lang="en-GB" dirty="0"/>
              <a:t>					</a:t>
            </a:r>
          </a:p>
          <a:p>
            <a:r>
              <a:rPr lang="en-GB" dirty="0"/>
              <a:t>							=    </a:t>
            </a:r>
            <a:r>
              <a:rPr lang="en-GB" sz="2800" b="1" dirty="0"/>
              <a:t>4 = four</a:t>
            </a:r>
            <a:endParaRPr lang="en-GB" dirty="0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55D15283-8D3E-4344-8DBD-A2C544FA9238}"/>
              </a:ext>
            </a:extLst>
          </p:cNvPr>
          <p:cNvSpPr/>
          <p:nvPr/>
        </p:nvSpPr>
        <p:spPr>
          <a:xfrm>
            <a:off x="843141" y="3291230"/>
            <a:ext cx="874221" cy="926348"/>
          </a:xfrm>
          <a:prstGeom prst="triangle">
            <a:avLst/>
          </a:prstGeom>
          <a:solidFill>
            <a:srgbClr val="6F61D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DBDAD9BA-7BF3-4927-8562-AAC13EAA9EF7}"/>
              </a:ext>
            </a:extLst>
          </p:cNvPr>
          <p:cNvSpPr/>
          <p:nvPr/>
        </p:nvSpPr>
        <p:spPr>
          <a:xfrm>
            <a:off x="1929952" y="3291230"/>
            <a:ext cx="874221" cy="926348"/>
          </a:xfrm>
          <a:prstGeom prst="triangle">
            <a:avLst/>
          </a:prstGeom>
          <a:solidFill>
            <a:srgbClr val="6F61D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9AF3475F-BD37-4C6F-8518-946AFA844F00}"/>
              </a:ext>
            </a:extLst>
          </p:cNvPr>
          <p:cNvSpPr/>
          <p:nvPr/>
        </p:nvSpPr>
        <p:spPr>
          <a:xfrm>
            <a:off x="3140326" y="3275530"/>
            <a:ext cx="874221" cy="926348"/>
          </a:xfrm>
          <a:prstGeom prst="triangle">
            <a:avLst/>
          </a:prstGeom>
          <a:solidFill>
            <a:srgbClr val="6F61D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27E10D35-B257-4383-B969-B372EBEFE21C}"/>
              </a:ext>
            </a:extLst>
          </p:cNvPr>
          <p:cNvSpPr/>
          <p:nvPr/>
        </p:nvSpPr>
        <p:spPr>
          <a:xfrm>
            <a:off x="4380692" y="3291230"/>
            <a:ext cx="874221" cy="926348"/>
          </a:xfrm>
          <a:prstGeom prst="triangle">
            <a:avLst/>
          </a:prstGeom>
          <a:solidFill>
            <a:srgbClr val="6F61D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A5CF9CF-2C0E-400C-9854-11EF7F662496}"/>
              </a:ext>
            </a:extLst>
          </p:cNvPr>
          <p:cNvSpPr/>
          <p:nvPr/>
        </p:nvSpPr>
        <p:spPr>
          <a:xfrm>
            <a:off x="791014" y="4347233"/>
            <a:ext cx="926348" cy="957750"/>
          </a:xfrm>
          <a:prstGeom prst="ellipse">
            <a:avLst/>
          </a:prstGeom>
          <a:solidFill>
            <a:srgbClr val="78F9D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AB9C60E-C29C-4C0E-9713-6182C1DB326E}"/>
              </a:ext>
            </a:extLst>
          </p:cNvPr>
          <p:cNvSpPr/>
          <p:nvPr/>
        </p:nvSpPr>
        <p:spPr>
          <a:xfrm>
            <a:off x="1903888" y="4366661"/>
            <a:ext cx="926348" cy="957750"/>
          </a:xfrm>
          <a:prstGeom prst="ellipse">
            <a:avLst/>
          </a:prstGeom>
          <a:solidFill>
            <a:srgbClr val="78F9D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AE5B431-A1FF-4E4B-B417-AA7997B5C708}"/>
              </a:ext>
            </a:extLst>
          </p:cNvPr>
          <p:cNvSpPr/>
          <p:nvPr/>
        </p:nvSpPr>
        <p:spPr>
          <a:xfrm>
            <a:off x="3114262" y="4347233"/>
            <a:ext cx="926348" cy="957750"/>
          </a:xfrm>
          <a:prstGeom prst="ellipse">
            <a:avLst/>
          </a:prstGeom>
          <a:solidFill>
            <a:srgbClr val="78F9D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 dirty="0"/>
          </a:p>
        </p:txBody>
      </p:sp>
      <p:sp>
        <p:nvSpPr>
          <p:cNvPr id="13" name="Heart 12">
            <a:extLst>
              <a:ext uri="{FF2B5EF4-FFF2-40B4-BE49-F238E27FC236}">
                <a16:creationId xmlns:a16="http://schemas.microsoft.com/office/drawing/2014/main" id="{9F768D25-2AAC-4266-AF60-39EC1BE79C4B}"/>
              </a:ext>
            </a:extLst>
          </p:cNvPr>
          <p:cNvSpPr/>
          <p:nvPr/>
        </p:nvSpPr>
        <p:spPr>
          <a:xfrm>
            <a:off x="843141" y="5525791"/>
            <a:ext cx="800189" cy="882650"/>
          </a:xfrm>
          <a:prstGeom prst="heart">
            <a:avLst/>
          </a:prstGeom>
          <a:solidFill>
            <a:srgbClr val="A098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  <p:sp>
        <p:nvSpPr>
          <p:cNvPr id="14" name="Heart 13">
            <a:extLst>
              <a:ext uri="{FF2B5EF4-FFF2-40B4-BE49-F238E27FC236}">
                <a16:creationId xmlns:a16="http://schemas.microsoft.com/office/drawing/2014/main" id="{F46C2214-6489-4CB3-8FDA-CDC84F016108}"/>
              </a:ext>
            </a:extLst>
          </p:cNvPr>
          <p:cNvSpPr/>
          <p:nvPr/>
        </p:nvSpPr>
        <p:spPr>
          <a:xfrm>
            <a:off x="2057070" y="5473494"/>
            <a:ext cx="800189" cy="882650"/>
          </a:xfrm>
          <a:prstGeom prst="heart">
            <a:avLst/>
          </a:prstGeom>
          <a:solidFill>
            <a:srgbClr val="A098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  <p:sp>
        <p:nvSpPr>
          <p:cNvPr id="15" name="Heart 14">
            <a:extLst>
              <a:ext uri="{FF2B5EF4-FFF2-40B4-BE49-F238E27FC236}">
                <a16:creationId xmlns:a16="http://schemas.microsoft.com/office/drawing/2014/main" id="{3DFC38D6-A4A9-4A9C-A564-A6A45217289E}"/>
              </a:ext>
            </a:extLst>
          </p:cNvPr>
          <p:cNvSpPr/>
          <p:nvPr/>
        </p:nvSpPr>
        <p:spPr>
          <a:xfrm>
            <a:off x="3276395" y="5473494"/>
            <a:ext cx="800189" cy="882650"/>
          </a:xfrm>
          <a:prstGeom prst="heart">
            <a:avLst/>
          </a:prstGeom>
          <a:solidFill>
            <a:srgbClr val="A098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  <p:sp>
        <p:nvSpPr>
          <p:cNvPr id="16" name="Heart 15">
            <a:extLst>
              <a:ext uri="{FF2B5EF4-FFF2-40B4-BE49-F238E27FC236}">
                <a16:creationId xmlns:a16="http://schemas.microsoft.com/office/drawing/2014/main" id="{14E73C3C-4C3D-498D-BDA0-BDEAE0A4C44E}"/>
              </a:ext>
            </a:extLst>
          </p:cNvPr>
          <p:cNvSpPr/>
          <p:nvPr/>
        </p:nvSpPr>
        <p:spPr>
          <a:xfrm>
            <a:off x="4516759" y="5473494"/>
            <a:ext cx="800189" cy="882650"/>
          </a:xfrm>
          <a:prstGeom prst="heart">
            <a:avLst/>
          </a:prstGeom>
          <a:solidFill>
            <a:srgbClr val="A098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  <p:sp>
        <p:nvSpPr>
          <p:cNvPr id="17" name="Heart 16">
            <a:extLst>
              <a:ext uri="{FF2B5EF4-FFF2-40B4-BE49-F238E27FC236}">
                <a16:creationId xmlns:a16="http://schemas.microsoft.com/office/drawing/2014/main" id="{5E240F06-1033-4960-9EAA-D623727AFF16}"/>
              </a:ext>
            </a:extLst>
          </p:cNvPr>
          <p:cNvSpPr/>
          <p:nvPr/>
        </p:nvSpPr>
        <p:spPr>
          <a:xfrm>
            <a:off x="5796688" y="5473494"/>
            <a:ext cx="800189" cy="882650"/>
          </a:xfrm>
          <a:prstGeom prst="heart">
            <a:avLst/>
          </a:prstGeom>
          <a:solidFill>
            <a:srgbClr val="A098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</p:spTree>
    <p:extLst>
      <p:ext uri="{BB962C8B-B14F-4D97-AF65-F5344CB8AC3E}">
        <p14:creationId xmlns:p14="http://schemas.microsoft.com/office/powerpoint/2010/main" val="182525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EBC38E0-E102-4950-BD0A-C4C4799678F5}"/>
              </a:ext>
            </a:extLst>
          </p:cNvPr>
          <p:cNvSpPr txBox="1"/>
          <p:nvPr/>
        </p:nvSpPr>
        <p:spPr>
          <a:xfrm>
            <a:off x="895285" y="1705785"/>
            <a:ext cx="10564479" cy="5590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Numbers can be ordered according to size.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If you ordered these numbers from smallest to largest: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                        </a:t>
            </a:r>
            <a:r>
              <a:rPr lang="en-GB" sz="2800" b="1" dirty="0">
                <a:latin typeface="Arial" pitchFamily="34" charset="0"/>
                <a:cs typeface="Arial" pitchFamily="34" charset="0"/>
              </a:rPr>
              <a:t>6, 3, 7, 1,</a:t>
            </a:r>
          </a:p>
          <a:p>
            <a:pPr>
              <a:lnSpc>
                <a:spcPct val="150000"/>
              </a:lnSpc>
            </a:pPr>
            <a:endParaRPr lang="en-GB" sz="9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The correct order would be: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                        </a:t>
            </a:r>
            <a:r>
              <a:rPr lang="en-GB" sz="2800" b="1" dirty="0">
                <a:latin typeface="Arial" pitchFamily="34" charset="0"/>
                <a:cs typeface="Arial" pitchFamily="34" charset="0"/>
              </a:rPr>
              <a:t>1, 3, 6, 7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1 is the smallest and 7 is the largest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9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You can also say 7 is 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greater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than 1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Or you can say 1 is 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less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than 7. </a:t>
            </a:r>
          </a:p>
          <a:p>
            <a:endParaRPr lang="en-GB" sz="2000" dirty="0"/>
          </a:p>
          <a:p>
            <a:pPr>
              <a:lnSpc>
                <a:spcPct val="150000"/>
              </a:lnSpc>
            </a:pPr>
            <a:endParaRPr lang="en-GB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236" y="1351842"/>
            <a:ext cx="9101926" cy="707886"/>
          </a:xfrm>
        </p:spPr>
        <p:txBody>
          <a:bodyPr/>
          <a:lstStyle/>
          <a:p>
            <a:r>
              <a:rPr lang="en-GB" altLang="en-US" dirty="0"/>
              <a:t> Ordering numbers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BDC900D3-FD3A-42DA-81F0-A5F4D198B9C7}"/>
              </a:ext>
            </a:extLst>
          </p:cNvPr>
          <p:cNvSpPr txBox="1"/>
          <p:nvPr/>
        </p:nvSpPr>
        <p:spPr>
          <a:xfrm>
            <a:off x="321531" y="4862395"/>
            <a:ext cx="171115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89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60863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275" end="3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5BE9CB-C791-40F8-A9C5-404892F987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8, 0, 4, 9, 2			=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5B67C8-AA05-469A-B486-B7500B251B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Order these numbers from smallest to largest:</a:t>
            </a: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8E0753-3B0D-439F-BA6C-F5F425763B70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7, 3, 5, 2, 6			=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FFCADD-E5EE-4931-A245-CB1E9F545080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4, 3, 8, 1, 9			=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B23774-5733-4E17-8AE9-400523713949}"/>
              </a:ext>
            </a:extLst>
          </p:cNvPr>
          <p:cNvSpPr txBox="1"/>
          <p:nvPr/>
        </p:nvSpPr>
        <p:spPr>
          <a:xfrm>
            <a:off x="5448300" y="3239744"/>
            <a:ext cx="152400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1, 3, 4, 8, 9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2EE058-ED59-4FAF-AFB3-2356ECA3822E}"/>
              </a:ext>
            </a:extLst>
          </p:cNvPr>
          <p:cNvSpPr txBox="1"/>
          <p:nvPr/>
        </p:nvSpPr>
        <p:spPr>
          <a:xfrm>
            <a:off x="5448300" y="4355681"/>
            <a:ext cx="152400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2, 3, 5, 6, 7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A76990-DD6D-4DD0-8B88-5A127B0D3747}"/>
              </a:ext>
            </a:extLst>
          </p:cNvPr>
          <p:cNvSpPr txBox="1"/>
          <p:nvPr/>
        </p:nvSpPr>
        <p:spPr>
          <a:xfrm>
            <a:off x="5448300" y="5539039"/>
            <a:ext cx="152400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0, 2, 4, 8, 9</a:t>
            </a:r>
          </a:p>
        </p:txBody>
      </p:sp>
    </p:spTree>
    <p:extLst>
      <p:ext uri="{BB962C8B-B14F-4D97-AF65-F5344CB8AC3E}">
        <p14:creationId xmlns:p14="http://schemas.microsoft.com/office/powerpoint/2010/main" val="37683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5BE9CB-C791-40F8-A9C5-404892F987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dirty="0"/>
              <a:t>20, 0, 10, 4, 8			=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5B67C8-AA05-469A-B486-B7500B251B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Order these numbers from largest to smallest:</a:t>
            </a: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8E0753-3B0D-439F-BA6C-F5F425763B70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dirty="0"/>
              <a:t>15, 16, 9, 1, 18			=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FFCADD-E5EE-4931-A245-CB1E9F545080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dirty="0"/>
              <a:t>5, 9, 1, 4, 7, 11			=	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B23774-5733-4E17-8AE9-400523713949}"/>
              </a:ext>
            </a:extLst>
          </p:cNvPr>
          <p:cNvSpPr txBox="1"/>
          <p:nvPr/>
        </p:nvSpPr>
        <p:spPr>
          <a:xfrm>
            <a:off x="5448300" y="3239744"/>
            <a:ext cx="203835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11, 9, 7, 5, 4, 1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2EE058-ED59-4FAF-AFB3-2356ECA3822E}"/>
              </a:ext>
            </a:extLst>
          </p:cNvPr>
          <p:cNvSpPr txBox="1"/>
          <p:nvPr/>
        </p:nvSpPr>
        <p:spPr>
          <a:xfrm>
            <a:off x="5448300" y="4355680"/>
            <a:ext cx="203835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18, 16, 15, 9, 1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A76990-DD6D-4DD0-8B88-5A127B0D3747}"/>
              </a:ext>
            </a:extLst>
          </p:cNvPr>
          <p:cNvSpPr txBox="1"/>
          <p:nvPr/>
        </p:nvSpPr>
        <p:spPr>
          <a:xfrm>
            <a:off x="5448300" y="5539038"/>
            <a:ext cx="203835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20, 10, 8, 4, 0</a:t>
            </a:r>
          </a:p>
        </p:txBody>
      </p:sp>
    </p:spTree>
    <p:extLst>
      <p:ext uri="{BB962C8B-B14F-4D97-AF65-F5344CB8AC3E}">
        <p14:creationId xmlns:p14="http://schemas.microsoft.com/office/powerpoint/2010/main" val="137511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57ABE-C69D-4E93-98B2-2618894B7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Adding single digit numbers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3C923E-66FA-4E03-9177-F70854EEEF42}"/>
              </a:ext>
            </a:extLst>
          </p:cNvPr>
          <p:cNvSpPr txBox="1"/>
          <p:nvPr/>
        </p:nvSpPr>
        <p:spPr>
          <a:xfrm>
            <a:off x="668606" y="2083736"/>
            <a:ext cx="996129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Adding numbers is finding the total by combining two or more numbers.</a:t>
            </a:r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1</a:t>
            </a:r>
            <a:r>
              <a:rPr lang="en-GB" sz="20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+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1 = 2                 </a:t>
            </a:r>
            <a:r>
              <a:rPr lang="en-GB" sz="2800" b="1" dirty="0">
                <a:latin typeface="Arial" pitchFamily="34" charset="0"/>
                <a:cs typeface="Arial" pitchFamily="34" charset="0"/>
              </a:rPr>
              <a:t>+</a:t>
            </a:r>
            <a:r>
              <a:rPr lang="en-GB" sz="20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              </a:t>
            </a:r>
          </a:p>
          <a:p>
            <a:pPr marL="0" indent="0">
              <a:buNone/>
            </a:pPr>
            <a:endParaRPr lang="en-GB" sz="20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en-GB" sz="2800" b="1" dirty="0">
                <a:latin typeface="Arial" pitchFamily="34" charset="0"/>
                <a:cs typeface="Arial" pitchFamily="34" charset="0"/>
              </a:rPr>
              <a:t>+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is the sign we use when adding                        </a:t>
            </a:r>
          </a:p>
          <a:p>
            <a:pPr marL="0" indent="0" algn="ctr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 numbers together </a:t>
            </a:r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3 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+</a:t>
            </a:r>
            <a:r>
              <a:rPr lang="en-GB" sz="20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3 = 6            </a:t>
            </a: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                                                                                      </a:t>
            </a: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                                                   </a:t>
            </a:r>
            <a:r>
              <a:rPr lang="en-GB" sz="2800" b="1" dirty="0">
                <a:latin typeface="Arial" pitchFamily="34" charset="0"/>
                <a:cs typeface="Arial" pitchFamily="34" charset="0"/>
              </a:rPr>
              <a:t>+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       </a:t>
            </a:r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b="1" dirty="0">
                <a:latin typeface="Arial" pitchFamily="34" charset="0"/>
                <a:cs typeface="Arial" pitchFamily="34" charset="0"/>
              </a:rPr>
              <a:t>Remember: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your answer is always bigger than the numbers you started with.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1736C1D-9AB2-4E49-AB21-E97B9FAAC9C3}"/>
              </a:ext>
            </a:extLst>
          </p:cNvPr>
          <p:cNvSpPr/>
          <p:nvPr/>
        </p:nvSpPr>
        <p:spPr>
          <a:xfrm>
            <a:off x="2014130" y="2475181"/>
            <a:ext cx="714107" cy="707886"/>
          </a:xfrm>
          <a:prstGeom prst="diamond">
            <a:avLst/>
          </a:prstGeom>
          <a:solidFill>
            <a:srgbClr val="A098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776BD245-CD7E-43A0-A01F-F2AA0DC2CC6F}"/>
              </a:ext>
            </a:extLst>
          </p:cNvPr>
          <p:cNvSpPr/>
          <p:nvPr/>
        </p:nvSpPr>
        <p:spPr>
          <a:xfrm>
            <a:off x="3332547" y="2475181"/>
            <a:ext cx="714107" cy="707886"/>
          </a:xfrm>
          <a:prstGeom prst="diamond">
            <a:avLst/>
          </a:prstGeom>
          <a:solidFill>
            <a:srgbClr val="78F9D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FA0D6F28-F286-4E6D-B3F7-68D999993283}"/>
              </a:ext>
            </a:extLst>
          </p:cNvPr>
          <p:cNvSpPr/>
          <p:nvPr/>
        </p:nvSpPr>
        <p:spPr>
          <a:xfrm>
            <a:off x="2519596" y="4878609"/>
            <a:ext cx="714107" cy="707886"/>
          </a:xfrm>
          <a:prstGeom prst="diamond">
            <a:avLst/>
          </a:prstGeom>
          <a:solidFill>
            <a:srgbClr val="78F9D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F0104F72-8094-4DE0-8AFB-69982B809F29}"/>
              </a:ext>
            </a:extLst>
          </p:cNvPr>
          <p:cNvSpPr/>
          <p:nvPr/>
        </p:nvSpPr>
        <p:spPr>
          <a:xfrm>
            <a:off x="1674645" y="4878609"/>
            <a:ext cx="714107" cy="707886"/>
          </a:xfrm>
          <a:prstGeom prst="diamond">
            <a:avLst/>
          </a:prstGeom>
          <a:solidFill>
            <a:srgbClr val="78F9D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A833447D-7EB5-4B22-B414-7415A48F74BC}"/>
              </a:ext>
            </a:extLst>
          </p:cNvPr>
          <p:cNvSpPr/>
          <p:nvPr/>
        </p:nvSpPr>
        <p:spPr>
          <a:xfrm>
            <a:off x="5592442" y="4878609"/>
            <a:ext cx="714107" cy="707886"/>
          </a:xfrm>
          <a:prstGeom prst="diamond">
            <a:avLst/>
          </a:prstGeom>
          <a:solidFill>
            <a:srgbClr val="A098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7F7A7A56-9416-47AC-AF7A-B028B3D3EBF3}"/>
              </a:ext>
            </a:extLst>
          </p:cNvPr>
          <p:cNvSpPr/>
          <p:nvPr/>
        </p:nvSpPr>
        <p:spPr>
          <a:xfrm>
            <a:off x="4745895" y="4878609"/>
            <a:ext cx="714107" cy="707886"/>
          </a:xfrm>
          <a:prstGeom prst="diamond">
            <a:avLst/>
          </a:prstGeom>
          <a:solidFill>
            <a:srgbClr val="A098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6AFD2F4D-D31E-4D44-9218-2469CDDA6EE5}"/>
              </a:ext>
            </a:extLst>
          </p:cNvPr>
          <p:cNvSpPr/>
          <p:nvPr/>
        </p:nvSpPr>
        <p:spPr>
          <a:xfrm>
            <a:off x="3364547" y="4878610"/>
            <a:ext cx="714107" cy="707886"/>
          </a:xfrm>
          <a:prstGeom prst="diamond">
            <a:avLst/>
          </a:prstGeom>
          <a:solidFill>
            <a:srgbClr val="78F9D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785298AD-B840-4DA2-ADC7-94BBE7C784C4}"/>
              </a:ext>
            </a:extLst>
          </p:cNvPr>
          <p:cNvSpPr/>
          <p:nvPr/>
        </p:nvSpPr>
        <p:spPr>
          <a:xfrm>
            <a:off x="6438989" y="4878609"/>
            <a:ext cx="714107" cy="707886"/>
          </a:xfrm>
          <a:prstGeom prst="diamond">
            <a:avLst/>
          </a:prstGeom>
          <a:solidFill>
            <a:srgbClr val="A098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3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A3587A-173B-407F-B3D3-88C9DD3006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rial" charset="0"/>
                <a:ea typeface="Arial" charset="0"/>
                <a:cs typeface="Arial" charset="0"/>
              </a:rPr>
              <a:t>Add up these numbers: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C1FAD7-1C11-4070-9FF8-FE5D919131DA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843141" y="2891180"/>
            <a:ext cx="2681109" cy="331912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Arial" charset="0"/>
                <a:ea typeface="Arial" charset="0"/>
                <a:cs typeface="Arial" charset="0"/>
              </a:rPr>
              <a:t>2 + 3 =         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Arial" charset="0"/>
                <a:ea typeface="Arial" charset="0"/>
                <a:cs typeface="Arial" charset="0"/>
              </a:rPr>
              <a:t>5 + 5 =       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Arial" charset="0"/>
                <a:ea typeface="Arial" charset="0"/>
                <a:cs typeface="Arial" charset="0"/>
              </a:rPr>
              <a:t>4 + 4 =        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Arial" charset="0"/>
                <a:ea typeface="Arial" charset="0"/>
                <a:cs typeface="Arial" charset="0"/>
              </a:rPr>
              <a:t>3 + 6 =         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Arial" charset="0"/>
                <a:ea typeface="Arial" charset="0"/>
                <a:cs typeface="Arial" charset="0"/>
              </a:rPr>
              <a:t>5 + 2 = 		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0A3C64-047C-43D2-8CA3-8F9FD53C8DE1}"/>
              </a:ext>
            </a:extLst>
          </p:cNvPr>
          <p:cNvSpPr txBox="1"/>
          <p:nvPr/>
        </p:nvSpPr>
        <p:spPr>
          <a:xfrm>
            <a:off x="2400300" y="2913728"/>
            <a:ext cx="144780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C7055C-97B2-45EE-A09B-05CE330E0713}"/>
              </a:ext>
            </a:extLst>
          </p:cNvPr>
          <p:cNvSpPr txBox="1"/>
          <p:nvPr/>
        </p:nvSpPr>
        <p:spPr>
          <a:xfrm>
            <a:off x="2400300" y="3560566"/>
            <a:ext cx="144780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32E210-767F-461F-8886-F917AF015170}"/>
              </a:ext>
            </a:extLst>
          </p:cNvPr>
          <p:cNvSpPr txBox="1"/>
          <p:nvPr/>
        </p:nvSpPr>
        <p:spPr>
          <a:xfrm>
            <a:off x="2400300" y="4150630"/>
            <a:ext cx="144780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AEB264-4494-47A8-A85B-D3225AC5005C}"/>
              </a:ext>
            </a:extLst>
          </p:cNvPr>
          <p:cNvSpPr txBox="1"/>
          <p:nvPr/>
        </p:nvSpPr>
        <p:spPr>
          <a:xfrm>
            <a:off x="2409825" y="4780355"/>
            <a:ext cx="144780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EFF26E-F389-4E2E-8A94-B9C3D12B8CDC}"/>
              </a:ext>
            </a:extLst>
          </p:cNvPr>
          <p:cNvSpPr txBox="1"/>
          <p:nvPr/>
        </p:nvSpPr>
        <p:spPr>
          <a:xfrm>
            <a:off x="2400300" y="5404645"/>
            <a:ext cx="144780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C00718-6F01-4228-A1C5-F3CDE2873CF4}"/>
              </a:ext>
            </a:extLst>
          </p:cNvPr>
          <p:cNvSpPr txBox="1"/>
          <p:nvPr/>
        </p:nvSpPr>
        <p:spPr>
          <a:xfrm>
            <a:off x="843141" y="6161516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Now check your working out with the answers.</a:t>
            </a:r>
          </a:p>
        </p:txBody>
      </p:sp>
    </p:spTree>
    <p:extLst>
      <p:ext uri="{BB962C8B-B14F-4D97-AF65-F5344CB8AC3E}">
        <p14:creationId xmlns:p14="http://schemas.microsoft.com/office/powerpoint/2010/main" val="299700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87B9-6E43-4D5B-B77C-8E80D9A72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9256443" cy="707886"/>
          </a:xfrm>
        </p:spPr>
        <p:txBody>
          <a:bodyPr/>
          <a:lstStyle/>
          <a:p>
            <a:r>
              <a:rPr lang="en-GB" dirty="0"/>
              <a:t>Subtracting single digit numbers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27203A-66DE-4560-A0B7-FBE166508C79}"/>
              </a:ext>
            </a:extLst>
          </p:cNvPr>
          <p:cNvSpPr txBox="1"/>
          <p:nvPr/>
        </p:nvSpPr>
        <p:spPr>
          <a:xfrm>
            <a:off x="668606" y="2188941"/>
            <a:ext cx="8970693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Subtracting is the process of taking one number away from another.</a:t>
            </a: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4 – 2 = 2 				     		                        </a:t>
            </a: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                    </a:t>
            </a:r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b="1" dirty="0">
                <a:latin typeface="Arial" pitchFamily="34" charset="0"/>
                <a:cs typeface="Arial" pitchFamily="34" charset="0"/>
              </a:rPr>
              <a:t>Remember: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your answer will be smaller than the numbers you started with.</a:t>
            </a: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7B475B7D-B5AD-4AC4-AE48-2AFF58D4FB3D}"/>
              </a:ext>
            </a:extLst>
          </p:cNvPr>
          <p:cNvSpPr/>
          <p:nvPr/>
        </p:nvSpPr>
        <p:spPr>
          <a:xfrm>
            <a:off x="6378626" y="3218440"/>
            <a:ext cx="1224664" cy="1083356"/>
          </a:xfrm>
          <a:prstGeom prst="triangle">
            <a:avLst/>
          </a:prstGeom>
          <a:solidFill>
            <a:srgbClr val="78F9D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B9AD3593-23A1-4BA5-9C93-7021EAC1C539}"/>
              </a:ext>
            </a:extLst>
          </p:cNvPr>
          <p:cNvSpPr/>
          <p:nvPr/>
        </p:nvSpPr>
        <p:spPr>
          <a:xfrm>
            <a:off x="3709419" y="3218440"/>
            <a:ext cx="1224664" cy="1083356"/>
          </a:xfrm>
          <a:prstGeom prst="triangle">
            <a:avLst/>
          </a:prstGeom>
          <a:solidFill>
            <a:srgbClr val="78F9D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5D130A9D-1232-4504-B9DA-A33FD6F88618}"/>
              </a:ext>
            </a:extLst>
          </p:cNvPr>
          <p:cNvSpPr/>
          <p:nvPr/>
        </p:nvSpPr>
        <p:spPr>
          <a:xfrm>
            <a:off x="2393279" y="3246185"/>
            <a:ext cx="1224664" cy="1083356"/>
          </a:xfrm>
          <a:prstGeom prst="triangle">
            <a:avLst/>
          </a:prstGeom>
          <a:solidFill>
            <a:srgbClr val="78F9D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4C27D856-FE46-4E54-A22E-D39BE0A4AE35}"/>
              </a:ext>
            </a:extLst>
          </p:cNvPr>
          <p:cNvSpPr/>
          <p:nvPr/>
        </p:nvSpPr>
        <p:spPr>
          <a:xfrm>
            <a:off x="5069616" y="3218440"/>
            <a:ext cx="1224664" cy="1083356"/>
          </a:xfrm>
          <a:prstGeom prst="triangle">
            <a:avLst/>
          </a:prstGeom>
          <a:solidFill>
            <a:srgbClr val="78F9D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89"/>
          </a:p>
        </p:txBody>
      </p:sp>
    </p:spTree>
    <p:extLst>
      <p:ext uri="{BB962C8B-B14F-4D97-AF65-F5344CB8AC3E}">
        <p14:creationId xmlns:p14="http://schemas.microsoft.com/office/powerpoint/2010/main" val="115823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A3587A-173B-407F-B3D3-88C9DD3006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latin typeface="Arial" pitchFamily="34" charset="0"/>
                <a:cs typeface="Arial" pitchFamily="34" charset="0"/>
              </a:rPr>
              <a:t>Subtract these numbers: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C1FAD7-1C11-4070-9FF8-FE5D919131DA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843141" y="2891180"/>
            <a:ext cx="2681109" cy="33191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GB" dirty="0">
                <a:latin typeface="Arial" pitchFamily="34" charset="0"/>
                <a:cs typeface="Arial" pitchFamily="34" charset="0"/>
              </a:rPr>
              <a:t>6 – 3 =  </a:t>
            </a:r>
          </a:p>
          <a:p>
            <a:pPr>
              <a:lnSpc>
                <a:spcPct val="150000"/>
              </a:lnSpc>
            </a:pPr>
            <a:r>
              <a:rPr lang="en-GB" dirty="0">
                <a:latin typeface="Arial" pitchFamily="34" charset="0"/>
                <a:cs typeface="Arial" pitchFamily="34" charset="0"/>
              </a:rPr>
              <a:t>9 – 2 =  </a:t>
            </a:r>
          </a:p>
          <a:p>
            <a:pPr>
              <a:lnSpc>
                <a:spcPct val="150000"/>
              </a:lnSpc>
            </a:pPr>
            <a:r>
              <a:rPr lang="en-GB" dirty="0">
                <a:latin typeface="Arial" pitchFamily="34" charset="0"/>
                <a:cs typeface="Arial" pitchFamily="34" charset="0"/>
              </a:rPr>
              <a:t>5 – 1 =  </a:t>
            </a:r>
          </a:p>
          <a:p>
            <a:pPr>
              <a:lnSpc>
                <a:spcPct val="150000"/>
              </a:lnSpc>
            </a:pPr>
            <a:r>
              <a:rPr lang="en-GB" dirty="0">
                <a:latin typeface="Arial" pitchFamily="34" charset="0"/>
                <a:cs typeface="Arial" pitchFamily="34" charset="0"/>
              </a:rPr>
              <a:t>8 – 3 =  </a:t>
            </a:r>
          </a:p>
          <a:p>
            <a:pPr>
              <a:lnSpc>
                <a:spcPct val="150000"/>
              </a:lnSpc>
            </a:pPr>
            <a:r>
              <a:rPr lang="en-GB" dirty="0">
                <a:latin typeface="Arial" pitchFamily="34" charset="0"/>
                <a:cs typeface="Arial" pitchFamily="34" charset="0"/>
              </a:rPr>
              <a:t>7 – 5 = </a:t>
            </a:r>
            <a:r>
              <a:rPr lang="en-GB" dirty="0">
                <a:latin typeface="Arial" charset="0"/>
                <a:ea typeface="Arial" charset="0"/>
                <a:cs typeface="Arial" charset="0"/>
              </a:rPr>
              <a:t>		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0A3C64-047C-43D2-8CA3-8F9FD53C8DE1}"/>
              </a:ext>
            </a:extLst>
          </p:cNvPr>
          <p:cNvSpPr txBox="1"/>
          <p:nvPr/>
        </p:nvSpPr>
        <p:spPr>
          <a:xfrm>
            <a:off x="2400300" y="2913728"/>
            <a:ext cx="144780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C7055C-97B2-45EE-A09B-05CE330E0713}"/>
              </a:ext>
            </a:extLst>
          </p:cNvPr>
          <p:cNvSpPr txBox="1"/>
          <p:nvPr/>
        </p:nvSpPr>
        <p:spPr>
          <a:xfrm>
            <a:off x="2400300" y="3560566"/>
            <a:ext cx="144780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32E210-767F-461F-8886-F917AF015170}"/>
              </a:ext>
            </a:extLst>
          </p:cNvPr>
          <p:cNvSpPr txBox="1"/>
          <p:nvPr/>
        </p:nvSpPr>
        <p:spPr>
          <a:xfrm>
            <a:off x="2400300" y="4150630"/>
            <a:ext cx="144780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AEB264-4494-47A8-A85B-D3225AC5005C}"/>
              </a:ext>
            </a:extLst>
          </p:cNvPr>
          <p:cNvSpPr txBox="1"/>
          <p:nvPr/>
        </p:nvSpPr>
        <p:spPr>
          <a:xfrm>
            <a:off x="2409825" y="4780355"/>
            <a:ext cx="144780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EFF26E-F389-4E2E-8A94-B9C3D12B8CDC}"/>
              </a:ext>
            </a:extLst>
          </p:cNvPr>
          <p:cNvSpPr txBox="1"/>
          <p:nvPr/>
        </p:nvSpPr>
        <p:spPr>
          <a:xfrm>
            <a:off x="2400300" y="5404645"/>
            <a:ext cx="1447800" cy="400110"/>
          </a:xfrm>
          <a:prstGeom prst="rect">
            <a:avLst/>
          </a:prstGeom>
          <a:noFill/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C00718-6F01-4228-A1C5-F3CDE2873CF4}"/>
              </a:ext>
            </a:extLst>
          </p:cNvPr>
          <p:cNvSpPr txBox="1"/>
          <p:nvPr/>
        </p:nvSpPr>
        <p:spPr>
          <a:xfrm>
            <a:off x="843141" y="6161516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Now check your working out with the answers.</a:t>
            </a:r>
          </a:p>
        </p:txBody>
      </p:sp>
    </p:spTree>
    <p:extLst>
      <p:ext uri="{BB962C8B-B14F-4D97-AF65-F5344CB8AC3E}">
        <p14:creationId xmlns:p14="http://schemas.microsoft.com/office/powerpoint/2010/main" val="393376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BAADA-D7C4-4DB8-B356-7EEDC87DF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8894493" cy="707886"/>
          </a:xfrm>
        </p:spPr>
        <p:txBody>
          <a:bodyPr/>
          <a:lstStyle/>
          <a:p>
            <a:r>
              <a:rPr lang="en-GB" dirty="0"/>
              <a:t>Symbols and words for adding and subtracting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FB459B-2DED-4F08-86B9-1D5EA1232CED}"/>
              </a:ext>
            </a:extLst>
          </p:cNvPr>
          <p:cNvSpPr txBox="1"/>
          <p:nvPr/>
        </p:nvSpPr>
        <p:spPr>
          <a:xfrm>
            <a:off x="668606" y="2622887"/>
            <a:ext cx="978984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There are a few other words than can mean the same as adding and subtracting.</a:t>
            </a:r>
          </a:p>
          <a:p>
            <a:endParaRPr lang="en-GB" sz="20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544EF5E-48C3-494A-AA14-3445C48887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967750"/>
              </p:ext>
            </p:extLst>
          </p:nvPr>
        </p:nvGraphicFramePr>
        <p:xfrm>
          <a:off x="2382139" y="3041999"/>
          <a:ext cx="6912000" cy="3816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5143">
                <a:tc>
                  <a:txBody>
                    <a:bodyPr/>
                    <a:lstStyle/>
                    <a:p>
                      <a:r>
                        <a:rPr lang="en-GB" sz="2000" dirty="0"/>
                        <a:t>Adding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Subtracting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143">
                <a:tc>
                  <a:txBody>
                    <a:bodyPr/>
                    <a:lstStyle/>
                    <a:p>
                      <a:r>
                        <a:rPr lang="en-GB" sz="2000" dirty="0"/>
                        <a:t>+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-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143">
                <a:tc>
                  <a:txBody>
                    <a:bodyPr/>
                    <a:lstStyle/>
                    <a:p>
                      <a:r>
                        <a:rPr lang="en-GB" sz="2000" dirty="0"/>
                        <a:t>Add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Subtract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5143">
                <a:tc>
                  <a:txBody>
                    <a:bodyPr/>
                    <a:lstStyle/>
                    <a:p>
                      <a:r>
                        <a:rPr lang="en-GB" sz="2000" dirty="0"/>
                        <a:t>Addition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Subtraction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5143">
                <a:tc>
                  <a:txBody>
                    <a:bodyPr/>
                    <a:lstStyle/>
                    <a:p>
                      <a:r>
                        <a:rPr lang="en-GB" sz="2000" dirty="0"/>
                        <a:t>Plus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Minus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5143">
                <a:tc>
                  <a:txBody>
                    <a:bodyPr/>
                    <a:lstStyle/>
                    <a:p>
                      <a:r>
                        <a:rPr lang="en-GB" sz="2000" dirty="0"/>
                        <a:t>Total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Takeaway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5143">
                <a:tc>
                  <a:txBody>
                    <a:bodyPr/>
                    <a:lstStyle/>
                    <a:p>
                      <a:r>
                        <a:rPr lang="en-GB" sz="2000" dirty="0"/>
                        <a:t>More than 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Less than</a:t>
                      </a:r>
                      <a:endParaRPr lang="en-GB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0728" marR="150728" marT="75364" marB="75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201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C5FA6A9-5ED4-4C99-AB98-6841806914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80E47E-16D5-4381-B332-3F3A09701E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2457450"/>
            <a:ext cx="8286750" cy="360000"/>
          </a:xfrm>
        </p:spPr>
        <p:txBody>
          <a:bodyPr/>
          <a:lstStyle/>
          <a:p>
            <a:r>
              <a:rPr lang="en-GB" altLang="x-none" sz="2000" dirty="0">
                <a:latin typeface="Arial" pitchFamily="34" charset="0"/>
                <a:cs typeface="Arial" pitchFamily="34" charset="0"/>
              </a:rPr>
              <a:t>What is the biggest number in this set of numbers?</a:t>
            </a:r>
            <a:br>
              <a:rPr lang="en-GB" altLang="x-none" sz="2000" dirty="0">
                <a:latin typeface="Arial" pitchFamily="34" charset="0"/>
                <a:cs typeface="Arial" pitchFamily="34" charset="0"/>
              </a:rPr>
            </a:br>
            <a:br>
              <a:rPr lang="en-GB" altLang="x-none" sz="20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en-GB" altLang="x-none" sz="2000" b="1" dirty="0">
                <a:latin typeface="Arial" pitchFamily="34" charset="0"/>
                <a:cs typeface="Arial" pitchFamily="34" charset="0"/>
              </a:rPr>
              <a:t>  </a:t>
            </a:r>
            <a:r>
              <a:rPr lang="en-GB" altLang="x-none" sz="2400" b="1" dirty="0">
                <a:latin typeface="Arial" pitchFamily="34" charset="0"/>
                <a:cs typeface="Arial" pitchFamily="34" charset="0"/>
              </a:rPr>
              <a:t>3, 6, 2, 7, 9, 4</a:t>
            </a:r>
            <a:br>
              <a:rPr lang="en-GB" altLang="x-none" sz="2000" b="1" dirty="0">
                <a:latin typeface="Arial" pitchFamily="34" charset="0"/>
                <a:cs typeface="Arial" pitchFamily="34" charset="0"/>
              </a:rPr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331048-9BB6-4915-A02E-5776F5780F8E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/>
              <a:t>9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345F7F-D4CE-44CA-946C-7F3A9E84CBD9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dirty="0"/>
              <a:t>6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457DBD-6CA5-480F-82BD-D444B7082ADE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610767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7156" y="2708232"/>
            <a:ext cx="91240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this lesson you should be able to: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largest number from a list.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Read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 write and order numbers up to 20.</a:t>
            </a: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Understand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how to add and subtract numbers up to 20.</a:t>
            </a:r>
            <a:endParaRPr lang="en-GB" sz="2000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29842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C5FA6A9-5ED4-4C99-AB98-6841806914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80E47E-16D5-4381-B332-3F3A09701E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sz="2000" dirty="0">
                <a:latin typeface="Arial" pitchFamily="34" charset="0"/>
                <a:cs typeface="Arial" pitchFamily="34" charset="0"/>
              </a:rPr>
              <a:t>What is the biggest number in this set of numbers?</a:t>
            </a:r>
            <a:br>
              <a:rPr lang="en-GB" altLang="x-none" sz="2000" dirty="0">
                <a:latin typeface="Arial" pitchFamily="34" charset="0"/>
                <a:cs typeface="Arial" pitchFamily="34" charset="0"/>
              </a:rPr>
            </a:br>
            <a:br>
              <a:rPr lang="en-GB" altLang="x-none" sz="20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en-GB" altLang="x-none" sz="2000" b="1" dirty="0">
                <a:latin typeface="Arial" pitchFamily="34" charset="0"/>
                <a:cs typeface="Arial" pitchFamily="34" charset="0"/>
              </a:rPr>
              <a:t>  </a:t>
            </a:r>
            <a:r>
              <a:rPr lang="en-GB" altLang="x-none" sz="2400" b="1" dirty="0">
                <a:latin typeface="Arial" pitchFamily="34" charset="0"/>
                <a:cs typeface="Arial" pitchFamily="34" charset="0"/>
              </a:rPr>
              <a:t>3, 6, 2, 7, 9, 4</a:t>
            </a:r>
            <a:br>
              <a:rPr lang="en-GB" altLang="x-none" sz="2000" b="1" dirty="0">
                <a:latin typeface="Arial" pitchFamily="34" charset="0"/>
                <a:cs typeface="Arial" pitchFamily="34" charset="0"/>
              </a:rPr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331048-9BB6-4915-A02E-5776F5780F8E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/>
              <a:t>9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345F7F-D4CE-44CA-946C-7F3A9E84CBD9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dirty="0"/>
              <a:t>6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457DBD-6CA5-480F-82BD-D444B7082ADE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dirty="0"/>
              <a:t>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C9B6FF-59FC-4379-8DAF-AC8D59DA658B}"/>
              </a:ext>
            </a:extLst>
          </p:cNvPr>
          <p:cNvSpPr txBox="1"/>
          <p:nvPr/>
        </p:nvSpPr>
        <p:spPr>
          <a:xfrm>
            <a:off x="7943850" y="6178550"/>
            <a:ext cx="3352800" cy="400110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9 is the largest number.</a:t>
            </a:r>
          </a:p>
        </p:txBody>
      </p:sp>
    </p:spTree>
    <p:extLst>
      <p:ext uri="{BB962C8B-B14F-4D97-AF65-F5344CB8AC3E}">
        <p14:creationId xmlns:p14="http://schemas.microsoft.com/office/powerpoint/2010/main" val="2325900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A7A5AB-A960-4807-9349-A9D121EB3B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000" dirty="0">
                <a:latin typeface="Arial" pitchFamily="34" charset="0"/>
                <a:cs typeface="Arial" pitchFamily="34" charset="0"/>
              </a:rPr>
              <a:t>6,4,1,2,9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3861BC-9E6C-4D8D-AEBD-E173D4F17A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What is the correct order of these numbers from smallest to biggest?   </a:t>
            </a:r>
            <a:r>
              <a:rPr lang="en-GB" sz="2400" b="1" dirty="0"/>
              <a:t>6, 9, 2 ,4 ,1 </a:t>
            </a:r>
            <a:endParaRPr lang="en-GB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753EF9-2825-4E30-85F2-F17517C2BC5F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altLang="x-none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1,2,4,6,9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09DA9C-6643-4300-BB16-9A48C7531088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altLang="x-none" sz="20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2,1 6,4,9</a:t>
            </a:r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91852BC-8D00-4081-BC94-6781D10CB7D3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altLang="x-none" sz="20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4,1,2,9,6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01079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A7A5AB-A960-4807-9349-A9D121EB3B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000" dirty="0">
                <a:latin typeface="Arial" pitchFamily="34" charset="0"/>
                <a:cs typeface="Arial" pitchFamily="34" charset="0"/>
              </a:rPr>
              <a:t>6,4,1,2,9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3861BC-9E6C-4D8D-AEBD-E173D4F17A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What is the correct order of these numbers from smallest to biggest?   </a:t>
            </a:r>
            <a:r>
              <a:rPr lang="en-GB" sz="2400" b="1" dirty="0"/>
              <a:t>6, 9, 2 ,4 ,1 </a:t>
            </a:r>
            <a:endParaRPr lang="en-GB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753EF9-2825-4E30-85F2-F17517C2BC5F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altLang="x-none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1,2,4,6,9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09DA9C-6643-4300-BB16-9A48C7531088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altLang="x-none" sz="20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2,1 6,4,9</a:t>
            </a:r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91852BC-8D00-4081-BC94-6781D10CB7D3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altLang="x-none" sz="20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4,1,2,9,6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55883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8B3BB9E-6A38-4F76-AEAF-CC379BEF0477}"/>
              </a:ext>
            </a:extLst>
          </p:cNvPr>
          <p:cNvSpPr/>
          <p:nvPr/>
        </p:nvSpPr>
        <p:spPr>
          <a:xfrm>
            <a:off x="629556" y="2517732"/>
            <a:ext cx="8819244" cy="326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this lesson you should be able to: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largest number from a list.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Read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 write and order numbers up to 20.</a:t>
            </a: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Understand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how to add and subtract numbers up to 20.</a:t>
            </a:r>
            <a:endParaRPr lang="en-GB" sz="2000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956A95-759F-448F-ACED-6F4B256F19E8}"/>
              </a:ext>
            </a:extLst>
          </p:cNvPr>
          <p:cNvSpPr/>
          <p:nvPr/>
        </p:nvSpPr>
        <p:spPr>
          <a:xfrm>
            <a:off x="8648700" y="5558462"/>
            <a:ext cx="3333750" cy="1147138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Don’t forget to complete your Knowledge Check.</a:t>
            </a:r>
          </a:p>
        </p:txBody>
      </p:sp>
    </p:spTree>
    <p:extLst>
      <p:ext uri="{BB962C8B-B14F-4D97-AF65-F5344CB8AC3E}">
        <p14:creationId xmlns:p14="http://schemas.microsoft.com/office/powerpoint/2010/main" val="2462804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EBC38E0-E102-4950-BD0A-C4C4799678F5}"/>
              </a:ext>
            </a:extLst>
          </p:cNvPr>
          <p:cNvSpPr txBox="1"/>
          <p:nvPr/>
        </p:nvSpPr>
        <p:spPr>
          <a:xfrm>
            <a:off x="668607" y="1834998"/>
            <a:ext cx="88563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is the largest number in the following number lists?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Before we start…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BDC900D3-FD3A-42DA-81F0-A5F4D198B9C7}"/>
              </a:ext>
            </a:extLst>
          </p:cNvPr>
          <p:cNvSpPr txBox="1"/>
          <p:nvPr/>
        </p:nvSpPr>
        <p:spPr>
          <a:xfrm>
            <a:off x="321531" y="4862395"/>
            <a:ext cx="171115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89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graphicFrame>
        <p:nvGraphicFramePr>
          <p:cNvPr id="7" name="Table 18">
            <a:extLst>
              <a:ext uri="{FF2B5EF4-FFF2-40B4-BE49-F238E27FC236}">
                <a16:creationId xmlns:a16="http://schemas.microsoft.com/office/drawing/2014/main" id="{0020381A-FA9E-410E-A9E3-BC5B7B8BC5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48213"/>
              </p:ext>
            </p:extLst>
          </p:nvPr>
        </p:nvGraphicFramePr>
        <p:xfrm>
          <a:off x="2032000" y="3005579"/>
          <a:ext cx="812800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256762806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1480058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74652516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84281658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1431154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009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9446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833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452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16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0503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EBC38E0-E102-4950-BD0A-C4C4799678F5}"/>
              </a:ext>
            </a:extLst>
          </p:cNvPr>
          <p:cNvSpPr txBox="1"/>
          <p:nvPr/>
        </p:nvSpPr>
        <p:spPr>
          <a:xfrm>
            <a:off x="668607" y="1834998"/>
            <a:ext cx="88563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is the largest number in the following number lists?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Check your answer…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BDC900D3-FD3A-42DA-81F0-A5F4D198B9C7}"/>
              </a:ext>
            </a:extLst>
          </p:cNvPr>
          <p:cNvSpPr txBox="1"/>
          <p:nvPr/>
        </p:nvSpPr>
        <p:spPr>
          <a:xfrm>
            <a:off x="321531" y="4862395"/>
            <a:ext cx="171115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89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graphicFrame>
        <p:nvGraphicFramePr>
          <p:cNvPr id="7" name="Table 18">
            <a:extLst>
              <a:ext uri="{FF2B5EF4-FFF2-40B4-BE49-F238E27FC236}">
                <a16:creationId xmlns:a16="http://schemas.microsoft.com/office/drawing/2014/main" id="{0020381A-FA9E-410E-A9E3-BC5B7B8BC5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535685"/>
              </p:ext>
            </p:extLst>
          </p:nvPr>
        </p:nvGraphicFramePr>
        <p:xfrm>
          <a:off x="2032000" y="3005579"/>
          <a:ext cx="812800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256762806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1480058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74652516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84281658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1431154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009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9446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833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452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6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16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57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EBC38E0-E102-4950-BD0A-C4C4799678F5}"/>
              </a:ext>
            </a:extLst>
          </p:cNvPr>
          <p:cNvSpPr txBox="1"/>
          <p:nvPr/>
        </p:nvSpPr>
        <p:spPr>
          <a:xfrm>
            <a:off x="895285" y="1995605"/>
            <a:ext cx="10564479" cy="4036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Numbers are in lots of everyday things we do, such as: </a:t>
            </a: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checking time</a:t>
            </a: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working with money</a:t>
            </a: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measuring and weighing</a:t>
            </a: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reading bus timetables </a:t>
            </a: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paying bills.</a:t>
            </a:r>
          </a:p>
          <a:p>
            <a:pPr>
              <a:lnSpc>
                <a:spcPct val="150000"/>
              </a:lnSpc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Each single number is called a </a:t>
            </a:r>
            <a:r>
              <a:rPr lang="en-GB" sz="2000" b="1" dirty="0">
                <a:latin typeface="Arial" pitchFamily="34" charset="0"/>
                <a:cs typeface="Arial" pitchFamily="34" charset="0"/>
              </a:rPr>
              <a:t>digit.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236" y="1351842"/>
            <a:ext cx="9101926" cy="707886"/>
          </a:xfrm>
        </p:spPr>
        <p:txBody>
          <a:bodyPr/>
          <a:lstStyle/>
          <a:p>
            <a:r>
              <a:rPr lang="en-GB" altLang="en-US" dirty="0"/>
              <a:t> Using numbers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BDC900D3-FD3A-42DA-81F0-A5F4D198B9C7}"/>
              </a:ext>
            </a:extLst>
          </p:cNvPr>
          <p:cNvSpPr txBox="1"/>
          <p:nvPr/>
        </p:nvSpPr>
        <p:spPr>
          <a:xfrm>
            <a:off x="321531" y="4862395"/>
            <a:ext cx="171115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89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65215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Using numbers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F5287E-4E2D-43A1-A5A3-9F4A94CA6357}"/>
              </a:ext>
            </a:extLst>
          </p:cNvPr>
          <p:cNvSpPr txBox="1"/>
          <p:nvPr/>
        </p:nvSpPr>
        <p:spPr>
          <a:xfrm>
            <a:off x="668607" y="2188941"/>
            <a:ext cx="78657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itchFamily="34" charset="0"/>
                <a:cs typeface="Arial" pitchFamily="34" charset="0"/>
              </a:rPr>
              <a:t>Numbers are used to tell us “how many” of something there are:</a:t>
            </a: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b="1" dirty="0">
                <a:latin typeface="Arial" pitchFamily="34" charset="0"/>
                <a:cs typeface="Arial" pitchFamily="34" charset="0"/>
              </a:rPr>
              <a:t>Example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: There are two (2) pizzas</a:t>
            </a:r>
          </a:p>
          <a:p>
            <a:endParaRPr lang="en-GB" sz="20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88230D-6006-47D5-8884-36097684A3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1" t="10242" r="13672" b="5461"/>
          <a:stretch/>
        </p:blipFill>
        <p:spPr>
          <a:xfrm>
            <a:off x="1649554" y="3274488"/>
            <a:ext cx="3465500" cy="33528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35E20DE-D72A-426C-89F6-5E3A2B422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1" t="10242" r="13672" b="5461"/>
          <a:stretch/>
        </p:blipFill>
        <p:spPr>
          <a:xfrm>
            <a:off x="6096000" y="3274488"/>
            <a:ext cx="3465500" cy="335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72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EBC38E0-E102-4950-BD0A-C4C4799678F5}"/>
              </a:ext>
            </a:extLst>
          </p:cNvPr>
          <p:cNvSpPr txBox="1"/>
          <p:nvPr/>
        </p:nvSpPr>
        <p:spPr>
          <a:xfrm>
            <a:off x="895285" y="1995605"/>
            <a:ext cx="10564479" cy="3266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Numbers can be written as a number or written as a word.</a:t>
            </a:r>
          </a:p>
          <a:p>
            <a:endParaRPr lang="en-GB" sz="20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number </a:t>
            </a:r>
            <a:r>
              <a:rPr lang="en-GB" sz="20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1</a:t>
            </a:r>
            <a:r>
              <a:rPr lang="en-GB" sz="20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can also be written as </a:t>
            </a:r>
            <a:r>
              <a:rPr lang="en-GB" sz="20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one</a:t>
            </a:r>
            <a:endParaRPr lang="en-GB" sz="20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number </a:t>
            </a:r>
            <a:r>
              <a:rPr lang="en-GB" sz="20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12</a:t>
            </a:r>
            <a:r>
              <a:rPr lang="en-GB" sz="20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can also be written as </a:t>
            </a:r>
            <a:r>
              <a:rPr lang="en-GB" sz="20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twelve</a:t>
            </a:r>
            <a:r>
              <a:rPr lang="en-GB" sz="20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.</a:t>
            </a:r>
          </a:p>
          <a:p>
            <a:pPr>
              <a:buClr>
                <a:srgbClr val="7030A0"/>
              </a:buClr>
            </a:pPr>
            <a:endParaRPr lang="en-GB" sz="20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>
              <a:buClr>
                <a:srgbClr val="7030A0"/>
              </a:buClr>
            </a:pPr>
            <a:r>
              <a:rPr lang="en-GB" sz="20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You need to be able to read and write numbers up to 20.</a:t>
            </a:r>
          </a:p>
          <a:p>
            <a:endParaRPr lang="en-GB" sz="2000" dirty="0"/>
          </a:p>
          <a:p>
            <a:pPr>
              <a:lnSpc>
                <a:spcPct val="150000"/>
              </a:lnSpc>
            </a:pPr>
            <a:endParaRPr lang="en-GB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236" y="1351842"/>
            <a:ext cx="9101926" cy="707886"/>
          </a:xfrm>
        </p:spPr>
        <p:txBody>
          <a:bodyPr/>
          <a:lstStyle/>
          <a:p>
            <a:r>
              <a:rPr lang="en-GB" altLang="en-US" dirty="0"/>
              <a:t> Writing numbers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BDC900D3-FD3A-42DA-81F0-A5F4D198B9C7}"/>
              </a:ext>
            </a:extLst>
          </p:cNvPr>
          <p:cNvSpPr txBox="1"/>
          <p:nvPr/>
        </p:nvSpPr>
        <p:spPr>
          <a:xfrm>
            <a:off x="321531" y="4862395"/>
            <a:ext cx="171115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89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81149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ABA6F-34AD-4A34-91D1-975B90339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Numbers 1 – 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3C99FD-CA73-4A74-9A13-071805BC351F}"/>
              </a:ext>
            </a:extLst>
          </p:cNvPr>
          <p:cNvSpPr txBox="1"/>
          <p:nvPr/>
        </p:nvSpPr>
        <p:spPr>
          <a:xfrm>
            <a:off x="668607" y="2345889"/>
            <a:ext cx="241749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1 = one </a:t>
            </a:r>
          </a:p>
          <a:p>
            <a:pPr marL="0" indent="0">
              <a:buNone/>
            </a:pPr>
            <a:endParaRPr lang="en-GB" sz="2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2 = two </a:t>
            </a:r>
          </a:p>
          <a:p>
            <a:pPr marL="0" indent="0">
              <a:buNone/>
            </a:pPr>
            <a:endParaRPr lang="en-GB" sz="2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3 = three</a:t>
            </a:r>
          </a:p>
          <a:p>
            <a:pPr marL="0" indent="0">
              <a:buNone/>
            </a:pPr>
            <a:endParaRPr lang="en-GB" sz="2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4 = four            </a:t>
            </a:r>
          </a:p>
          <a:p>
            <a:pPr marL="0" indent="0">
              <a:buNone/>
            </a:pPr>
            <a:endParaRPr lang="en-GB" sz="2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5 = five</a:t>
            </a:r>
          </a:p>
        </p:txBody>
      </p:sp>
      <p:pic>
        <p:nvPicPr>
          <p:cNvPr id="8" name="Graphic 7" descr="Alterations &amp; Tailoring with solid fill">
            <a:extLst>
              <a:ext uri="{FF2B5EF4-FFF2-40B4-BE49-F238E27FC236}">
                <a16:creationId xmlns:a16="http://schemas.microsoft.com/office/drawing/2014/main" id="{AA79F079-7AAF-450C-9A86-45F31554F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1700" y="2188941"/>
            <a:ext cx="914400" cy="914400"/>
          </a:xfrm>
          <a:prstGeom prst="rect">
            <a:avLst/>
          </a:prstGeom>
        </p:spPr>
      </p:pic>
      <p:pic>
        <p:nvPicPr>
          <p:cNvPr id="9" name="Graphic 8" descr="Alterations &amp; Tailoring with solid fill">
            <a:extLst>
              <a:ext uri="{FF2B5EF4-FFF2-40B4-BE49-F238E27FC236}">
                <a16:creationId xmlns:a16="http://schemas.microsoft.com/office/drawing/2014/main" id="{D3FF0C67-245D-489E-B59C-B348FD4B6C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71700" y="3006282"/>
            <a:ext cx="914400" cy="914400"/>
          </a:xfrm>
          <a:prstGeom prst="rect">
            <a:avLst/>
          </a:prstGeom>
        </p:spPr>
      </p:pic>
      <p:pic>
        <p:nvPicPr>
          <p:cNvPr id="10" name="Graphic 9" descr="Alterations &amp; Tailoring with solid fill">
            <a:extLst>
              <a:ext uri="{FF2B5EF4-FFF2-40B4-BE49-F238E27FC236}">
                <a16:creationId xmlns:a16="http://schemas.microsoft.com/office/drawing/2014/main" id="{E67D4440-27B4-44B0-B348-C6A83FB52C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86100" y="3036216"/>
            <a:ext cx="914400" cy="914400"/>
          </a:xfrm>
          <a:prstGeom prst="rect">
            <a:avLst/>
          </a:prstGeom>
        </p:spPr>
      </p:pic>
      <p:pic>
        <p:nvPicPr>
          <p:cNvPr id="11" name="Graphic 10" descr="Alterations &amp; Tailoring with solid fill">
            <a:extLst>
              <a:ext uri="{FF2B5EF4-FFF2-40B4-BE49-F238E27FC236}">
                <a16:creationId xmlns:a16="http://schemas.microsoft.com/office/drawing/2014/main" id="{82A9D9E9-559B-4FB4-9BFF-DCCD2DA0C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1700" y="3871253"/>
            <a:ext cx="914400" cy="914400"/>
          </a:xfrm>
          <a:prstGeom prst="rect">
            <a:avLst/>
          </a:prstGeom>
        </p:spPr>
      </p:pic>
      <p:pic>
        <p:nvPicPr>
          <p:cNvPr id="12" name="Graphic 11" descr="Alterations &amp; Tailoring with solid fill">
            <a:extLst>
              <a:ext uri="{FF2B5EF4-FFF2-40B4-BE49-F238E27FC236}">
                <a16:creationId xmlns:a16="http://schemas.microsoft.com/office/drawing/2014/main" id="{BE1891EF-8C65-4B75-84A1-D65D7D847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86100" y="3883719"/>
            <a:ext cx="914400" cy="914400"/>
          </a:xfrm>
          <a:prstGeom prst="rect">
            <a:avLst/>
          </a:prstGeom>
        </p:spPr>
      </p:pic>
      <p:pic>
        <p:nvPicPr>
          <p:cNvPr id="13" name="Graphic 12" descr="Alterations &amp; Tailoring with solid fill">
            <a:extLst>
              <a:ext uri="{FF2B5EF4-FFF2-40B4-BE49-F238E27FC236}">
                <a16:creationId xmlns:a16="http://schemas.microsoft.com/office/drawing/2014/main" id="{F788C8F9-7B61-4F84-AF4E-5A2B43469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00500" y="3871253"/>
            <a:ext cx="914400" cy="914400"/>
          </a:xfrm>
          <a:prstGeom prst="rect">
            <a:avLst/>
          </a:prstGeom>
        </p:spPr>
      </p:pic>
      <p:pic>
        <p:nvPicPr>
          <p:cNvPr id="14" name="Graphic 13" descr="Alterations &amp; Tailoring with solid fill">
            <a:extLst>
              <a:ext uri="{FF2B5EF4-FFF2-40B4-BE49-F238E27FC236}">
                <a16:creationId xmlns:a16="http://schemas.microsoft.com/office/drawing/2014/main" id="{936B5DD4-ED07-4658-A113-A51D7B21FE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71700" y="4659085"/>
            <a:ext cx="914400" cy="914400"/>
          </a:xfrm>
          <a:prstGeom prst="rect">
            <a:avLst/>
          </a:prstGeom>
        </p:spPr>
      </p:pic>
      <p:pic>
        <p:nvPicPr>
          <p:cNvPr id="15" name="Graphic 14" descr="Alterations &amp; Tailoring with solid fill">
            <a:extLst>
              <a:ext uri="{FF2B5EF4-FFF2-40B4-BE49-F238E27FC236}">
                <a16:creationId xmlns:a16="http://schemas.microsoft.com/office/drawing/2014/main" id="{6AACB36E-F1F3-401C-8BFA-FB1FA4A825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86100" y="4689019"/>
            <a:ext cx="914400" cy="914400"/>
          </a:xfrm>
          <a:prstGeom prst="rect">
            <a:avLst/>
          </a:prstGeom>
        </p:spPr>
      </p:pic>
      <p:pic>
        <p:nvPicPr>
          <p:cNvPr id="16" name="Graphic 15" descr="Alterations &amp; Tailoring with solid fill">
            <a:extLst>
              <a:ext uri="{FF2B5EF4-FFF2-40B4-BE49-F238E27FC236}">
                <a16:creationId xmlns:a16="http://schemas.microsoft.com/office/drawing/2014/main" id="{A67FE73F-1789-4397-91D7-E188DB29D3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00500" y="4701288"/>
            <a:ext cx="914400" cy="914400"/>
          </a:xfrm>
          <a:prstGeom prst="rect">
            <a:avLst/>
          </a:prstGeom>
        </p:spPr>
      </p:pic>
      <p:pic>
        <p:nvPicPr>
          <p:cNvPr id="17" name="Graphic 16" descr="Alterations &amp; Tailoring with solid fill">
            <a:extLst>
              <a:ext uri="{FF2B5EF4-FFF2-40B4-BE49-F238E27FC236}">
                <a16:creationId xmlns:a16="http://schemas.microsoft.com/office/drawing/2014/main" id="{571FDB97-968D-402C-A792-0369C27445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14900" y="4731222"/>
            <a:ext cx="914400" cy="914400"/>
          </a:xfrm>
          <a:prstGeom prst="rect">
            <a:avLst/>
          </a:prstGeom>
        </p:spPr>
      </p:pic>
      <p:pic>
        <p:nvPicPr>
          <p:cNvPr id="18" name="Graphic 17" descr="Alterations &amp; Tailoring with solid fill">
            <a:extLst>
              <a:ext uri="{FF2B5EF4-FFF2-40B4-BE49-F238E27FC236}">
                <a16:creationId xmlns:a16="http://schemas.microsoft.com/office/drawing/2014/main" id="{F1D96025-F0E5-417A-AD18-82C7294D8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1700" y="5586095"/>
            <a:ext cx="914400" cy="914400"/>
          </a:xfrm>
          <a:prstGeom prst="rect">
            <a:avLst/>
          </a:prstGeom>
        </p:spPr>
      </p:pic>
      <p:pic>
        <p:nvPicPr>
          <p:cNvPr id="19" name="Graphic 18" descr="Alterations &amp; Tailoring with solid fill">
            <a:extLst>
              <a:ext uri="{FF2B5EF4-FFF2-40B4-BE49-F238E27FC236}">
                <a16:creationId xmlns:a16="http://schemas.microsoft.com/office/drawing/2014/main" id="{12C2757A-C39F-4ED5-9E17-96582818F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86100" y="5598561"/>
            <a:ext cx="914400" cy="914400"/>
          </a:xfrm>
          <a:prstGeom prst="rect">
            <a:avLst/>
          </a:prstGeom>
        </p:spPr>
      </p:pic>
      <p:pic>
        <p:nvPicPr>
          <p:cNvPr id="20" name="Graphic 19" descr="Alterations &amp; Tailoring with solid fill">
            <a:extLst>
              <a:ext uri="{FF2B5EF4-FFF2-40B4-BE49-F238E27FC236}">
                <a16:creationId xmlns:a16="http://schemas.microsoft.com/office/drawing/2014/main" id="{8BA4B195-1194-4C7D-809D-B015CB682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00500" y="5586095"/>
            <a:ext cx="914400" cy="914400"/>
          </a:xfrm>
          <a:prstGeom prst="rect">
            <a:avLst/>
          </a:prstGeom>
        </p:spPr>
      </p:pic>
      <p:pic>
        <p:nvPicPr>
          <p:cNvPr id="21" name="Graphic 20" descr="Alterations &amp; Tailoring with solid fill">
            <a:extLst>
              <a:ext uri="{FF2B5EF4-FFF2-40B4-BE49-F238E27FC236}">
                <a16:creationId xmlns:a16="http://schemas.microsoft.com/office/drawing/2014/main" id="{4FC769E2-EF3A-4992-AA1E-DB21A7AC9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91102" y="5567272"/>
            <a:ext cx="914400" cy="914400"/>
          </a:xfrm>
          <a:prstGeom prst="rect">
            <a:avLst/>
          </a:prstGeom>
        </p:spPr>
      </p:pic>
      <p:pic>
        <p:nvPicPr>
          <p:cNvPr id="22" name="Graphic 21" descr="Alterations &amp; Tailoring with solid fill">
            <a:extLst>
              <a:ext uri="{FF2B5EF4-FFF2-40B4-BE49-F238E27FC236}">
                <a16:creationId xmlns:a16="http://schemas.microsoft.com/office/drawing/2014/main" id="{800E3ADC-330B-4569-B942-E0F9DA520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05502" y="557973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44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ABA6F-34AD-4A34-91D1-975B90339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Numbers 6 – 10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3C99FD-CA73-4A74-9A13-071805BC351F}"/>
              </a:ext>
            </a:extLst>
          </p:cNvPr>
          <p:cNvSpPr txBox="1"/>
          <p:nvPr/>
        </p:nvSpPr>
        <p:spPr>
          <a:xfrm>
            <a:off x="668607" y="2345889"/>
            <a:ext cx="241749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atin typeface="Arial" pitchFamily="34" charset="0"/>
                <a:cs typeface="Arial" pitchFamily="34" charset="0"/>
              </a:rPr>
              <a:t>6 =six</a:t>
            </a:r>
          </a:p>
          <a:p>
            <a:endParaRPr lang="en-GB" sz="2800" dirty="0">
              <a:latin typeface="Arial" pitchFamily="34" charset="0"/>
              <a:cs typeface="Arial" pitchFamily="34" charset="0"/>
            </a:endParaRPr>
          </a:p>
          <a:p>
            <a:r>
              <a:rPr lang="en-GB" sz="2800" dirty="0">
                <a:latin typeface="Arial" pitchFamily="34" charset="0"/>
                <a:cs typeface="Arial" pitchFamily="34" charset="0"/>
              </a:rPr>
              <a:t>7 = seven</a:t>
            </a:r>
          </a:p>
          <a:p>
            <a:endParaRPr lang="en-GB" sz="2800" dirty="0">
              <a:latin typeface="Arial" pitchFamily="34" charset="0"/>
              <a:cs typeface="Arial" pitchFamily="34" charset="0"/>
            </a:endParaRPr>
          </a:p>
          <a:p>
            <a:r>
              <a:rPr lang="en-GB" sz="2800" dirty="0">
                <a:latin typeface="Arial" pitchFamily="34" charset="0"/>
                <a:cs typeface="Arial" pitchFamily="34" charset="0"/>
              </a:rPr>
              <a:t>8 = eight </a:t>
            </a:r>
          </a:p>
          <a:p>
            <a:endParaRPr lang="en-GB" sz="2800" dirty="0">
              <a:latin typeface="Arial" pitchFamily="34" charset="0"/>
              <a:cs typeface="Arial" pitchFamily="34" charset="0"/>
            </a:endParaRPr>
          </a:p>
          <a:p>
            <a:r>
              <a:rPr lang="en-GB" sz="2800" dirty="0">
                <a:latin typeface="Arial" pitchFamily="34" charset="0"/>
                <a:cs typeface="Arial" pitchFamily="34" charset="0"/>
              </a:rPr>
              <a:t>9 = nine</a:t>
            </a:r>
          </a:p>
          <a:p>
            <a:endParaRPr lang="en-GB" sz="2800" dirty="0">
              <a:latin typeface="Arial" pitchFamily="34" charset="0"/>
              <a:cs typeface="Arial" pitchFamily="34" charset="0"/>
            </a:endParaRPr>
          </a:p>
          <a:p>
            <a:r>
              <a:rPr lang="en-GB" sz="2800" dirty="0">
                <a:latin typeface="Arial" pitchFamily="34" charset="0"/>
                <a:cs typeface="Arial" pitchFamily="34" charset="0"/>
              </a:rPr>
              <a:t>10 = ten</a:t>
            </a:r>
          </a:p>
        </p:txBody>
      </p:sp>
      <p:pic>
        <p:nvPicPr>
          <p:cNvPr id="8" name="Graphic 7" descr="Alterations &amp; Tailoring with solid fill">
            <a:extLst>
              <a:ext uri="{FF2B5EF4-FFF2-40B4-BE49-F238E27FC236}">
                <a16:creationId xmlns:a16="http://schemas.microsoft.com/office/drawing/2014/main" id="{AA79F079-7AAF-450C-9A86-45F31554F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1700" y="2188941"/>
            <a:ext cx="914400" cy="914400"/>
          </a:xfrm>
          <a:prstGeom prst="rect">
            <a:avLst/>
          </a:prstGeom>
        </p:spPr>
      </p:pic>
      <p:pic>
        <p:nvPicPr>
          <p:cNvPr id="9" name="Graphic 8" descr="Alterations &amp; Tailoring with solid fill">
            <a:extLst>
              <a:ext uri="{FF2B5EF4-FFF2-40B4-BE49-F238E27FC236}">
                <a16:creationId xmlns:a16="http://schemas.microsoft.com/office/drawing/2014/main" id="{D3FF0C67-245D-489E-B59C-B348FD4B6C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3005165"/>
            <a:ext cx="914400" cy="914400"/>
          </a:xfrm>
          <a:prstGeom prst="rect">
            <a:avLst/>
          </a:prstGeom>
        </p:spPr>
      </p:pic>
      <p:pic>
        <p:nvPicPr>
          <p:cNvPr id="10" name="Graphic 9" descr="Alterations &amp; Tailoring with solid fill">
            <a:extLst>
              <a:ext uri="{FF2B5EF4-FFF2-40B4-BE49-F238E27FC236}">
                <a16:creationId xmlns:a16="http://schemas.microsoft.com/office/drawing/2014/main" id="{E67D4440-27B4-44B0-B348-C6A83FB52C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86100" y="3036216"/>
            <a:ext cx="914400" cy="914400"/>
          </a:xfrm>
          <a:prstGeom prst="rect">
            <a:avLst/>
          </a:prstGeom>
        </p:spPr>
      </p:pic>
      <p:pic>
        <p:nvPicPr>
          <p:cNvPr id="11" name="Graphic 10" descr="Alterations &amp; Tailoring with solid fill">
            <a:extLst>
              <a:ext uri="{FF2B5EF4-FFF2-40B4-BE49-F238E27FC236}">
                <a16:creationId xmlns:a16="http://schemas.microsoft.com/office/drawing/2014/main" id="{82A9D9E9-559B-4FB4-9BFF-DCCD2DA0C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1700" y="3871253"/>
            <a:ext cx="914400" cy="914400"/>
          </a:xfrm>
          <a:prstGeom prst="rect">
            <a:avLst/>
          </a:prstGeom>
        </p:spPr>
      </p:pic>
      <p:pic>
        <p:nvPicPr>
          <p:cNvPr id="12" name="Graphic 11" descr="Alterations &amp; Tailoring with solid fill">
            <a:extLst>
              <a:ext uri="{FF2B5EF4-FFF2-40B4-BE49-F238E27FC236}">
                <a16:creationId xmlns:a16="http://schemas.microsoft.com/office/drawing/2014/main" id="{BE1891EF-8C65-4B75-84A1-D65D7D847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86100" y="3883719"/>
            <a:ext cx="914400" cy="914400"/>
          </a:xfrm>
          <a:prstGeom prst="rect">
            <a:avLst/>
          </a:prstGeom>
        </p:spPr>
      </p:pic>
      <p:pic>
        <p:nvPicPr>
          <p:cNvPr id="13" name="Graphic 12" descr="Alterations &amp; Tailoring with solid fill">
            <a:extLst>
              <a:ext uri="{FF2B5EF4-FFF2-40B4-BE49-F238E27FC236}">
                <a16:creationId xmlns:a16="http://schemas.microsoft.com/office/drawing/2014/main" id="{F788C8F9-7B61-4F84-AF4E-5A2B43469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00500" y="3871253"/>
            <a:ext cx="914400" cy="914400"/>
          </a:xfrm>
          <a:prstGeom prst="rect">
            <a:avLst/>
          </a:prstGeom>
        </p:spPr>
      </p:pic>
      <p:pic>
        <p:nvPicPr>
          <p:cNvPr id="14" name="Graphic 13" descr="Alterations &amp; Tailoring with solid fill">
            <a:extLst>
              <a:ext uri="{FF2B5EF4-FFF2-40B4-BE49-F238E27FC236}">
                <a16:creationId xmlns:a16="http://schemas.microsoft.com/office/drawing/2014/main" id="{936B5DD4-ED07-4658-A113-A51D7B21FE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71700" y="4659085"/>
            <a:ext cx="914400" cy="914400"/>
          </a:xfrm>
          <a:prstGeom prst="rect">
            <a:avLst/>
          </a:prstGeom>
        </p:spPr>
      </p:pic>
      <p:pic>
        <p:nvPicPr>
          <p:cNvPr id="15" name="Graphic 14" descr="Alterations &amp; Tailoring with solid fill">
            <a:extLst>
              <a:ext uri="{FF2B5EF4-FFF2-40B4-BE49-F238E27FC236}">
                <a16:creationId xmlns:a16="http://schemas.microsoft.com/office/drawing/2014/main" id="{6AACB36E-F1F3-401C-8BFA-FB1FA4A825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86100" y="4689019"/>
            <a:ext cx="914400" cy="914400"/>
          </a:xfrm>
          <a:prstGeom prst="rect">
            <a:avLst/>
          </a:prstGeom>
        </p:spPr>
      </p:pic>
      <p:pic>
        <p:nvPicPr>
          <p:cNvPr id="16" name="Graphic 15" descr="Alterations &amp; Tailoring with solid fill">
            <a:extLst>
              <a:ext uri="{FF2B5EF4-FFF2-40B4-BE49-F238E27FC236}">
                <a16:creationId xmlns:a16="http://schemas.microsoft.com/office/drawing/2014/main" id="{A67FE73F-1789-4397-91D7-E188DB29D3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00500" y="4701288"/>
            <a:ext cx="914400" cy="914400"/>
          </a:xfrm>
          <a:prstGeom prst="rect">
            <a:avLst/>
          </a:prstGeom>
        </p:spPr>
      </p:pic>
      <p:pic>
        <p:nvPicPr>
          <p:cNvPr id="17" name="Graphic 16" descr="Alterations &amp; Tailoring with solid fill">
            <a:extLst>
              <a:ext uri="{FF2B5EF4-FFF2-40B4-BE49-F238E27FC236}">
                <a16:creationId xmlns:a16="http://schemas.microsoft.com/office/drawing/2014/main" id="{571FDB97-968D-402C-A792-0369C27445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14900" y="4731222"/>
            <a:ext cx="914400" cy="914400"/>
          </a:xfrm>
          <a:prstGeom prst="rect">
            <a:avLst/>
          </a:prstGeom>
        </p:spPr>
      </p:pic>
      <p:pic>
        <p:nvPicPr>
          <p:cNvPr id="18" name="Graphic 17" descr="Alterations &amp; Tailoring with solid fill">
            <a:extLst>
              <a:ext uri="{FF2B5EF4-FFF2-40B4-BE49-F238E27FC236}">
                <a16:creationId xmlns:a16="http://schemas.microsoft.com/office/drawing/2014/main" id="{F1D96025-F0E5-417A-AD18-82C7294D8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1700" y="5586095"/>
            <a:ext cx="914400" cy="914400"/>
          </a:xfrm>
          <a:prstGeom prst="rect">
            <a:avLst/>
          </a:prstGeom>
        </p:spPr>
      </p:pic>
      <p:pic>
        <p:nvPicPr>
          <p:cNvPr id="19" name="Graphic 18" descr="Alterations &amp; Tailoring with solid fill">
            <a:extLst>
              <a:ext uri="{FF2B5EF4-FFF2-40B4-BE49-F238E27FC236}">
                <a16:creationId xmlns:a16="http://schemas.microsoft.com/office/drawing/2014/main" id="{12C2757A-C39F-4ED5-9E17-96582818F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86100" y="5598561"/>
            <a:ext cx="914400" cy="914400"/>
          </a:xfrm>
          <a:prstGeom prst="rect">
            <a:avLst/>
          </a:prstGeom>
        </p:spPr>
      </p:pic>
      <p:pic>
        <p:nvPicPr>
          <p:cNvPr id="20" name="Graphic 19" descr="Alterations &amp; Tailoring with solid fill">
            <a:extLst>
              <a:ext uri="{FF2B5EF4-FFF2-40B4-BE49-F238E27FC236}">
                <a16:creationId xmlns:a16="http://schemas.microsoft.com/office/drawing/2014/main" id="{8BA4B195-1194-4C7D-809D-B015CB682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00500" y="5586095"/>
            <a:ext cx="914400" cy="914400"/>
          </a:xfrm>
          <a:prstGeom prst="rect">
            <a:avLst/>
          </a:prstGeom>
        </p:spPr>
      </p:pic>
      <p:pic>
        <p:nvPicPr>
          <p:cNvPr id="21" name="Graphic 20" descr="Alterations &amp; Tailoring with solid fill">
            <a:extLst>
              <a:ext uri="{FF2B5EF4-FFF2-40B4-BE49-F238E27FC236}">
                <a16:creationId xmlns:a16="http://schemas.microsoft.com/office/drawing/2014/main" id="{4FC769E2-EF3A-4992-AA1E-DB21A7AC9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91102" y="5567272"/>
            <a:ext cx="914400" cy="914400"/>
          </a:xfrm>
          <a:prstGeom prst="rect">
            <a:avLst/>
          </a:prstGeom>
        </p:spPr>
      </p:pic>
      <p:pic>
        <p:nvPicPr>
          <p:cNvPr id="22" name="Graphic 21" descr="Alterations &amp; Tailoring with solid fill">
            <a:extLst>
              <a:ext uri="{FF2B5EF4-FFF2-40B4-BE49-F238E27FC236}">
                <a16:creationId xmlns:a16="http://schemas.microsoft.com/office/drawing/2014/main" id="{800E3ADC-330B-4569-B942-E0F9DA520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05502" y="5579738"/>
            <a:ext cx="914400" cy="914400"/>
          </a:xfrm>
          <a:prstGeom prst="rect">
            <a:avLst/>
          </a:prstGeom>
        </p:spPr>
      </p:pic>
      <p:pic>
        <p:nvPicPr>
          <p:cNvPr id="23" name="Graphic 22" descr="Alterations &amp; Tailoring with solid fill">
            <a:extLst>
              <a:ext uri="{FF2B5EF4-FFF2-40B4-BE49-F238E27FC236}">
                <a16:creationId xmlns:a16="http://schemas.microsoft.com/office/drawing/2014/main" id="{264CD601-3BFA-4899-AD8B-3FFF94C8E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86100" y="2214017"/>
            <a:ext cx="914400" cy="914400"/>
          </a:xfrm>
          <a:prstGeom prst="rect">
            <a:avLst/>
          </a:prstGeom>
        </p:spPr>
      </p:pic>
      <p:pic>
        <p:nvPicPr>
          <p:cNvPr id="24" name="Graphic 23" descr="Alterations &amp; Tailoring with solid fill">
            <a:extLst>
              <a:ext uri="{FF2B5EF4-FFF2-40B4-BE49-F238E27FC236}">
                <a16:creationId xmlns:a16="http://schemas.microsoft.com/office/drawing/2014/main" id="{AC94EBAC-8B86-4CA0-B91C-79AF475A54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00500" y="2226483"/>
            <a:ext cx="914400" cy="914400"/>
          </a:xfrm>
          <a:prstGeom prst="rect">
            <a:avLst/>
          </a:prstGeom>
        </p:spPr>
      </p:pic>
      <p:pic>
        <p:nvPicPr>
          <p:cNvPr id="25" name="Graphic 24" descr="Alterations &amp; Tailoring with solid fill">
            <a:extLst>
              <a:ext uri="{FF2B5EF4-FFF2-40B4-BE49-F238E27FC236}">
                <a16:creationId xmlns:a16="http://schemas.microsoft.com/office/drawing/2014/main" id="{AD566148-CB80-4C6E-9A60-6B73E18FF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14900" y="2214017"/>
            <a:ext cx="914400" cy="914400"/>
          </a:xfrm>
          <a:prstGeom prst="rect">
            <a:avLst/>
          </a:prstGeom>
        </p:spPr>
      </p:pic>
      <p:pic>
        <p:nvPicPr>
          <p:cNvPr id="26" name="Graphic 25" descr="Alterations &amp; Tailoring with solid fill">
            <a:extLst>
              <a:ext uri="{FF2B5EF4-FFF2-40B4-BE49-F238E27FC236}">
                <a16:creationId xmlns:a16="http://schemas.microsoft.com/office/drawing/2014/main" id="{D703AF19-4C63-4C99-843B-C28EE6ABF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05502" y="2195194"/>
            <a:ext cx="914400" cy="914400"/>
          </a:xfrm>
          <a:prstGeom prst="rect">
            <a:avLst/>
          </a:prstGeom>
        </p:spPr>
      </p:pic>
      <p:pic>
        <p:nvPicPr>
          <p:cNvPr id="27" name="Graphic 26" descr="Alterations &amp; Tailoring with solid fill">
            <a:extLst>
              <a:ext uri="{FF2B5EF4-FFF2-40B4-BE49-F238E27FC236}">
                <a16:creationId xmlns:a16="http://schemas.microsoft.com/office/drawing/2014/main" id="{6BA953E1-B120-483F-A5CF-DDADFC6AF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9902" y="2207660"/>
            <a:ext cx="914400" cy="914400"/>
          </a:xfrm>
          <a:prstGeom prst="rect">
            <a:avLst/>
          </a:prstGeom>
        </p:spPr>
      </p:pic>
      <p:pic>
        <p:nvPicPr>
          <p:cNvPr id="28" name="Graphic 27" descr="Alterations &amp; Tailoring with solid fill">
            <a:extLst>
              <a:ext uri="{FF2B5EF4-FFF2-40B4-BE49-F238E27FC236}">
                <a16:creationId xmlns:a16="http://schemas.microsoft.com/office/drawing/2014/main" id="{8AA2A952-660A-4088-A642-7D7E8918CE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00500" y="3020382"/>
            <a:ext cx="914400" cy="914400"/>
          </a:xfrm>
          <a:prstGeom prst="rect">
            <a:avLst/>
          </a:prstGeom>
        </p:spPr>
      </p:pic>
      <p:pic>
        <p:nvPicPr>
          <p:cNvPr id="29" name="Graphic 28" descr="Alterations &amp; Tailoring with solid fill">
            <a:extLst>
              <a:ext uri="{FF2B5EF4-FFF2-40B4-BE49-F238E27FC236}">
                <a16:creationId xmlns:a16="http://schemas.microsoft.com/office/drawing/2014/main" id="{CB7A78D5-0C4B-4388-A257-E89A4DD337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14900" y="3050316"/>
            <a:ext cx="914400" cy="914400"/>
          </a:xfrm>
          <a:prstGeom prst="rect">
            <a:avLst/>
          </a:prstGeom>
        </p:spPr>
      </p:pic>
      <p:pic>
        <p:nvPicPr>
          <p:cNvPr id="30" name="Graphic 29" descr="Alterations &amp; Tailoring with solid fill">
            <a:extLst>
              <a:ext uri="{FF2B5EF4-FFF2-40B4-BE49-F238E27FC236}">
                <a16:creationId xmlns:a16="http://schemas.microsoft.com/office/drawing/2014/main" id="{46C37645-650B-4937-B005-ED2268A575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29300" y="3062585"/>
            <a:ext cx="914400" cy="914400"/>
          </a:xfrm>
          <a:prstGeom prst="rect">
            <a:avLst/>
          </a:prstGeom>
        </p:spPr>
      </p:pic>
      <p:pic>
        <p:nvPicPr>
          <p:cNvPr id="31" name="Graphic 30" descr="Alterations &amp; Tailoring with solid fill">
            <a:extLst>
              <a:ext uri="{FF2B5EF4-FFF2-40B4-BE49-F238E27FC236}">
                <a16:creationId xmlns:a16="http://schemas.microsoft.com/office/drawing/2014/main" id="{A03C8868-8A68-4B64-869A-0AA885F908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43700" y="3074099"/>
            <a:ext cx="914400" cy="914400"/>
          </a:xfrm>
          <a:prstGeom prst="rect">
            <a:avLst/>
          </a:prstGeom>
        </p:spPr>
      </p:pic>
      <p:pic>
        <p:nvPicPr>
          <p:cNvPr id="32" name="Graphic 31" descr="Alterations &amp; Tailoring with solid fill">
            <a:extLst>
              <a:ext uri="{FF2B5EF4-FFF2-40B4-BE49-F238E27FC236}">
                <a16:creationId xmlns:a16="http://schemas.microsoft.com/office/drawing/2014/main" id="{92430AB1-DF73-4BBB-B9BD-726E67E276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34302" y="3058214"/>
            <a:ext cx="914400" cy="914400"/>
          </a:xfrm>
          <a:prstGeom prst="rect">
            <a:avLst/>
          </a:prstGeom>
        </p:spPr>
      </p:pic>
      <p:pic>
        <p:nvPicPr>
          <p:cNvPr id="33" name="Graphic 32" descr="Alterations &amp; Tailoring with solid fill">
            <a:extLst>
              <a:ext uri="{FF2B5EF4-FFF2-40B4-BE49-F238E27FC236}">
                <a16:creationId xmlns:a16="http://schemas.microsoft.com/office/drawing/2014/main" id="{F12B364B-3243-4B4A-9629-FECA15B1F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14900" y="3889945"/>
            <a:ext cx="914400" cy="914400"/>
          </a:xfrm>
          <a:prstGeom prst="rect">
            <a:avLst/>
          </a:prstGeom>
        </p:spPr>
      </p:pic>
      <p:pic>
        <p:nvPicPr>
          <p:cNvPr id="34" name="Graphic 33" descr="Alterations &amp; Tailoring with solid fill">
            <a:extLst>
              <a:ext uri="{FF2B5EF4-FFF2-40B4-BE49-F238E27FC236}">
                <a16:creationId xmlns:a16="http://schemas.microsoft.com/office/drawing/2014/main" id="{CB5FB7B5-AC84-4D80-AB91-6D61AFB05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29300" y="3902411"/>
            <a:ext cx="914400" cy="914400"/>
          </a:xfrm>
          <a:prstGeom prst="rect">
            <a:avLst/>
          </a:prstGeom>
        </p:spPr>
      </p:pic>
      <p:pic>
        <p:nvPicPr>
          <p:cNvPr id="35" name="Graphic 34" descr="Alterations &amp; Tailoring with solid fill">
            <a:extLst>
              <a:ext uri="{FF2B5EF4-FFF2-40B4-BE49-F238E27FC236}">
                <a16:creationId xmlns:a16="http://schemas.microsoft.com/office/drawing/2014/main" id="{9F786A08-64AC-41F7-B67C-1CF182DA6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43700" y="3889945"/>
            <a:ext cx="914400" cy="914400"/>
          </a:xfrm>
          <a:prstGeom prst="rect">
            <a:avLst/>
          </a:prstGeom>
        </p:spPr>
      </p:pic>
      <p:pic>
        <p:nvPicPr>
          <p:cNvPr id="36" name="Graphic 35" descr="Alterations &amp; Tailoring with solid fill">
            <a:extLst>
              <a:ext uri="{FF2B5EF4-FFF2-40B4-BE49-F238E27FC236}">
                <a16:creationId xmlns:a16="http://schemas.microsoft.com/office/drawing/2014/main" id="{B571F6FA-4718-47A0-900D-E25E742FF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34302" y="3871122"/>
            <a:ext cx="914400" cy="914400"/>
          </a:xfrm>
          <a:prstGeom prst="rect">
            <a:avLst/>
          </a:prstGeom>
        </p:spPr>
      </p:pic>
      <p:pic>
        <p:nvPicPr>
          <p:cNvPr id="37" name="Graphic 36" descr="Alterations &amp; Tailoring with solid fill">
            <a:extLst>
              <a:ext uri="{FF2B5EF4-FFF2-40B4-BE49-F238E27FC236}">
                <a16:creationId xmlns:a16="http://schemas.microsoft.com/office/drawing/2014/main" id="{60EDD6CE-6840-4AF9-98AA-6B6C284F5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48702" y="3883588"/>
            <a:ext cx="914400" cy="914400"/>
          </a:xfrm>
          <a:prstGeom prst="rect">
            <a:avLst/>
          </a:prstGeom>
        </p:spPr>
      </p:pic>
      <p:pic>
        <p:nvPicPr>
          <p:cNvPr id="38" name="Graphic 37" descr="Alterations &amp; Tailoring with solid fill">
            <a:extLst>
              <a:ext uri="{FF2B5EF4-FFF2-40B4-BE49-F238E27FC236}">
                <a16:creationId xmlns:a16="http://schemas.microsoft.com/office/drawing/2014/main" id="{E93141EB-1A65-4667-9965-9F62A6BC83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10256" y="4698391"/>
            <a:ext cx="914400" cy="914400"/>
          </a:xfrm>
          <a:prstGeom prst="rect">
            <a:avLst/>
          </a:prstGeom>
        </p:spPr>
      </p:pic>
      <p:pic>
        <p:nvPicPr>
          <p:cNvPr id="39" name="Graphic 38" descr="Alterations &amp; Tailoring with solid fill">
            <a:extLst>
              <a:ext uri="{FF2B5EF4-FFF2-40B4-BE49-F238E27FC236}">
                <a16:creationId xmlns:a16="http://schemas.microsoft.com/office/drawing/2014/main" id="{B9F5597E-2A86-4DE9-8EB1-0023D65DC7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24656" y="4728325"/>
            <a:ext cx="914400" cy="914400"/>
          </a:xfrm>
          <a:prstGeom prst="rect">
            <a:avLst/>
          </a:prstGeom>
        </p:spPr>
      </p:pic>
      <p:pic>
        <p:nvPicPr>
          <p:cNvPr id="40" name="Graphic 39" descr="Alterations &amp; Tailoring with solid fill">
            <a:extLst>
              <a:ext uri="{FF2B5EF4-FFF2-40B4-BE49-F238E27FC236}">
                <a16:creationId xmlns:a16="http://schemas.microsoft.com/office/drawing/2014/main" id="{5D2AD7ED-8934-4702-BA7E-7ED476E9B6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39056" y="4740594"/>
            <a:ext cx="914400" cy="914400"/>
          </a:xfrm>
          <a:prstGeom prst="rect">
            <a:avLst/>
          </a:prstGeom>
        </p:spPr>
      </p:pic>
      <p:pic>
        <p:nvPicPr>
          <p:cNvPr id="41" name="Graphic 40" descr="Alterations &amp; Tailoring with solid fill">
            <a:extLst>
              <a:ext uri="{FF2B5EF4-FFF2-40B4-BE49-F238E27FC236}">
                <a16:creationId xmlns:a16="http://schemas.microsoft.com/office/drawing/2014/main" id="{5FA2623F-E5A8-428B-A245-9872F66D84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53456" y="4770445"/>
            <a:ext cx="914400" cy="914400"/>
          </a:xfrm>
          <a:prstGeom prst="rect">
            <a:avLst/>
          </a:prstGeom>
        </p:spPr>
      </p:pic>
      <p:pic>
        <p:nvPicPr>
          <p:cNvPr id="42" name="Graphic 41" descr="Alterations &amp; Tailoring with solid fill">
            <a:extLst>
              <a:ext uri="{FF2B5EF4-FFF2-40B4-BE49-F238E27FC236}">
                <a16:creationId xmlns:a16="http://schemas.microsoft.com/office/drawing/2014/main" id="{119AA040-EAB3-46FC-8203-1B34AC14E6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44058" y="4740594"/>
            <a:ext cx="914400" cy="914400"/>
          </a:xfrm>
          <a:prstGeom prst="rect">
            <a:avLst/>
          </a:prstGeom>
        </p:spPr>
      </p:pic>
      <p:pic>
        <p:nvPicPr>
          <p:cNvPr id="43" name="Graphic 42" descr="Alterations &amp; Tailoring with solid fill">
            <a:extLst>
              <a:ext uri="{FF2B5EF4-FFF2-40B4-BE49-F238E27FC236}">
                <a16:creationId xmlns:a16="http://schemas.microsoft.com/office/drawing/2014/main" id="{6040219A-A103-48F8-A4C9-B4DFB2DB3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9902" y="5584696"/>
            <a:ext cx="914400" cy="914400"/>
          </a:xfrm>
          <a:prstGeom prst="rect">
            <a:avLst/>
          </a:prstGeom>
        </p:spPr>
      </p:pic>
      <p:pic>
        <p:nvPicPr>
          <p:cNvPr id="44" name="Graphic 43" descr="Alterations &amp; Tailoring with solid fill">
            <a:extLst>
              <a:ext uri="{FF2B5EF4-FFF2-40B4-BE49-F238E27FC236}">
                <a16:creationId xmlns:a16="http://schemas.microsoft.com/office/drawing/2014/main" id="{0433AC2A-4E6B-4877-96E5-0B5471777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34302" y="5597162"/>
            <a:ext cx="914400" cy="914400"/>
          </a:xfrm>
          <a:prstGeom prst="rect">
            <a:avLst/>
          </a:prstGeom>
        </p:spPr>
      </p:pic>
      <p:pic>
        <p:nvPicPr>
          <p:cNvPr id="45" name="Graphic 44" descr="Alterations &amp; Tailoring with solid fill">
            <a:extLst>
              <a:ext uri="{FF2B5EF4-FFF2-40B4-BE49-F238E27FC236}">
                <a16:creationId xmlns:a16="http://schemas.microsoft.com/office/drawing/2014/main" id="{7B1F92D5-C627-4AA2-8B79-73CB8BD75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48702" y="5584696"/>
            <a:ext cx="914400" cy="914400"/>
          </a:xfrm>
          <a:prstGeom prst="rect">
            <a:avLst/>
          </a:prstGeom>
        </p:spPr>
      </p:pic>
      <p:pic>
        <p:nvPicPr>
          <p:cNvPr id="46" name="Graphic 45" descr="Alterations &amp; Tailoring with solid fill">
            <a:extLst>
              <a:ext uri="{FF2B5EF4-FFF2-40B4-BE49-F238E27FC236}">
                <a16:creationId xmlns:a16="http://schemas.microsoft.com/office/drawing/2014/main" id="{52279E3D-ACC0-43D0-8D84-2DEB28ECD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39304" y="5565873"/>
            <a:ext cx="914400" cy="914400"/>
          </a:xfrm>
          <a:prstGeom prst="rect">
            <a:avLst/>
          </a:prstGeom>
        </p:spPr>
      </p:pic>
      <p:pic>
        <p:nvPicPr>
          <p:cNvPr id="47" name="Graphic 46" descr="Alterations &amp; Tailoring with solid fill">
            <a:extLst>
              <a:ext uri="{FF2B5EF4-FFF2-40B4-BE49-F238E27FC236}">
                <a16:creationId xmlns:a16="http://schemas.microsoft.com/office/drawing/2014/main" id="{91CB6D4E-29DD-429C-94A3-2B867D4D3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3704" y="557833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7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5" ma:contentTypeDescription="Create a new document." ma:contentTypeScope="" ma:versionID="7734e13487aa62487ee63480f97bac87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f47377445f1a2c6a231ec8f6d24403e5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3B0619-0DB6-4CF9-B372-E1C8327BB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7B5A72-D85B-43D4-AEBC-F846AF4F4C43}">
  <ds:schemaRefs>
    <ds:schemaRef ds:uri="http://schemas.microsoft.com/office/infopath/2007/PartnerControls"/>
    <ds:schemaRef ds:uri="http://purl.org/dc/terms/"/>
    <ds:schemaRef ds:uri="8a220d04-cd4c-4a42-a0ef-10d364ba1cb5"/>
    <ds:schemaRef ds:uri="http://schemas.microsoft.com/office/2006/documentManagement/types"/>
    <ds:schemaRef ds:uri="23a673d0-6c97-4602-af76-52d498a4d789"/>
    <ds:schemaRef ds:uri="http://schemas.microsoft.com/sharepoint/v3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26552</TotalTime>
  <Words>1004</Words>
  <Application>Microsoft Office PowerPoint</Application>
  <PresentationFormat>Widescreen</PresentationFormat>
  <Paragraphs>271</Paragraphs>
  <Slides>23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Verdana</vt:lpstr>
      <vt:lpstr>office theme</vt:lpstr>
      <vt:lpstr>PowerPoint Presentation</vt:lpstr>
      <vt:lpstr>PowerPoint Presentation</vt:lpstr>
      <vt:lpstr>Before we start…</vt:lpstr>
      <vt:lpstr>Check your answer…</vt:lpstr>
      <vt:lpstr> Using numbers </vt:lpstr>
      <vt:lpstr>Using numbers</vt:lpstr>
      <vt:lpstr> Writing numbers </vt:lpstr>
      <vt:lpstr>Numbers 1 – 5</vt:lpstr>
      <vt:lpstr>Numbers 6 – 10</vt:lpstr>
      <vt:lpstr>PowerPoint Presentation</vt:lpstr>
      <vt:lpstr> Ordering numbers </vt:lpstr>
      <vt:lpstr>PowerPoint Presentation</vt:lpstr>
      <vt:lpstr>PowerPoint Presentation</vt:lpstr>
      <vt:lpstr>Adding single digit numbers</vt:lpstr>
      <vt:lpstr>PowerPoint Presentation</vt:lpstr>
      <vt:lpstr>Subtracting single digit numbers</vt:lpstr>
      <vt:lpstr>PowerPoint Presentation</vt:lpstr>
      <vt:lpstr>Symbols and words for adding and subtracting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Victoria Gardner</cp:lastModifiedBy>
  <cp:revision>430</cp:revision>
  <dcterms:created xsi:type="dcterms:W3CDTF">2021-03-05T10:31:48Z</dcterms:created>
  <dcterms:modified xsi:type="dcterms:W3CDTF">2021-09-08T10:23:49Z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</Properties>
</file>