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sldIdLst>
    <p:sldId id="276" r:id="rId5"/>
    <p:sldId id="336" r:id="rId6"/>
    <p:sldId id="337" r:id="rId7"/>
    <p:sldId id="347" r:id="rId8"/>
    <p:sldId id="451" r:id="rId9"/>
    <p:sldId id="361" r:id="rId10"/>
    <p:sldId id="453" r:id="rId11"/>
    <p:sldId id="422" r:id="rId12"/>
    <p:sldId id="454" r:id="rId13"/>
    <p:sldId id="455" r:id="rId14"/>
    <p:sldId id="456" r:id="rId15"/>
    <p:sldId id="457" r:id="rId16"/>
    <p:sldId id="458" r:id="rId17"/>
    <p:sldId id="452" r:id="rId18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D5EA"/>
    <a:srgbClr val="A098FA"/>
    <a:srgbClr val="78F9D4"/>
    <a:srgbClr val="E9EBF5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7" autoAdjust="0"/>
    <p:restoredTop sz="95176" autoAdjust="0"/>
  </p:normalViewPr>
  <p:slideViewPr>
    <p:cSldViewPr snapToGrid="0">
      <p:cViewPr>
        <p:scale>
          <a:sx n="33" d="100"/>
          <a:sy n="33" d="100"/>
        </p:scale>
        <p:origin x="24" y="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60" d="100"/>
          <a:sy n="60" d="100"/>
        </p:scale>
        <p:origin x="-2664" y="14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8/12/2021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22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40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096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964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gratul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Congratulations!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014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928584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iz Q  5 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1162050" y="59198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114549" y="59436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159470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 more space for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86740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86740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2395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2395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7645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0764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1990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008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035626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725572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300425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501833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8946519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913191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13373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Ice Breaker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29893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4064930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A's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4345387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6772764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1991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0685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511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0" y="5675768"/>
            <a:ext cx="12192957" cy="1188000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6573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:a16="http://schemas.microsoft.com/office/drawing/2014/main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2050" name="Picture 2" descr="C:\Users\vicsafc\Documents\NCFE\Rebranding project\EDSQ workbook\FW__Workbook_icons_ (1)\L&amp;OD Icons-1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034" y="822324"/>
            <a:ext cx="1812557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4474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:a16="http://schemas.microsoft.com/office/drawing/2014/main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40419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:a16="http://schemas.microsoft.com/office/drawing/2014/main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10057" y="518300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:a16="http://schemas.microsoft.com/office/drawing/2014/main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:a16="http://schemas.microsoft.com/office/drawing/2014/main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12/08/2021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1" y="2390615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What you will learn today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2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8229600" y="4229099"/>
            <a:ext cx="3448050" cy="2246769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Don’t forget to complete your Knowledge Check!</a:t>
            </a:r>
          </a:p>
          <a:p>
            <a:pPr algn="ctr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vicsafc\Documents\NCFE\Rebranding project\EDSQ workbook\FW__Workbook_icons_ (1)\L&amp;OD Icons-09.png"/>
          <p:cNvPicPr>
            <a:picLocks noChangeAspect="1" noChangeArrowheads="1"/>
          </p:cNvPicPr>
          <p:nvPr userDrawn="1"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579" y="4402793"/>
            <a:ext cx="832571" cy="83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11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Comple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Course Completion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759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74" r:id="rId3"/>
    <p:sldLayoutId id="2147483667" r:id="rId4"/>
    <p:sldLayoutId id="2147483668" r:id="rId5"/>
    <p:sldLayoutId id="2147483686" r:id="rId6"/>
    <p:sldLayoutId id="2147483690" r:id="rId7"/>
    <p:sldLayoutId id="2147483680" r:id="rId8"/>
    <p:sldLayoutId id="2147483700" r:id="rId9"/>
    <p:sldLayoutId id="2147483701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702" r:id="rId19"/>
    <p:sldLayoutId id="2147483703" r:id="rId20"/>
    <p:sldLayoutId id="2147483704" r:id="rId21"/>
    <p:sldLayoutId id="2147483705" r:id="rId22"/>
    <p:sldLayoutId id="2147483699" r:id="rId23"/>
    <p:sldLayoutId id="2147483689" r:id="rId24"/>
    <p:sldLayoutId id="2147483685" r:id="rId25"/>
    <p:sldLayoutId id="2147483687" r:id="rId26"/>
    <p:sldLayoutId id="2147483671" r:id="rId27"/>
    <p:sldLayoutId id="2147483688" r:id="rId28"/>
    <p:sldLayoutId id="2147483682" r:id="rId29"/>
    <p:sldLayoutId id="2147483679" r:id="rId30"/>
    <p:sldLayoutId id="2147483669" r:id="rId31"/>
    <p:sldLayoutId id="2147483678" r:id="rId32"/>
    <p:sldLayoutId id="2147483677" r:id="rId33"/>
    <p:sldLayoutId id="2147483670" r:id="rId34"/>
    <p:sldLayoutId id="2147483683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1" y="2390615"/>
            <a:ext cx="764108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latin typeface="Verdana"/>
                <a:ea typeface="Verdana"/>
                <a:cs typeface="Verdana"/>
              </a:rPr>
              <a:t>Functional Skills</a:t>
            </a:r>
            <a:endParaRPr lang="en-US" sz="56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3.0   |   July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L2.1_N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555133" y="5778340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/>
              <a:t>Read, write, order and compare positive and negative numbers of any size </a:t>
            </a:r>
          </a:p>
        </p:txBody>
      </p:sp>
    </p:spTree>
    <p:extLst>
      <p:ext uri="{BB962C8B-B14F-4D97-AF65-F5344CB8AC3E}">
        <p14:creationId xmlns:p14="http://schemas.microsoft.com/office/powerpoint/2010/main" val="3810383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Subtracting with negative numbers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8CE8B5-AEF5-4C19-BA10-CAA5B1A54BB0}"/>
              </a:ext>
            </a:extLst>
          </p:cNvPr>
          <p:cNvSpPr/>
          <p:nvPr/>
        </p:nvSpPr>
        <p:spPr>
          <a:xfrm>
            <a:off x="840480" y="2253734"/>
            <a:ext cx="7661072" cy="3888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989"/>
              </a:spcAft>
            </a:pPr>
            <a:r>
              <a:rPr lang="en-GB" sz="2000" b="1" dirty="0">
                <a:latin typeface="Arial"/>
                <a:cs typeface="Arial"/>
              </a:rPr>
              <a:t>Subtracting a negative number has the same effect as adding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For example:  			7 – -2 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This is exactly the same as: 	7 +  2 			</a:t>
            </a: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Here is another example:	10 –  -4 	 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This is exactly the same as: 	10 + 4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			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Here is yet another example:	-9  –  -5 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This is exactly the same as: 	-9  +  5			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EA414C-5C68-4A25-B3D3-EE765577BFEC}"/>
              </a:ext>
            </a:extLst>
          </p:cNvPr>
          <p:cNvSpPr txBox="1"/>
          <p:nvPr/>
        </p:nvSpPr>
        <p:spPr>
          <a:xfrm>
            <a:off x="6085398" y="3199427"/>
            <a:ext cx="6092456" cy="293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Answer: 9</a:t>
            </a:r>
          </a:p>
          <a:p>
            <a:endParaRPr lang="en-GB" sz="2000" dirty="0"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Answer: 14</a:t>
            </a: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Answer: -4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5952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Addition and subtraction with negative numbers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E834E3-A3A3-4B0D-A185-1C5B83B3C543}"/>
              </a:ext>
            </a:extLst>
          </p:cNvPr>
          <p:cNvSpPr txBox="1"/>
          <p:nvPr/>
        </p:nvSpPr>
        <p:spPr>
          <a:xfrm>
            <a:off x="668607" y="2647594"/>
            <a:ext cx="4029517" cy="5186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Work out: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(a)	8 + -2 =		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(b)	7 + -12 =	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(c)	4 </a:t>
            </a:r>
            <a:r>
              <a:rPr lang="en-GB" sz="2000" dirty="0">
                <a:latin typeface="Arial"/>
                <a:cs typeface="Arial"/>
              </a:rPr>
              <a:t>–</a:t>
            </a:r>
            <a:r>
              <a:rPr lang="pt-BR" sz="2000" dirty="0">
                <a:latin typeface="Arial"/>
                <a:cs typeface="Arial"/>
              </a:rPr>
              <a:t> -2 =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(d)	17 </a:t>
            </a:r>
            <a:r>
              <a:rPr lang="en-GB" sz="2000" dirty="0">
                <a:latin typeface="Arial"/>
                <a:cs typeface="Arial"/>
              </a:rPr>
              <a:t>–</a:t>
            </a:r>
            <a:r>
              <a:rPr lang="pt-BR" sz="2000" dirty="0">
                <a:latin typeface="Arial"/>
                <a:cs typeface="Arial"/>
              </a:rPr>
              <a:t> 20 =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(e) 	-5 + -2  =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(f)	-9 </a:t>
            </a:r>
            <a:r>
              <a:rPr lang="en-GB" sz="2000" dirty="0">
                <a:latin typeface="Arial"/>
                <a:cs typeface="Arial"/>
              </a:rPr>
              <a:t>–</a:t>
            </a:r>
            <a:r>
              <a:rPr lang="pt-BR" sz="2000" dirty="0">
                <a:latin typeface="Arial"/>
                <a:cs typeface="Arial"/>
              </a:rPr>
              <a:t> -3 =</a:t>
            </a: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endParaRPr lang="en-GB" sz="18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r>
              <a:rPr lang="en-GB" sz="1800" dirty="0">
                <a:latin typeface="Arial"/>
                <a:cs typeface="Arial"/>
              </a:rPr>
              <a:t>		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743291-5801-4A32-A433-0E85F4D97C9F}"/>
              </a:ext>
            </a:extLst>
          </p:cNvPr>
          <p:cNvSpPr txBox="1"/>
          <p:nvPr/>
        </p:nvSpPr>
        <p:spPr>
          <a:xfrm>
            <a:off x="3815256" y="2647594"/>
            <a:ext cx="7686934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Here is a list of numbers.</a:t>
            </a:r>
          </a:p>
          <a:p>
            <a:pPr algn="ctr"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−9          −5          −3          −1          0          3          4          6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Write down two numbers from the list that add up to −5.          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</a:t>
            </a: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Write down two numbers from the list that have a difference of 13.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6EBFA2-1386-4E61-9C12-646C7951DCFC}"/>
              </a:ext>
            </a:extLst>
          </p:cNvPr>
          <p:cNvSpPr/>
          <p:nvPr/>
        </p:nvSpPr>
        <p:spPr>
          <a:xfrm>
            <a:off x="2774733" y="3009546"/>
            <a:ext cx="1040523" cy="627890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7D0A7B-8B95-4526-8D1D-0ECBF3CAB3B0}"/>
              </a:ext>
            </a:extLst>
          </p:cNvPr>
          <p:cNvSpPr/>
          <p:nvPr/>
        </p:nvSpPr>
        <p:spPr>
          <a:xfrm>
            <a:off x="2774732" y="3643740"/>
            <a:ext cx="1040523" cy="627890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909ED6-A1E0-4C6A-ACAC-1AD909D54EFF}"/>
              </a:ext>
            </a:extLst>
          </p:cNvPr>
          <p:cNvSpPr/>
          <p:nvPr/>
        </p:nvSpPr>
        <p:spPr>
          <a:xfrm>
            <a:off x="2774729" y="4270798"/>
            <a:ext cx="1040523" cy="627890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86919A-5DD6-4038-BE2F-5FBBC18D513B}"/>
              </a:ext>
            </a:extLst>
          </p:cNvPr>
          <p:cNvSpPr/>
          <p:nvPr/>
        </p:nvSpPr>
        <p:spPr>
          <a:xfrm>
            <a:off x="2774729" y="4913843"/>
            <a:ext cx="1040523" cy="627890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0CA15A6-7C7F-4E77-B501-27AB0B9CF3E1}"/>
              </a:ext>
            </a:extLst>
          </p:cNvPr>
          <p:cNvSpPr/>
          <p:nvPr/>
        </p:nvSpPr>
        <p:spPr>
          <a:xfrm>
            <a:off x="2774725" y="5499033"/>
            <a:ext cx="1040523" cy="627890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3BC13B-F2CB-49A9-999D-105EB526A67A}"/>
              </a:ext>
            </a:extLst>
          </p:cNvPr>
          <p:cNvSpPr/>
          <p:nvPr/>
        </p:nvSpPr>
        <p:spPr>
          <a:xfrm>
            <a:off x="2774721" y="6121435"/>
            <a:ext cx="1040523" cy="627890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CF35BE-11AA-49A6-9583-AC71EB213D51}"/>
              </a:ext>
            </a:extLst>
          </p:cNvPr>
          <p:cNvSpPr/>
          <p:nvPr/>
        </p:nvSpPr>
        <p:spPr>
          <a:xfrm>
            <a:off x="4698124" y="3937691"/>
            <a:ext cx="3405352" cy="665840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-5 + 0 or -9 + 4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5ACBA1B-4218-480E-B436-387012DBCB45}"/>
              </a:ext>
            </a:extLst>
          </p:cNvPr>
          <p:cNvSpPr/>
          <p:nvPr/>
        </p:nvSpPr>
        <p:spPr>
          <a:xfrm>
            <a:off x="4698124" y="5266887"/>
            <a:ext cx="3405352" cy="665840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-9 and 4</a:t>
            </a:r>
          </a:p>
        </p:txBody>
      </p:sp>
    </p:spTree>
    <p:extLst>
      <p:ext uri="{BB962C8B-B14F-4D97-AF65-F5344CB8AC3E}">
        <p14:creationId xmlns:p14="http://schemas.microsoft.com/office/powerpoint/2010/main" val="63443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B8B68-A32F-4738-B6CD-241557D4E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5457" y="550605"/>
            <a:ext cx="7641085" cy="707886"/>
          </a:xfrm>
        </p:spPr>
        <p:txBody>
          <a:bodyPr/>
          <a:lstStyle/>
          <a:p>
            <a:r>
              <a:rPr lang="en-GB" dirty="0"/>
              <a:t>Challenge question</a:t>
            </a:r>
            <a:br>
              <a:rPr lang="en-GB" dirty="0"/>
            </a:b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D97F4F-223B-491A-861E-6B6FADF27556}"/>
              </a:ext>
            </a:extLst>
          </p:cNvPr>
          <p:cNvSpPr txBox="1"/>
          <p:nvPr/>
        </p:nvSpPr>
        <p:spPr>
          <a:xfrm>
            <a:off x="433551" y="1311155"/>
            <a:ext cx="7876141" cy="4996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Emma runs a beauty salon. She is currently overdrawn and her balance  is -£500. She has an agreed overdraft of £1 500.</a:t>
            </a:r>
          </a:p>
          <a:p>
            <a:r>
              <a:rPr lang="en-GB" sz="2000" i="1" dirty="0">
                <a:latin typeface="Arial"/>
                <a:cs typeface="Arial"/>
              </a:rPr>
              <a:t>(An agreed overdraft means a person may go overdrawn up to the agreed overdraft limit without incurring any bank charges or fees.)</a:t>
            </a:r>
          </a:p>
          <a:p>
            <a:endParaRPr lang="en-GB" sz="2000" i="1" dirty="0">
              <a:latin typeface="Arial"/>
              <a:cs typeface="Arial"/>
            </a:endParaRPr>
          </a:p>
          <a:p>
            <a:pPr marL="565236" indent="-565236">
              <a:buAutoNum type="alphaLcParenBoth"/>
            </a:pPr>
            <a:r>
              <a:rPr lang="en-GB" sz="2000" dirty="0">
                <a:latin typeface="Arial"/>
                <a:cs typeface="Arial"/>
              </a:rPr>
              <a:t> How much will Emma have (in credit) in her account after she       deposits £750?</a:t>
            </a:r>
          </a:p>
          <a:p>
            <a:endParaRPr lang="en-GB" sz="2000" dirty="0"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In two days time the bills listed in the table will be taken out (debited) from the same bank account.</a:t>
            </a:r>
          </a:p>
          <a:p>
            <a:endParaRPr lang="en-GB" sz="2000" dirty="0">
              <a:latin typeface="Arial"/>
              <a:cs typeface="Arial"/>
            </a:endParaRPr>
          </a:p>
          <a:p>
            <a:pPr marL="565236" indent="-565236">
              <a:buAutoNum type="alphaLcParenBoth" startAt="2"/>
            </a:pPr>
            <a:r>
              <a:rPr lang="en-GB" sz="2000" dirty="0">
                <a:latin typeface="Arial"/>
                <a:cs typeface="Arial"/>
              </a:rPr>
              <a:t>Will there be enough in the account - using her overdraft - to cover the outgoings?</a:t>
            </a:r>
          </a:p>
          <a:p>
            <a:pPr>
              <a:spcAft>
                <a:spcPts val="1978"/>
              </a:spcAft>
            </a:pPr>
            <a:endParaRPr lang="pt-BR" sz="11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r>
              <a:rPr lang="en-GB" sz="1100" dirty="0">
                <a:latin typeface="Arial"/>
                <a:cs typeface="Arial"/>
              </a:rPr>
              <a:t>		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453AFB-0CB4-40F7-BC17-01ED615F65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692" y="159845"/>
            <a:ext cx="3664412" cy="2444628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5130EA-4491-4AD4-BF4C-BDD6C4F57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086149"/>
              </p:ext>
            </p:extLst>
          </p:nvPr>
        </p:nvGraphicFramePr>
        <p:xfrm>
          <a:off x="8878449" y="2704380"/>
          <a:ext cx="2880000" cy="3107652"/>
        </p:xfrm>
        <a:graphic>
          <a:graphicData uri="http://schemas.openxmlformats.org/drawingml/2006/table">
            <a:tbl>
              <a:tblPr firstRow="1" firstCol="1" bandRow="1"/>
              <a:tblGrid>
                <a:gridCol w="1440000">
                  <a:extLst>
                    <a:ext uri="{9D8B030D-6E8A-4147-A177-3AD203B41FA5}">
                      <a16:colId xmlns:a16="http://schemas.microsoft.com/office/drawing/2014/main" val="313370936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090778699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marL="1174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Rent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046" marR="1130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£650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046" marR="1130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20861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1174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046" marR="1130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£150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046" marR="1130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395139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1174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Electricity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046" marR="1130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£200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046" marR="1130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08635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1174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Council tax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046" marR="1130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£150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046" marR="1130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50395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1174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Staff wages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046" marR="1130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£900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046" marR="1130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830498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5C5AE6B7-5401-4555-B3F6-2047B74CDAC7}"/>
              </a:ext>
            </a:extLst>
          </p:cNvPr>
          <p:cNvSpPr/>
          <p:nvPr/>
        </p:nvSpPr>
        <p:spPr>
          <a:xfrm>
            <a:off x="3122249" y="3311839"/>
            <a:ext cx="3405352" cy="665840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-£500 + £750 = £250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4DC348-4EF5-4A6E-9F93-003D4C514688}"/>
              </a:ext>
            </a:extLst>
          </p:cNvPr>
          <p:cNvSpPr/>
          <p:nvPr/>
        </p:nvSpPr>
        <p:spPr>
          <a:xfrm>
            <a:off x="433551" y="5812032"/>
            <a:ext cx="9241391" cy="1021882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£650 + £150 + £200 + £150 + £900 = £2 050</a:t>
            </a:r>
          </a:p>
          <a:p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Money available in account = £250 + £1 500 = £1 750</a:t>
            </a:r>
          </a:p>
          <a:p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£2 050 to be paid and only £1 750 available so not enough to cover outgoings.</a:t>
            </a:r>
          </a:p>
        </p:txBody>
      </p:sp>
    </p:spTree>
    <p:extLst>
      <p:ext uri="{BB962C8B-B14F-4D97-AF65-F5344CB8AC3E}">
        <p14:creationId xmlns:p14="http://schemas.microsoft.com/office/powerpoint/2010/main" val="297127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956" y="2517732"/>
            <a:ext cx="863509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session learners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</a:t>
            </a:r>
            <a:r>
              <a:rPr lang="en-GB" sz="2000" dirty="0">
                <a:solidFill>
                  <a:srgbClr val="825A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93663" indent="35242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add positive and negative numbers.</a:t>
            </a:r>
          </a:p>
          <a:p>
            <a:pPr marL="93663" indent="352425"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Learners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</a:t>
            </a:r>
            <a:r>
              <a:rPr lang="en-GB" sz="2000" dirty="0">
                <a:solidFill>
                  <a:srgbClr val="00B4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93663" indent="35242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subtract positive and negative numbers.</a:t>
            </a:r>
          </a:p>
          <a:p>
            <a:pPr marL="93663" indent="352425"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Learners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also aim to: </a:t>
            </a:r>
          </a:p>
          <a:p>
            <a:pPr marL="93663" indent="35242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add and subtract positive and negative numbers.</a:t>
            </a:r>
          </a:p>
          <a:p>
            <a:pPr marL="93663" indent="352425">
              <a:lnSpc>
                <a:spcPct val="150000"/>
              </a:lnSpc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Learners will be assessed on their ability to:</a:t>
            </a:r>
          </a:p>
          <a:p>
            <a:pPr marL="93663" indent="352425" defTabSz="686122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read, write, order and compare positive and negative numbers.</a:t>
            </a:r>
            <a:endParaRPr lang="en-GB" sz="200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462804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021" y="2818219"/>
            <a:ext cx="8181474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You’ve completed this module on “</a:t>
            </a:r>
            <a:r>
              <a:rPr lang="en-GB" sz="2000" b="1" dirty="0">
                <a:latin typeface="Arial"/>
                <a:cs typeface="Arial"/>
              </a:rPr>
              <a:t>Read, write, order and compare positive and negative numbers of any size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00011" y="5389763"/>
            <a:ext cx="5702968" cy="1147138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Now practise your skills with the Activities and test your progress with our Knowledge Check.</a:t>
            </a:r>
          </a:p>
        </p:txBody>
      </p:sp>
    </p:spTree>
    <p:extLst>
      <p:ext uri="{BB962C8B-B14F-4D97-AF65-F5344CB8AC3E}">
        <p14:creationId xmlns:p14="http://schemas.microsoft.com/office/powerpoint/2010/main" val="2835144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956" y="2517732"/>
            <a:ext cx="863509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session learners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</a:t>
            </a:r>
            <a:r>
              <a:rPr lang="en-GB" sz="2000" dirty="0">
                <a:solidFill>
                  <a:srgbClr val="825A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93663" indent="35242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add positive and negative numbers.</a:t>
            </a:r>
          </a:p>
          <a:p>
            <a:pPr marL="93663" indent="352425"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Learners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</a:t>
            </a:r>
            <a:r>
              <a:rPr lang="en-GB" sz="2000" dirty="0">
                <a:solidFill>
                  <a:srgbClr val="00B4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93663" indent="35242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subtract positive and negative numbers.</a:t>
            </a:r>
          </a:p>
          <a:p>
            <a:pPr marL="93663" indent="352425"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Learners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also aim to: </a:t>
            </a:r>
          </a:p>
          <a:p>
            <a:pPr marL="93663" indent="35242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add and subtract positive and negative numbers.</a:t>
            </a:r>
          </a:p>
          <a:p>
            <a:pPr marL="93663" indent="352425">
              <a:lnSpc>
                <a:spcPct val="150000"/>
              </a:lnSpc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Learners will be assessed on their ability to:</a:t>
            </a:r>
          </a:p>
          <a:p>
            <a:pPr marL="93663" indent="352425" defTabSz="686122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read, write, order and compare positive and negative numbers.</a:t>
            </a:r>
            <a:endParaRPr lang="en-GB" sz="200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822984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Positive and negative numbers</a:t>
            </a:r>
          </a:p>
        </p:txBody>
      </p:sp>
      <p:sp>
        <p:nvSpPr>
          <p:cNvPr id="3" name="Rectangle 2"/>
          <p:cNvSpPr/>
          <p:nvPr/>
        </p:nvSpPr>
        <p:spPr>
          <a:xfrm>
            <a:off x="647976" y="2277331"/>
            <a:ext cx="100120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We start with a quick review of key facts that you have met before:	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95E7B1-8590-4EF6-8A44-659E265466A6}"/>
              </a:ext>
            </a:extLst>
          </p:cNvPr>
          <p:cNvSpPr/>
          <p:nvPr/>
        </p:nvSpPr>
        <p:spPr>
          <a:xfrm>
            <a:off x="668607" y="2855431"/>
            <a:ext cx="5702968" cy="15290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Positive numbers are numbers greater than zero.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Negative numbers are numbers less than zero. 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Zero is neither positive nor negative.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FAD65B-4A9F-4580-A2BE-448BF8E2E6B2}"/>
              </a:ext>
            </a:extLst>
          </p:cNvPr>
          <p:cNvSpPr txBox="1"/>
          <p:nvPr/>
        </p:nvSpPr>
        <p:spPr>
          <a:xfrm>
            <a:off x="668607" y="456242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number line is often very useful.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01A10A6-7E18-4E24-80F6-A386B87DF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52" y="4931753"/>
            <a:ext cx="11642466" cy="116424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E17E1C5-9E75-407E-9829-A253A8CCAD0C}"/>
              </a:ext>
            </a:extLst>
          </p:cNvPr>
          <p:cNvSpPr txBox="1"/>
          <p:nvPr/>
        </p:nvSpPr>
        <p:spPr>
          <a:xfrm>
            <a:off x="647976" y="6094773"/>
            <a:ext cx="85194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Note: You can extend this number line as far as you like/need in either direction.  </a:t>
            </a:r>
          </a:p>
        </p:txBody>
      </p:sp>
    </p:spTree>
    <p:extLst>
      <p:ext uri="{BB962C8B-B14F-4D97-AF65-F5344CB8AC3E}">
        <p14:creationId xmlns:p14="http://schemas.microsoft.com/office/powerpoint/2010/main" val="414050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401154" y="861611"/>
            <a:ext cx="7985491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altLang="en-US" dirty="0"/>
              <a:t>Negative numbers in context</a:t>
            </a:r>
          </a:p>
        </p:txBody>
      </p:sp>
      <p:sp>
        <p:nvSpPr>
          <p:cNvPr id="2" name="Rectangle 1"/>
          <p:cNvSpPr/>
          <p:nvPr/>
        </p:nvSpPr>
        <p:spPr>
          <a:xfrm>
            <a:off x="416364" y="1569497"/>
            <a:ext cx="11359271" cy="5027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Arial"/>
                <a:cs typeface="Arial"/>
              </a:rPr>
              <a:t>Negative numbers are used in many real-life situations</a:t>
            </a:r>
          </a:p>
          <a:p>
            <a:pPr>
              <a:lnSpc>
                <a:spcPct val="150000"/>
              </a:lnSpc>
            </a:pPr>
            <a:r>
              <a:rPr lang="en-GB" dirty="0">
                <a:latin typeface="Arial"/>
                <a:cs typeface="Arial"/>
              </a:rPr>
              <a:t>Temperature: 		Thermometers measure both negative and positive values. For example, the 				maximum temperature reached in Hull last year was 32°C, and the minimum −9°C.</a:t>
            </a:r>
          </a:p>
          <a:p>
            <a:pPr>
              <a:lnSpc>
                <a:spcPct val="150000"/>
              </a:lnSpc>
            </a:pPr>
            <a:r>
              <a:rPr lang="en-GB" dirty="0">
                <a:latin typeface="Arial"/>
                <a:cs typeface="Arial"/>
              </a:rPr>
              <a:t>Altitude: 			Places below sea level (such as the Dead Sea in Israel, and Death Valley in 				California) have negative values for 	altitude; places above sea level have positive 			values for altitude.</a:t>
            </a:r>
          </a:p>
          <a:p>
            <a:pPr>
              <a:lnSpc>
                <a:spcPct val="150000"/>
              </a:lnSpc>
            </a:pPr>
            <a:r>
              <a:rPr lang="en-GB" dirty="0">
                <a:latin typeface="Arial"/>
                <a:cs typeface="Arial"/>
              </a:rPr>
              <a:t>Historical records: 	Timelines documenting events often use negative numbers to record events BCE 			(Before the Common Era).</a:t>
            </a:r>
          </a:p>
          <a:p>
            <a:pPr>
              <a:lnSpc>
                <a:spcPct val="150000"/>
              </a:lnSpc>
            </a:pPr>
            <a:r>
              <a:rPr lang="en-GB" dirty="0">
                <a:latin typeface="Arial"/>
                <a:cs typeface="Arial"/>
              </a:rPr>
              <a:t>Scores and results: 	For example, in golf ‘3 below par’ is recorded as −3.</a:t>
            </a:r>
          </a:p>
          <a:p>
            <a:pPr>
              <a:lnSpc>
                <a:spcPct val="150000"/>
              </a:lnSpc>
            </a:pPr>
            <a:r>
              <a:rPr lang="en-GB" dirty="0">
                <a:latin typeface="Arial"/>
                <a:cs typeface="Arial"/>
              </a:rPr>
              <a:t>Money: 			If the amount of money in a bank account goes ‘into the red’, then the bank account 			holder owes the bank money (that is, they are in debt); this amount is shown by a 			negative value, for example: −£234.25.</a:t>
            </a:r>
          </a:p>
        </p:txBody>
      </p:sp>
    </p:spTree>
    <p:extLst>
      <p:ext uri="{BB962C8B-B14F-4D97-AF65-F5344CB8AC3E}">
        <p14:creationId xmlns:p14="http://schemas.microsoft.com/office/powerpoint/2010/main" val="1019071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401154" y="861611"/>
            <a:ext cx="8320903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altLang="en-US" dirty="0"/>
              <a:t>Negative number problems</a:t>
            </a:r>
          </a:p>
        </p:txBody>
      </p:sp>
      <p:sp>
        <p:nvSpPr>
          <p:cNvPr id="2" name="Rectangle 1"/>
          <p:cNvSpPr/>
          <p:nvPr/>
        </p:nvSpPr>
        <p:spPr>
          <a:xfrm>
            <a:off x="678057" y="1374517"/>
            <a:ext cx="10070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The temperature was recorded at the same time each day in London during January.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10951"/>
              </p:ext>
            </p:extLst>
          </p:nvPr>
        </p:nvGraphicFramePr>
        <p:xfrm>
          <a:off x="74176" y="1964435"/>
          <a:ext cx="12043647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3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58840055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100272199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903652476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Day</a:t>
                      </a:r>
                    </a:p>
                  </a:txBody>
                  <a:tcPr marL="113046" marR="113046" marT="0" marB="0" anchor="ctr"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Mon 21st</a:t>
                      </a:r>
                    </a:p>
                  </a:txBody>
                  <a:tcPr marL="113046" marR="113046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Tues 22</a:t>
                      </a:r>
                      <a:r>
                        <a:rPr lang="en-GB" sz="2000" b="0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nd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3046" marR="113046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Wed 23</a:t>
                      </a:r>
                      <a:r>
                        <a:rPr lang="en-GB" sz="2000" b="0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rd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3046" marR="113046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Thurs 24</a:t>
                      </a:r>
                      <a:r>
                        <a:rPr lang="en-GB" sz="2000" b="0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3046" marR="113046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Fri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</a:t>
                      </a:r>
                      <a:r>
                        <a:rPr lang="en-GB" sz="2000" b="0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3046" marR="113046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Sat 26</a:t>
                      </a:r>
                      <a:r>
                        <a:rPr lang="en-GB" sz="2000" b="0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3046" marR="113046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Sun 27</a:t>
                      </a:r>
                      <a:r>
                        <a:rPr lang="en-GB" sz="2000" b="0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3046" marR="113046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Mon 28</a:t>
                      </a:r>
                      <a:r>
                        <a:rPr lang="en-GB" sz="2000" b="0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3046" marR="113046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Tues 29th</a:t>
                      </a:r>
                    </a:p>
                  </a:txBody>
                  <a:tcPr marL="113046" marR="113046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Temperature (°C)</a:t>
                      </a:r>
                    </a:p>
                  </a:txBody>
                  <a:tcPr anchor="ctr"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-5</a:t>
                      </a:r>
                    </a:p>
                  </a:txBody>
                  <a:tcPr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-3</a:t>
                      </a:r>
                    </a:p>
                  </a:txBody>
                  <a:tcPr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-2</a:t>
                      </a:r>
                    </a:p>
                  </a:txBody>
                  <a:tcPr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-1</a:t>
                      </a:r>
                    </a:p>
                  </a:txBody>
                  <a:tcPr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-2</a:t>
                      </a:r>
                    </a:p>
                  </a:txBody>
                  <a:tcPr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-3</a:t>
                      </a:r>
                    </a:p>
                  </a:txBody>
                  <a:tcPr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EEC1F60-6146-4F81-AE5C-474443249A4F}"/>
              </a:ext>
            </a:extLst>
          </p:cNvPr>
          <p:cNvSpPr txBox="1"/>
          <p:nvPr/>
        </p:nvSpPr>
        <p:spPr>
          <a:xfrm>
            <a:off x="426618" y="3396995"/>
            <a:ext cx="9695577" cy="293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53648" indent="-753648">
              <a:buAutoNum type="alphaLcParenBoth"/>
            </a:pPr>
            <a:r>
              <a:rPr lang="en-GB" sz="2000" dirty="0">
                <a:latin typeface="Arial"/>
                <a:cs typeface="Arial"/>
              </a:rPr>
              <a:t>Which day was the coldest? What was the temperature on that day?	</a:t>
            </a: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pPr marL="753648" indent="-753648">
              <a:buAutoNum type="alphaLcParenBoth" startAt="2"/>
            </a:pPr>
            <a:r>
              <a:rPr lang="en-GB" sz="2000" dirty="0">
                <a:latin typeface="Arial"/>
                <a:cs typeface="Arial"/>
              </a:rPr>
              <a:t>How much colder was it on Thursday than on Wednesday? </a:t>
            </a:r>
          </a:p>
          <a:p>
            <a:endParaRPr lang="en-GB" sz="2000" dirty="0"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pPr marL="753648" indent="-753648">
              <a:buAutoNum type="alphaLcParenBoth" startAt="3"/>
            </a:pPr>
            <a:r>
              <a:rPr lang="en-GB" sz="2000" dirty="0">
                <a:latin typeface="Arial"/>
                <a:cs typeface="Arial"/>
              </a:rPr>
              <a:t>How much warmer was it on Monday 21st than on Monday 28th?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02BC270-9BAE-4B22-B15C-761CEB3745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516" y="3429000"/>
            <a:ext cx="1244885" cy="33440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4343AF7-C037-4EEC-9188-66E8EA3E92FE}"/>
              </a:ext>
            </a:extLst>
          </p:cNvPr>
          <p:cNvSpPr/>
          <p:nvPr/>
        </p:nvSpPr>
        <p:spPr>
          <a:xfrm>
            <a:off x="1403498" y="3784226"/>
            <a:ext cx="6422065" cy="489097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Thursday 24</a:t>
            </a:r>
            <a:r>
              <a:rPr lang="en-GB" sz="20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-5°C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DABC0F5-7B47-4532-93A7-25FC1DBDFDD5}"/>
              </a:ext>
            </a:extLst>
          </p:cNvPr>
          <p:cNvSpPr/>
          <p:nvPr/>
        </p:nvSpPr>
        <p:spPr>
          <a:xfrm>
            <a:off x="1403498" y="5142276"/>
            <a:ext cx="6422065" cy="489097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6°C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38912BF-B5D5-48DF-9A25-3F9C78533534}"/>
              </a:ext>
            </a:extLst>
          </p:cNvPr>
          <p:cNvSpPr/>
          <p:nvPr/>
        </p:nvSpPr>
        <p:spPr>
          <a:xfrm>
            <a:off x="1403497" y="6283904"/>
            <a:ext cx="6422065" cy="489097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5°C</a:t>
            </a:r>
          </a:p>
        </p:txBody>
      </p:sp>
    </p:spTree>
    <p:extLst>
      <p:ext uri="{BB962C8B-B14F-4D97-AF65-F5344CB8AC3E}">
        <p14:creationId xmlns:p14="http://schemas.microsoft.com/office/powerpoint/2010/main" val="404682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FA20A-0845-45A1-A085-8774DCABC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Opposite numbers</a:t>
            </a:r>
            <a:br>
              <a:rPr lang="en-GB" dirty="0"/>
            </a:b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429701-0EFF-4FC4-9598-D08F29B62AC2}"/>
              </a:ext>
            </a:extLst>
          </p:cNvPr>
          <p:cNvSpPr txBox="1"/>
          <p:nvPr/>
        </p:nvSpPr>
        <p:spPr>
          <a:xfrm>
            <a:off x="668607" y="2188941"/>
            <a:ext cx="9070816" cy="470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Opposite numbers, such as -19 and 19, are each the same distance from zero. </a:t>
            </a: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Whenever you add two opposite numbers, the answer will be zero, for example:</a:t>
            </a:r>
          </a:p>
          <a:p>
            <a:r>
              <a:rPr lang="en-GB" sz="2000" dirty="0">
                <a:latin typeface="Arial"/>
                <a:cs typeface="Arial"/>
              </a:rPr>
              <a:t> 			      </a:t>
            </a:r>
            <a:r>
              <a:rPr lang="en-GB" sz="2000" b="1" dirty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/>
                <a:cs typeface="Arial"/>
              </a:rPr>
              <a:t>-19 + 19 = 0</a:t>
            </a:r>
          </a:p>
          <a:p>
            <a:r>
              <a:rPr lang="en-GB" sz="2000" dirty="0">
                <a:latin typeface="Arial"/>
                <a:cs typeface="Arial"/>
              </a:rPr>
              <a:t>Add these opposite numbers.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(a)        -29 + 29 =		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(b)	-17.25 + 17.25 =	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(c)	14.9  + -14.9 =	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(d)	72 + -72 =	</a:t>
            </a:r>
          </a:p>
          <a:p>
            <a:pPr>
              <a:lnSpc>
                <a:spcPct val="150000"/>
              </a:lnSpc>
              <a:spcAft>
                <a:spcPts val="989"/>
              </a:spcAft>
            </a:pPr>
            <a:r>
              <a:rPr lang="pt-BR" sz="2000" dirty="0">
                <a:latin typeface="Arial"/>
                <a:cs typeface="Arial"/>
              </a:rPr>
              <a:t>(e) 	1.6 + -1.6 =	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C18BF9-BAA3-4B44-9AC4-97A287B78304}"/>
              </a:ext>
            </a:extLst>
          </p:cNvPr>
          <p:cNvSpPr/>
          <p:nvPr/>
        </p:nvSpPr>
        <p:spPr>
          <a:xfrm>
            <a:off x="3657601" y="4115439"/>
            <a:ext cx="2020186" cy="456561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ACD1A0-AE83-4CBE-95F4-D8CF267B8C22}"/>
              </a:ext>
            </a:extLst>
          </p:cNvPr>
          <p:cNvSpPr/>
          <p:nvPr/>
        </p:nvSpPr>
        <p:spPr>
          <a:xfrm>
            <a:off x="3657601" y="4693323"/>
            <a:ext cx="2020186" cy="456561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22B4E5-4194-4843-B47E-E8C6CA95E746}"/>
              </a:ext>
            </a:extLst>
          </p:cNvPr>
          <p:cNvSpPr/>
          <p:nvPr/>
        </p:nvSpPr>
        <p:spPr>
          <a:xfrm>
            <a:off x="3657601" y="5279886"/>
            <a:ext cx="2020186" cy="456561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A5D24A-124A-48CA-B930-6C3B523B5A8E}"/>
              </a:ext>
            </a:extLst>
          </p:cNvPr>
          <p:cNvSpPr/>
          <p:nvPr/>
        </p:nvSpPr>
        <p:spPr>
          <a:xfrm>
            <a:off x="3657601" y="5857770"/>
            <a:ext cx="2020186" cy="456561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F73B29-F51A-43BD-8601-022CC75F8EEC}"/>
              </a:ext>
            </a:extLst>
          </p:cNvPr>
          <p:cNvSpPr/>
          <p:nvPr/>
        </p:nvSpPr>
        <p:spPr>
          <a:xfrm>
            <a:off x="3657601" y="6415392"/>
            <a:ext cx="2020186" cy="456561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20134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Adding with negative numbers</a:t>
            </a:r>
          </a:p>
        </p:txBody>
      </p:sp>
      <p:sp>
        <p:nvSpPr>
          <p:cNvPr id="3" name="Rectangle 2"/>
          <p:cNvSpPr/>
          <p:nvPr/>
        </p:nvSpPr>
        <p:spPr>
          <a:xfrm>
            <a:off x="647976" y="2277331"/>
            <a:ext cx="100120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When adding we move to the right along the number line.</a:t>
            </a:r>
          </a:p>
          <a:p>
            <a:r>
              <a:rPr lang="en-GB" sz="2000" dirty="0">
                <a:latin typeface="Arial"/>
                <a:cs typeface="Arial"/>
              </a:rPr>
              <a:t>For example: -2 + 7 =</a:t>
            </a:r>
          </a:p>
          <a:p>
            <a:r>
              <a:rPr lang="en-GB" sz="2000" dirty="0">
                <a:latin typeface="Arial"/>
                <a:cs typeface="Arial"/>
              </a:rPr>
              <a:t>	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01A10A6-7E18-4E24-80F6-A386B87DF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34" y="3089638"/>
            <a:ext cx="11642466" cy="116424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FE37BD-F3A9-4471-BEEF-77CA7CC4161E}"/>
              </a:ext>
            </a:extLst>
          </p:cNvPr>
          <p:cNvSpPr txBox="1"/>
          <p:nvPr/>
        </p:nvSpPr>
        <p:spPr>
          <a:xfrm>
            <a:off x="668607" y="4297277"/>
            <a:ext cx="885816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Place your finger on -2 and, as we are adding, jump to the </a:t>
            </a:r>
            <a:r>
              <a:rPr lang="en-GB" sz="2000" b="1" dirty="0">
                <a:latin typeface="Arial"/>
                <a:cs typeface="Arial"/>
              </a:rPr>
              <a:t>right</a:t>
            </a:r>
            <a:r>
              <a:rPr lang="en-GB" sz="2000" dirty="0">
                <a:latin typeface="Arial"/>
                <a:cs typeface="Arial"/>
              </a:rPr>
              <a:t> 7 spaces. </a:t>
            </a: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Here is another example: -4 + 5 =</a:t>
            </a:r>
          </a:p>
          <a:p>
            <a:r>
              <a:rPr lang="en-GB" sz="2000" dirty="0">
                <a:latin typeface="Arial"/>
                <a:cs typeface="Arial"/>
              </a:rPr>
              <a:t>Place your finger on -4 and, as we are adding, jump to the </a:t>
            </a:r>
            <a:r>
              <a:rPr lang="en-GB" sz="2000" b="1" dirty="0">
                <a:latin typeface="Arial"/>
                <a:cs typeface="Arial"/>
              </a:rPr>
              <a:t>right</a:t>
            </a:r>
            <a:r>
              <a:rPr lang="en-GB" sz="2000" dirty="0">
                <a:latin typeface="Arial"/>
                <a:cs typeface="Arial"/>
              </a:rPr>
              <a:t> 5 spaces.</a:t>
            </a:r>
          </a:p>
          <a:p>
            <a:r>
              <a:rPr lang="en-GB" sz="2000" dirty="0">
                <a:latin typeface="Arial"/>
                <a:cs typeface="Arial"/>
              </a:rPr>
              <a:t> </a:t>
            </a:r>
          </a:p>
          <a:p>
            <a:r>
              <a:rPr lang="en-GB" sz="2000" dirty="0">
                <a:latin typeface="Arial"/>
                <a:cs typeface="Arial"/>
              </a:rPr>
              <a:t>Here is yet another example: -5 + 3 =</a:t>
            </a:r>
          </a:p>
          <a:p>
            <a:r>
              <a:rPr lang="en-GB" sz="2000" dirty="0">
                <a:latin typeface="Arial"/>
                <a:cs typeface="Arial"/>
              </a:rPr>
              <a:t>Place your finger on -5 and, as we are adding, jump to the </a:t>
            </a:r>
            <a:r>
              <a:rPr lang="en-GB" sz="2000" b="1" dirty="0">
                <a:latin typeface="Arial"/>
                <a:cs typeface="Arial"/>
              </a:rPr>
              <a:t>right</a:t>
            </a:r>
            <a:r>
              <a:rPr lang="en-GB" sz="2000" dirty="0">
                <a:latin typeface="Arial"/>
                <a:cs typeface="Arial"/>
              </a:rPr>
              <a:t> 2 spaces. </a:t>
            </a:r>
            <a:endParaRPr lang="pt-BR" sz="2000" dirty="0">
              <a:latin typeface="Arial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1F4421-377E-403C-8C29-7251C80B2F92}"/>
              </a:ext>
            </a:extLst>
          </p:cNvPr>
          <p:cNvSpPr txBox="1"/>
          <p:nvPr/>
        </p:nvSpPr>
        <p:spPr>
          <a:xfrm>
            <a:off x="9482424" y="4297277"/>
            <a:ext cx="235511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The answer is 5</a:t>
            </a:r>
          </a:p>
          <a:p>
            <a:endParaRPr lang="en-GB" sz="2000" dirty="0"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The answer is 1.</a:t>
            </a:r>
          </a:p>
          <a:p>
            <a:endParaRPr lang="en-GB" sz="2000" dirty="0"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The answer is -2.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63502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Adding with negative numbers</a:t>
            </a:r>
          </a:p>
        </p:txBody>
      </p:sp>
      <p:sp>
        <p:nvSpPr>
          <p:cNvPr id="3" name="Rectangle 2"/>
          <p:cNvSpPr/>
          <p:nvPr/>
        </p:nvSpPr>
        <p:spPr>
          <a:xfrm>
            <a:off x="840480" y="2253734"/>
            <a:ext cx="7675499" cy="3888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989"/>
              </a:spcAft>
            </a:pPr>
            <a:r>
              <a:rPr lang="en-GB" sz="2000" b="1" dirty="0">
                <a:latin typeface="Arial"/>
                <a:cs typeface="Arial"/>
              </a:rPr>
              <a:t>Adding a negative number has the same effect as subtracting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For example:  			6 + -2 	 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This is exactly the same as: 	6 – 2			</a:t>
            </a: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Here is another example:	9 + -4 	 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This is exactly the same as: 	9 – 4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		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Here is yet another example:	-15  + -5 	 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This is exactly the same as: 	-15  - 5			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2B5469-90C1-445B-B373-CF637374A9C5}"/>
              </a:ext>
            </a:extLst>
          </p:cNvPr>
          <p:cNvSpPr txBox="1"/>
          <p:nvPr/>
        </p:nvSpPr>
        <p:spPr>
          <a:xfrm>
            <a:off x="6085398" y="3199427"/>
            <a:ext cx="6092456" cy="293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Answer: 4</a:t>
            </a:r>
          </a:p>
          <a:p>
            <a:endParaRPr lang="en-GB" sz="2000" dirty="0"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Answer: 5</a:t>
            </a: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Answer: -20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4507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Subtracting with negative numbers</a:t>
            </a:r>
          </a:p>
        </p:txBody>
      </p:sp>
      <p:sp>
        <p:nvSpPr>
          <p:cNvPr id="3" name="Rectangle 2"/>
          <p:cNvSpPr/>
          <p:nvPr/>
        </p:nvSpPr>
        <p:spPr>
          <a:xfrm>
            <a:off x="647976" y="2277331"/>
            <a:ext cx="10012004" cy="1143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When subtracting we move to the </a:t>
            </a:r>
            <a:r>
              <a:rPr lang="en-GB" sz="2000" b="1" dirty="0">
                <a:latin typeface="Arial"/>
                <a:cs typeface="Arial"/>
              </a:rPr>
              <a:t>left</a:t>
            </a:r>
            <a:r>
              <a:rPr lang="en-GB" sz="2000" dirty="0">
                <a:latin typeface="Arial"/>
                <a:cs typeface="Arial"/>
              </a:rPr>
              <a:t> along the number line.</a:t>
            </a:r>
          </a:p>
          <a:p>
            <a:r>
              <a:rPr lang="en-GB" sz="2000" dirty="0">
                <a:latin typeface="Arial"/>
                <a:cs typeface="Arial"/>
              </a:rPr>
              <a:t>For example: 5 – 8 =</a:t>
            </a:r>
          </a:p>
          <a:p>
            <a:r>
              <a:rPr lang="en-GB" sz="2000" dirty="0">
                <a:latin typeface="Arial"/>
                <a:cs typeface="Arial"/>
              </a:rPr>
              <a:t>	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01A10A6-7E18-4E24-80F6-A386B87DF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34" y="3089638"/>
            <a:ext cx="11642466" cy="116424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FE37BD-F3A9-4471-BEEF-77CA7CC4161E}"/>
              </a:ext>
            </a:extLst>
          </p:cNvPr>
          <p:cNvSpPr txBox="1"/>
          <p:nvPr/>
        </p:nvSpPr>
        <p:spPr>
          <a:xfrm>
            <a:off x="668607" y="4297277"/>
            <a:ext cx="885816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Place your finger on 5 and, as we are subtracting, jump to the </a:t>
            </a:r>
            <a:r>
              <a:rPr lang="en-GB" sz="2000" b="1" dirty="0">
                <a:latin typeface="Arial"/>
                <a:cs typeface="Arial"/>
              </a:rPr>
              <a:t>left</a:t>
            </a:r>
            <a:r>
              <a:rPr lang="en-GB" sz="2000" dirty="0">
                <a:latin typeface="Arial"/>
                <a:cs typeface="Arial"/>
              </a:rPr>
              <a:t> 8 spaces.</a:t>
            </a: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Here is another example: 2 – 7 =</a:t>
            </a:r>
          </a:p>
          <a:p>
            <a:r>
              <a:rPr lang="en-GB" sz="2000" dirty="0">
                <a:latin typeface="Arial"/>
                <a:cs typeface="Arial"/>
              </a:rPr>
              <a:t>Place your finger on 2 and, as we are subtracting, jump to the </a:t>
            </a:r>
            <a:r>
              <a:rPr lang="en-GB" sz="2000" b="1" dirty="0">
                <a:latin typeface="Arial"/>
                <a:cs typeface="Arial"/>
              </a:rPr>
              <a:t>left</a:t>
            </a:r>
            <a:r>
              <a:rPr lang="en-GB" sz="2000" dirty="0">
                <a:latin typeface="Arial"/>
                <a:cs typeface="Arial"/>
              </a:rPr>
              <a:t> 7 spaces.</a:t>
            </a:r>
          </a:p>
          <a:p>
            <a:r>
              <a:rPr lang="en-GB" sz="2000" dirty="0">
                <a:latin typeface="Arial"/>
                <a:cs typeface="Arial"/>
              </a:rPr>
              <a:t> </a:t>
            </a:r>
          </a:p>
          <a:p>
            <a:r>
              <a:rPr lang="en-GB" sz="2000" dirty="0">
                <a:latin typeface="Arial"/>
                <a:cs typeface="Arial"/>
              </a:rPr>
              <a:t>Here is yet another example: -3 – 2 =</a:t>
            </a:r>
          </a:p>
          <a:p>
            <a:r>
              <a:rPr lang="en-GB" sz="2000" dirty="0">
                <a:latin typeface="Arial"/>
                <a:cs typeface="Arial"/>
              </a:rPr>
              <a:t>Place your finger on -3 and, as we are subtracting, jump to the </a:t>
            </a:r>
            <a:r>
              <a:rPr lang="en-GB" sz="2000" b="1" dirty="0">
                <a:latin typeface="Arial"/>
                <a:cs typeface="Arial"/>
              </a:rPr>
              <a:t>left</a:t>
            </a:r>
            <a:r>
              <a:rPr lang="en-GB" sz="2000" dirty="0">
                <a:latin typeface="Arial"/>
                <a:cs typeface="Arial"/>
              </a:rPr>
              <a:t> 2 spaces.</a:t>
            </a:r>
            <a:endParaRPr lang="pt-BR" sz="2000" dirty="0">
              <a:latin typeface="Arial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1F4421-377E-403C-8C29-7251C80B2F92}"/>
              </a:ext>
            </a:extLst>
          </p:cNvPr>
          <p:cNvSpPr txBox="1"/>
          <p:nvPr/>
        </p:nvSpPr>
        <p:spPr>
          <a:xfrm>
            <a:off x="9482424" y="4297277"/>
            <a:ext cx="235511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The answer is -3</a:t>
            </a:r>
          </a:p>
          <a:p>
            <a:endParaRPr lang="en-GB" sz="2000" dirty="0"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The answer is -5.</a:t>
            </a:r>
          </a:p>
          <a:p>
            <a:endParaRPr lang="en-GB" sz="2000" dirty="0"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The answer is -5.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60748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92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30" end="3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7B5A72-D85B-43D4-AEBC-F846AF4F4C43}">
  <ds:schemaRefs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8a220d04-cd4c-4a42-a0ef-10d364ba1cb5"/>
    <ds:schemaRef ds:uri="http://schemas.microsoft.com/office/2006/metadata/properties"/>
    <ds:schemaRef ds:uri="http://purl.org/dc/elements/1.1/"/>
    <ds:schemaRef ds:uri="23a673d0-6c97-4602-af76-52d498a4d789"/>
    <ds:schemaRef ds:uri="http://schemas.microsoft.com/sharepoint/v3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10623</TotalTime>
  <Words>1474</Words>
  <Application>Microsoft Office PowerPoint</Application>
  <PresentationFormat>Widescreen</PresentationFormat>
  <Paragraphs>220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Verdana</vt:lpstr>
      <vt:lpstr>office theme</vt:lpstr>
      <vt:lpstr>PowerPoint Presentation</vt:lpstr>
      <vt:lpstr>PowerPoint Presentation</vt:lpstr>
      <vt:lpstr>Positive and negative numbers</vt:lpstr>
      <vt:lpstr>PowerPoint Presentation</vt:lpstr>
      <vt:lpstr>PowerPoint Presentation</vt:lpstr>
      <vt:lpstr>Opposite numbers </vt:lpstr>
      <vt:lpstr>Adding with negative numbers</vt:lpstr>
      <vt:lpstr>Adding with negative numbers</vt:lpstr>
      <vt:lpstr>Subtracting with negative numbers</vt:lpstr>
      <vt:lpstr>Subtracting with negative numbers</vt:lpstr>
      <vt:lpstr>Addition and subtraction with negative numbers</vt:lpstr>
      <vt:lpstr>Challenge question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Victoria Gardner</cp:lastModifiedBy>
  <cp:revision>329</cp:revision>
  <dcterms:created xsi:type="dcterms:W3CDTF">2021-03-05T10:31:48Z</dcterms:created>
  <dcterms:modified xsi:type="dcterms:W3CDTF">2021-08-13T09:29:00Z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