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1"/>
  </p:notesMasterIdLst>
  <p:sldIdLst>
    <p:sldId id="295" r:id="rId6"/>
    <p:sldId id="318" r:id="rId7"/>
    <p:sldId id="323" r:id="rId8"/>
    <p:sldId id="324" r:id="rId9"/>
    <p:sldId id="327" r:id="rId10"/>
    <p:sldId id="325" r:id="rId11"/>
    <p:sldId id="326" r:id="rId12"/>
    <p:sldId id="332" r:id="rId13"/>
    <p:sldId id="333" r:id="rId14"/>
    <p:sldId id="334" r:id="rId15"/>
    <p:sldId id="335" r:id="rId16"/>
    <p:sldId id="330" r:id="rId17"/>
    <p:sldId id="331" r:id="rId18"/>
    <p:sldId id="336" r:id="rId19"/>
    <p:sldId id="337"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99FC"/>
    <a:srgbClr val="78F9D4"/>
    <a:srgbClr val="333333"/>
    <a:srgbClr val="A098FA"/>
    <a:srgbClr val="000000"/>
    <a:srgbClr val="86559E"/>
    <a:srgbClr val="C3D941"/>
    <a:srgbClr val="C0E134"/>
    <a:srgbClr val="E10832"/>
    <a:srgbClr val="4E06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3972D2-4B14-4DA7-AC02-24C3F034DE76}" v="4" dt="2023-02-07T11:41:37.6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88" autoAdjust="0"/>
  </p:normalViewPr>
  <p:slideViewPr>
    <p:cSldViewPr snapToGrid="0">
      <p:cViewPr varScale="1">
        <p:scale>
          <a:sx n="44" d="100"/>
          <a:sy n="44" d="100"/>
        </p:scale>
        <p:origin x="1428"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us Ridley" userId="fb7d04a1-39ed-4e70-b285-449339000b61" providerId="ADAL" clId="{343972D2-4B14-4DA7-AC02-24C3F034DE76}"/>
    <pc:docChg chg="custSel delSld modSld">
      <pc:chgData name="Marcus Ridley" userId="fb7d04a1-39ed-4e70-b285-449339000b61" providerId="ADAL" clId="{343972D2-4B14-4DA7-AC02-24C3F034DE76}" dt="2023-02-07T11:41:45.981" v="85" actId="14100"/>
      <pc:docMkLst>
        <pc:docMk/>
      </pc:docMkLst>
      <pc:sldChg chg="del">
        <pc:chgData name="Marcus Ridley" userId="fb7d04a1-39ed-4e70-b285-449339000b61" providerId="ADAL" clId="{343972D2-4B14-4DA7-AC02-24C3F034DE76}" dt="2023-02-03T14:45:39.955" v="52" actId="2696"/>
        <pc:sldMkLst>
          <pc:docMk/>
          <pc:sldMk cId="743246157" sldId="296"/>
        </pc:sldMkLst>
      </pc:sldChg>
      <pc:sldChg chg="del">
        <pc:chgData name="Marcus Ridley" userId="fb7d04a1-39ed-4e70-b285-449339000b61" providerId="ADAL" clId="{343972D2-4B14-4DA7-AC02-24C3F034DE76}" dt="2023-02-03T14:45:33.904" v="51" actId="2696"/>
        <pc:sldMkLst>
          <pc:docMk/>
          <pc:sldMk cId="2534539260" sldId="317"/>
        </pc:sldMkLst>
      </pc:sldChg>
      <pc:sldChg chg="modSp mod">
        <pc:chgData name="Marcus Ridley" userId="fb7d04a1-39ed-4e70-b285-449339000b61" providerId="ADAL" clId="{343972D2-4B14-4DA7-AC02-24C3F034DE76}" dt="2023-02-07T11:39:04.581" v="73" actId="20577"/>
        <pc:sldMkLst>
          <pc:docMk/>
          <pc:sldMk cId="2499748888" sldId="318"/>
        </pc:sldMkLst>
        <pc:spChg chg="mod">
          <ac:chgData name="Marcus Ridley" userId="fb7d04a1-39ed-4e70-b285-449339000b61" providerId="ADAL" clId="{343972D2-4B14-4DA7-AC02-24C3F034DE76}" dt="2023-02-07T11:39:04.581" v="73" actId="20577"/>
          <ac:spMkLst>
            <pc:docMk/>
            <pc:sldMk cId="2499748888" sldId="318"/>
            <ac:spMk id="3" creationId="{C17A058B-87A1-4242-87D3-B6D63FCF3E02}"/>
          </ac:spMkLst>
        </pc:spChg>
      </pc:sldChg>
      <pc:sldChg chg="del">
        <pc:chgData name="Marcus Ridley" userId="fb7d04a1-39ed-4e70-b285-449339000b61" providerId="ADAL" clId="{343972D2-4B14-4DA7-AC02-24C3F034DE76}" dt="2023-02-03T14:42:53.065" v="0" actId="47"/>
        <pc:sldMkLst>
          <pc:docMk/>
          <pc:sldMk cId="3914110503" sldId="319"/>
        </pc:sldMkLst>
      </pc:sldChg>
      <pc:sldChg chg="del">
        <pc:chgData name="Marcus Ridley" userId="fb7d04a1-39ed-4e70-b285-449339000b61" providerId="ADAL" clId="{343972D2-4B14-4DA7-AC02-24C3F034DE76}" dt="2023-02-03T14:42:53.065" v="0" actId="47"/>
        <pc:sldMkLst>
          <pc:docMk/>
          <pc:sldMk cId="987920218" sldId="320"/>
        </pc:sldMkLst>
      </pc:sldChg>
      <pc:sldChg chg="modSp mod">
        <pc:chgData name="Marcus Ridley" userId="fb7d04a1-39ed-4e70-b285-449339000b61" providerId="ADAL" clId="{343972D2-4B14-4DA7-AC02-24C3F034DE76}" dt="2023-02-07T11:39:39.350" v="75" actId="20577"/>
        <pc:sldMkLst>
          <pc:docMk/>
          <pc:sldMk cId="3382685998" sldId="325"/>
        </pc:sldMkLst>
        <pc:spChg chg="mod">
          <ac:chgData name="Marcus Ridley" userId="fb7d04a1-39ed-4e70-b285-449339000b61" providerId="ADAL" clId="{343972D2-4B14-4DA7-AC02-24C3F034DE76}" dt="2023-02-07T11:39:39.350" v="75" actId="20577"/>
          <ac:spMkLst>
            <pc:docMk/>
            <pc:sldMk cId="3382685998" sldId="325"/>
            <ac:spMk id="2" creationId="{A1ACAB01-F251-9542-941F-2E0FF9927BD4}"/>
          </ac:spMkLst>
        </pc:spChg>
      </pc:sldChg>
      <pc:sldChg chg="modSp mod">
        <pc:chgData name="Marcus Ridley" userId="fb7d04a1-39ed-4e70-b285-449339000b61" providerId="ADAL" clId="{343972D2-4B14-4DA7-AC02-24C3F034DE76}" dt="2023-02-07T11:38:36.295" v="69" actId="20577"/>
        <pc:sldMkLst>
          <pc:docMk/>
          <pc:sldMk cId="2743684712" sldId="327"/>
        </pc:sldMkLst>
        <pc:spChg chg="mod">
          <ac:chgData name="Marcus Ridley" userId="fb7d04a1-39ed-4e70-b285-449339000b61" providerId="ADAL" clId="{343972D2-4B14-4DA7-AC02-24C3F034DE76}" dt="2023-02-07T11:38:36.295" v="69" actId="20577"/>
          <ac:spMkLst>
            <pc:docMk/>
            <pc:sldMk cId="2743684712" sldId="327"/>
            <ac:spMk id="2" creationId="{5E39CE4D-BD40-8B40-AE61-1B78B7EEE410}"/>
          </ac:spMkLst>
        </pc:spChg>
      </pc:sldChg>
      <pc:sldChg chg="addSp delSp modSp mod">
        <pc:chgData name="Marcus Ridley" userId="fb7d04a1-39ed-4e70-b285-449339000b61" providerId="ADAL" clId="{343972D2-4B14-4DA7-AC02-24C3F034DE76}" dt="2023-02-03T14:57:53.367" v="61" actId="1076"/>
        <pc:sldMkLst>
          <pc:docMk/>
          <pc:sldMk cId="3139311337" sldId="331"/>
        </pc:sldMkLst>
        <pc:spChg chg="del mod">
          <ac:chgData name="Marcus Ridley" userId="fb7d04a1-39ed-4e70-b285-449339000b61" providerId="ADAL" clId="{343972D2-4B14-4DA7-AC02-24C3F034DE76}" dt="2023-02-03T14:57:49.237" v="60" actId="478"/>
          <ac:spMkLst>
            <pc:docMk/>
            <pc:sldMk cId="3139311337" sldId="331"/>
            <ac:spMk id="2" creationId="{C3A61787-F5F0-0E33-C207-11B0A0AF2640}"/>
          </ac:spMkLst>
        </pc:spChg>
        <pc:spChg chg="del mod">
          <ac:chgData name="Marcus Ridley" userId="fb7d04a1-39ed-4e70-b285-449339000b61" providerId="ADAL" clId="{343972D2-4B14-4DA7-AC02-24C3F034DE76}" dt="2023-02-03T14:57:49.237" v="60" actId="478"/>
          <ac:spMkLst>
            <pc:docMk/>
            <pc:sldMk cId="3139311337" sldId="331"/>
            <ac:spMk id="3" creationId="{59422BED-CDAB-4DA4-A5E1-7866D7250EAD}"/>
          </ac:spMkLst>
        </pc:spChg>
        <pc:spChg chg="add mod">
          <ac:chgData name="Marcus Ridley" userId="fb7d04a1-39ed-4e70-b285-449339000b61" providerId="ADAL" clId="{343972D2-4B14-4DA7-AC02-24C3F034DE76}" dt="2023-02-03T14:43:48.942" v="38" actId="14100"/>
          <ac:spMkLst>
            <pc:docMk/>
            <pc:sldMk cId="3139311337" sldId="331"/>
            <ac:spMk id="4" creationId="{5CF367EA-7D3E-3BB7-8624-F9613F77171C}"/>
          </ac:spMkLst>
        </pc:spChg>
        <pc:spChg chg="del mod">
          <ac:chgData name="Marcus Ridley" userId="fb7d04a1-39ed-4e70-b285-449339000b61" providerId="ADAL" clId="{343972D2-4B14-4DA7-AC02-24C3F034DE76}" dt="2023-02-03T14:57:49.237" v="60" actId="478"/>
          <ac:spMkLst>
            <pc:docMk/>
            <pc:sldMk cId="3139311337" sldId="331"/>
            <ac:spMk id="5" creationId="{DF4C3DE8-6004-48A5-2C47-C88229DB8A87}"/>
          </ac:spMkLst>
        </pc:spChg>
        <pc:spChg chg="del mod">
          <ac:chgData name="Marcus Ridley" userId="fb7d04a1-39ed-4e70-b285-449339000b61" providerId="ADAL" clId="{343972D2-4B14-4DA7-AC02-24C3F034DE76}" dt="2023-02-03T14:57:49.237" v="60" actId="478"/>
          <ac:spMkLst>
            <pc:docMk/>
            <pc:sldMk cId="3139311337" sldId="331"/>
            <ac:spMk id="6" creationId="{2203DE1A-E72E-53C5-4B92-C92712AD20A0}"/>
          </ac:spMkLst>
        </pc:spChg>
        <pc:spChg chg="del mod">
          <ac:chgData name="Marcus Ridley" userId="fb7d04a1-39ed-4e70-b285-449339000b61" providerId="ADAL" clId="{343972D2-4B14-4DA7-AC02-24C3F034DE76}" dt="2023-02-03T14:57:49.237" v="60" actId="478"/>
          <ac:spMkLst>
            <pc:docMk/>
            <pc:sldMk cId="3139311337" sldId="331"/>
            <ac:spMk id="7" creationId="{43BCE39E-C1D1-F760-3C42-7964AF699DBF}"/>
          </ac:spMkLst>
        </pc:spChg>
        <pc:spChg chg="del mod">
          <ac:chgData name="Marcus Ridley" userId="fb7d04a1-39ed-4e70-b285-449339000b61" providerId="ADAL" clId="{343972D2-4B14-4DA7-AC02-24C3F034DE76}" dt="2023-02-03T14:57:49.237" v="60" actId="478"/>
          <ac:spMkLst>
            <pc:docMk/>
            <pc:sldMk cId="3139311337" sldId="331"/>
            <ac:spMk id="8" creationId="{09560913-F498-EC0F-C521-E4D405077025}"/>
          </ac:spMkLst>
        </pc:spChg>
        <pc:spChg chg="add mod">
          <ac:chgData name="Marcus Ridley" userId="fb7d04a1-39ed-4e70-b285-449339000b61" providerId="ADAL" clId="{343972D2-4B14-4DA7-AC02-24C3F034DE76}" dt="2023-02-03T14:45:11.261" v="50" actId="1076"/>
          <ac:spMkLst>
            <pc:docMk/>
            <pc:sldMk cId="3139311337" sldId="331"/>
            <ac:spMk id="9" creationId="{DCD02B3F-2879-B6BF-AABA-800C138DFF3C}"/>
          </ac:spMkLst>
        </pc:spChg>
        <pc:picChg chg="add mod modCrop">
          <ac:chgData name="Marcus Ridley" userId="fb7d04a1-39ed-4e70-b285-449339000b61" providerId="ADAL" clId="{343972D2-4B14-4DA7-AC02-24C3F034DE76}" dt="2023-02-03T14:57:53.367" v="61" actId="1076"/>
          <ac:picMkLst>
            <pc:docMk/>
            <pc:sldMk cId="3139311337" sldId="331"/>
            <ac:picMk id="13" creationId="{D3982159-CCC5-0E5E-A6BB-8557FE8FCC4B}"/>
          </ac:picMkLst>
        </pc:picChg>
        <pc:cxnChg chg="del mod">
          <ac:chgData name="Marcus Ridley" userId="fb7d04a1-39ed-4e70-b285-449339000b61" providerId="ADAL" clId="{343972D2-4B14-4DA7-AC02-24C3F034DE76}" dt="2023-02-03T14:57:49.237" v="60" actId="478"/>
          <ac:cxnSpMkLst>
            <pc:docMk/>
            <pc:sldMk cId="3139311337" sldId="331"/>
            <ac:cxnSpMk id="10" creationId="{98EF2803-D176-DC89-FDF3-3BA04D6306A9}"/>
          </ac:cxnSpMkLst>
        </pc:cxnChg>
        <pc:cxnChg chg="del mod">
          <ac:chgData name="Marcus Ridley" userId="fb7d04a1-39ed-4e70-b285-449339000b61" providerId="ADAL" clId="{343972D2-4B14-4DA7-AC02-24C3F034DE76}" dt="2023-02-03T14:57:49.237" v="60" actId="478"/>
          <ac:cxnSpMkLst>
            <pc:docMk/>
            <pc:sldMk cId="3139311337" sldId="331"/>
            <ac:cxnSpMk id="11" creationId="{997319C8-2D2B-6905-EB95-DABE98FFCA28}"/>
          </ac:cxnSpMkLst>
        </pc:cxnChg>
      </pc:sldChg>
      <pc:sldChg chg="modSp mod">
        <pc:chgData name="Marcus Ridley" userId="fb7d04a1-39ed-4e70-b285-449339000b61" providerId="ADAL" clId="{343972D2-4B14-4DA7-AC02-24C3F034DE76}" dt="2023-02-07T11:39:45.079" v="77" actId="20577"/>
        <pc:sldMkLst>
          <pc:docMk/>
          <pc:sldMk cId="1549494492" sldId="332"/>
        </pc:sldMkLst>
        <pc:spChg chg="mod">
          <ac:chgData name="Marcus Ridley" userId="fb7d04a1-39ed-4e70-b285-449339000b61" providerId="ADAL" clId="{343972D2-4B14-4DA7-AC02-24C3F034DE76}" dt="2023-02-07T11:39:45.079" v="77" actId="20577"/>
          <ac:spMkLst>
            <pc:docMk/>
            <pc:sldMk cId="1549494492" sldId="332"/>
            <ac:spMk id="2" creationId="{A1ACAB01-F251-9542-941F-2E0FF9927BD4}"/>
          </ac:spMkLst>
        </pc:spChg>
      </pc:sldChg>
      <pc:sldChg chg="modSp mod">
        <pc:chgData name="Marcus Ridley" userId="fb7d04a1-39ed-4e70-b285-449339000b61" providerId="ADAL" clId="{343972D2-4B14-4DA7-AC02-24C3F034DE76}" dt="2023-02-07T11:39:49.710" v="79" actId="20577"/>
        <pc:sldMkLst>
          <pc:docMk/>
          <pc:sldMk cId="3235263382" sldId="335"/>
        </pc:sldMkLst>
        <pc:spChg chg="mod">
          <ac:chgData name="Marcus Ridley" userId="fb7d04a1-39ed-4e70-b285-449339000b61" providerId="ADAL" clId="{343972D2-4B14-4DA7-AC02-24C3F034DE76}" dt="2023-02-07T11:39:49.710" v="79" actId="20577"/>
          <ac:spMkLst>
            <pc:docMk/>
            <pc:sldMk cId="3235263382" sldId="335"/>
            <ac:spMk id="2" creationId="{5E39CE4D-BD40-8B40-AE61-1B78B7EEE410}"/>
          </ac:spMkLst>
        </pc:spChg>
      </pc:sldChg>
      <pc:sldChg chg="addSp delSp modSp mod">
        <pc:chgData name="Marcus Ridley" userId="fb7d04a1-39ed-4e70-b285-449339000b61" providerId="ADAL" clId="{343972D2-4B14-4DA7-AC02-24C3F034DE76}" dt="2023-02-07T11:41:45.981" v="85" actId="14100"/>
        <pc:sldMkLst>
          <pc:docMk/>
          <pc:sldMk cId="3191329928" sldId="337"/>
        </pc:sldMkLst>
        <pc:spChg chg="del">
          <ac:chgData name="Marcus Ridley" userId="fb7d04a1-39ed-4e70-b285-449339000b61" providerId="ADAL" clId="{343972D2-4B14-4DA7-AC02-24C3F034DE76}" dt="2023-02-03T15:15:06.696" v="62" actId="478"/>
          <ac:spMkLst>
            <pc:docMk/>
            <pc:sldMk cId="3191329928" sldId="337"/>
            <ac:spMk id="9" creationId="{9182CAAC-A163-8C7A-D133-BA5EF84297D0}"/>
          </ac:spMkLst>
        </pc:spChg>
        <pc:picChg chg="add del mod">
          <ac:chgData name="Marcus Ridley" userId="fb7d04a1-39ed-4e70-b285-449339000b61" providerId="ADAL" clId="{343972D2-4B14-4DA7-AC02-24C3F034DE76}" dt="2023-02-07T11:41:41.339" v="83" actId="478"/>
          <ac:picMkLst>
            <pc:docMk/>
            <pc:sldMk cId="3191329928" sldId="337"/>
            <ac:picMk id="3" creationId="{5046ED82-F96C-06CE-895A-F9F78EE544B2}"/>
          </ac:picMkLst>
        </pc:picChg>
        <pc:picChg chg="add mod">
          <ac:chgData name="Marcus Ridley" userId="fb7d04a1-39ed-4e70-b285-449339000b61" providerId="ADAL" clId="{343972D2-4B14-4DA7-AC02-24C3F034DE76}" dt="2023-02-07T11:41:45.981" v="85" actId="14100"/>
          <ac:picMkLst>
            <pc:docMk/>
            <pc:sldMk cId="3191329928" sldId="337"/>
            <ac:picMk id="4" creationId="{E9322782-5C65-DF63-62A5-AE9349B894C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FB9AF5-BDC3-5149-8258-94ECD5910617}" type="datetimeFigureOut">
              <a:rPr lang="en-US" smtClean="0"/>
              <a:pPr/>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193B43-E0F0-0046-9DDF-056EE0E9CC27}" type="slidenum">
              <a:rPr lang="en-US" smtClean="0"/>
              <a:pPr/>
              <a:t>‹#›</a:t>
            </a:fld>
            <a:endParaRPr lang="en-US"/>
          </a:p>
        </p:txBody>
      </p:sp>
    </p:spTree>
    <p:extLst>
      <p:ext uri="{BB962C8B-B14F-4D97-AF65-F5344CB8AC3E}">
        <p14:creationId xmlns:p14="http://schemas.microsoft.com/office/powerpoint/2010/main" val="68513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uccessatschool.org/advicedetails/68/All-About-Apprenticeship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nstituteforapprenticeships.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uccessatschool.org/advicedetails/68/All-About-Apprenticeship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D2D2D"/>
                </a:solidFill>
                <a:effectLst/>
                <a:latin typeface="vagrounded-lightlight"/>
              </a:rPr>
              <a:t>An </a:t>
            </a:r>
            <a:r>
              <a:rPr lang="en-GB" b="0" i="0" u="none" strike="noStrike" dirty="0">
                <a:solidFill>
                  <a:srgbClr val="C53A3A"/>
                </a:solidFill>
                <a:effectLst/>
                <a:latin typeface="vagrounded-lightlight"/>
                <a:hlinkClick r:id="rId3" tooltip="What is an apprenticeship?"/>
              </a:rPr>
              <a:t>apprenticeship</a:t>
            </a:r>
            <a:r>
              <a:rPr lang="en-GB" b="0" i="0" dirty="0">
                <a:solidFill>
                  <a:srgbClr val="2D2D2D"/>
                </a:solidFill>
                <a:effectLst/>
                <a:latin typeface="vagrounded-lightlight"/>
              </a:rPr>
              <a:t> is a job with training and the chance to gain qualifications. As with any job, an apprentice gets paid, but they also take part in formal on-the-job training and study for relevant qualifications linked to their role. Qualifications are paid for by the employer. </a:t>
            </a:r>
            <a:r>
              <a:rPr lang="en-GB" b="0" i="0" dirty="0">
                <a:solidFill>
                  <a:srgbClr val="333333"/>
                </a:solidFill>
                <a:effectLst/>
                <a:latin typeface="Gill Sans"/>
              </a:rPr>
              <a:t>Apprenticeships offer your child access to accredited training and the opportunity to develop skills and achieve a qualification whilst earning and gaining real work experience and developing business relationships, which potentially can be more advantageous than the academic qualifications offered in further education.</a:t>
            </a:r>
            <a:endParaRPr lang="en-GB" dirty="0"/>
          </a:p>
        </p:txBody>
      </p:sp>
      <p:sp>
        <p:nvSpPr>
          <p:cNvPr id="4" name="Slide Number Placeholder 3"/>
          <p:cNvSpPr>
            <a:spLocks noGrp="1"/>
          </p:cNvSpPr>
          <p:nvPr>
            <p:ph type="sldNum" sz="quarter" idx="5"/>
          </p:nvPr>
        </p:nvSpPr>
        <p:spPr/>
        <p:txBody>
          <a:bodyPr/>
          <a:lstStyle/>
          <a:p>
            <a:fld id="{ED193B43-E0F0-0046-9DDF-056EE0E9CC27}" type="slidenum">
              <a:rPr lang="en-US" smtClean="0"/>
              <a:pPr/>
              <a:t>2</a:t>
            </a:fld>
            <a:endParaRPr lang="en-US"/>
          </a:p>
        </p:txBody>
      </p:sp>
    </p:spTree>
    <p:extLst>
      <p:ext uri="{BB962C8B-B14F-4D97-AF65-F5344CB8AC3E}">
        <p14:creationId xmlns:p14="http://schemas.microsoft.com/office/powerpoint/2010/main" val="4030376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636464"/>
                </a:solidFill>
                <a:effectLst/>
                <a:latin typeface="DroidSans"/>
              </a:rPr>
              <a:t>It’s really important to get a good start to your apprenticeship. This is an opportunity to see if the apprenticeship route is right for you, to have support to map out your career path and career choices and to determine the right apprenticeship and the right level. MTD call this part of the Apprenticeship the Initial Engagement. As part the Initial Engagement stage you will undertake and complete:</a:t>
            </a:r>
            <a:endParaRPr lang="en-GB" dirty="0"/>
          </a:p>
        </p:txBody>
      </p:sp>
      <p:sp>
        <p:nvSpPr>
          <p:cNvPr id="4" name="Slide Number Placeholder 3"/>
          <p:cNvSpPr>
            <a:spLocks noGrp="1"/>
          </p:cNvSpPr>
          <p:nvPr>
            <p:ph type="sldNum" sz="quarter" idx="5"/>
          </p:nvPr>
        </p:nvSpPr>
        <p:spPr/>
        <p:txBody>
          <a:bodyPr/>
          <a:lstStyle/>
          <a:p>
            <a:fld id="{ED193B43-E0F0-0046-9DDF-056EE0E9CC27}" type="slidenum">
              <a:rPr lang="en-US" smtClean="0"/>
              <a:pPr/>
              <a:t>11</a:t>
            </a:fld>
            <a:endParaRPr lang="en-US"/>
          </a:p>
        </p:txBody>
      </p:sp>
    </p:spTree>
    <p:extLst>
      <p:ext uri="{BB962C8B-B14F-4D97-AF65-F5344CB8AC3E}">
        <p14:creationId xmlns:p14="http://schemas.microsoft.com/office/powerpoint/2010/main" val="1465366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4A4A4A"/>
                </a:solidFill>
                <a:effectLst/>
                <a:latin typeface="Lato" panose="020F0502020204030203" pitchFamily="34" charset="0"/>
              </a:rPr>
              <a:t>Gateway</a:t>
            </a:r>
          </a:p>
          <a:p>
            <a:pPr algn="l"/>
            <a:r>
              <a:rPr lang="en-GB" b="0" i="0" dirty="0">
                <a:solidFill>
                  <a:srgbClr val="4A4A4A"/>
                </a:solidFill>
                <a:effectLst/>
                <a:latin typeface="Lato" panose="020F0502020204030203" pitchFamily="34" charset="0"/>
              </a:rPr>
              <a:t>When the apprentice has completed their formative training, there will be a short period of time where the Employer, Training Provider and apprentice will assess the apprentice’s progress. The Employer will then determine whether or not the Apprentice is ready to take on the End-Point Assessment.</a:t>
            </a:r>
          </a:p>
          <a:p>
            <a:pPr algn="l"/>
            <a:r>
              <a:rPr lang="en-GB" b="0" i="0" dirty="0">
                <a:solidFill>
                  <a:srgbClr val="4A4A4A"/>
                </a:solidFill>
                <a:effectLst/>
                <a:latin typeface="Lato" panose="020F0502020204030203" pitchFamily="34" charset="0"/>
              </a:rPr>
              <a:t>Generally, the Gateway stage is where all aspects of the apprenticeship must be completed. These could include:</a:t>
            </a:r>
          </a:p>
          <a:p>
            <a:pPr algn="l"/>
            <a:endParaRPr lang="en-GB" b="0" i="0" dirty="0">
              <a:solidFill>
                <a:srgbClr val="4A4A4A"/>
              </a:solidFill>
              <a:effectLst/>
              <a:latin typeface="Lato" panose="020F0502020204030203" pitchFamily="34" charset="0"/>
            </a:endParaRPr>
          </a:p>
          <a:p>
            <a:pPr algn="l">
              <a:buFont typeface="Arial" panose="020B0604020202020204" pitchFamily="34" charset="0"/>
              <a:buChar char="•"/>
            </a:pPr>
            <a:r>
              <a:rPr lang="en-GB" b="0" i="0" dirty="0">
                <a:solidFill>
                  <a:srgbClr val="4A4A4A"/>
                </a:solidFill>
                <a:effectLst/>
                <a:latin typeface="Lato" panose="020F0502020204030203" pitchFamily="34" charset="0"/>
              </a:rPr>
              <a:t>Any on-programme qualifications, including Functional Skills</a:t>
            </a:r>
          </a:p>
          <a:p>
            <a:pPr algn="l">
              <a:buFont typeface="Arial" panose="020B0604020202020204" pitchFamily="34" charset="0"/>
              <a:buChar char="•"/>
            </a:pPr>
            <a:r>
              <a:rPr lang="en-GB" b="0" i="0" dirty="0">
                <a:solidFill>
                  <a:srgbClr val="4A4A4A"/>
                </a:solidFill>
                <a:effectLst/>
                <a:latin typeface="Lato" panose="020F0502020204030203" pitchFamily="34" charset="0"/>
              </a:rPr>
              <a:t>Any finalised projects, such as portfolios or projects</a:t>
            </a:r>
          </a:p>
          <a:p>
            <a:pPr algn="l">
              <a:buFont typeface="Arial" panose="020B0604020202020204" pitchFamily="34" charset="0"/>
              <a:buChar char="•"/>
            </a:pPr>
            <a:r>
              <a:rPr lang="en-GB" b="0" i="0" dirty="0">
                <a:solidFill>
                  <a:srgbClr val="4A4A4A"/>
                </a:solidFill>
                <a:effectLst/>
                <a:latin typeface="Lato" panose="020F0502020204030203" pitchFamily="34" charset="0"/>
              </a:rPr>
              <a:t>Any other requirements outlined in the Apprenticeship Standard</a:t>
            </a:r>
          </a:p>
          <a:p>
            <a:pPr algn="l"/>
            <a:r>
              <a:rPr lang="en-GB" b="0" i="0" dirty="0">
                <a:solidFill>
                  <a:srgbClr val="4A4A4A"/>
                </a:solidFill>
                <a:effectLst/>
                <a:latin typeface="Lato" panose="020F0502020204030203" pitchFamily="34" charset="0"/>
              </a:rPr>
              <a:t>For some apprenticeships, there will need to be a meeting between parties involved in the apprenticeship to determine how and when the assessment process will unfold.</a:t>
            </a:r>
          </a:p>
          <a:p>
            <a:pPr algn="l"/>
            <a:endParaRPr lang="en-GB" b="0" i="0" dirty="0">
              <a:solidFill>
                <a:srgbClr val="4A4A4A"/>
              </a:solidFill>
              <a:effectLst/>
              <a:latin typeface="Lato" panose="020F0502020204030203" pitchFamily="34" charset="0"/>
            </a:endParaRPr>
          </a:p>
          <a:p>
            <a:pPr algn="l"/>
            <a:r>
              <a:rPr lang="en-GB" b="1" i="0" dirty="0">
                <a:solidFill>
                  <a:srgbClr val="4A4A4A"/>
                </a:solidFill>
                <a:effectLst/>
                <a:latin typeface="Lato" panose="020F0502020204030203" pitchFamily="34" charset="0"/>
              </a:rPr>
              <a:t>End  Point Assessment </a:t>
            </a:r>
          </a:p>
          <a:p>
            <a:pPr algn="l"/>
            <a:endParaRPr lang="en-GB" b="0" i="0" dirty="0">
              <a:solidFill>
                <a:srgbClr val="4A4A4A"/>
              </a:solidFill>
              <a:effectLst/>
              <a:latin typeface="Lato" panose="020F0502020204030203" pitchFamily="34" charset="0"/>
            </a:endParaRPr>
          </a:p>
          <a:p>
            <a:pPr algn="l"/>
            <a:r>
              <a:rPr lang="en-GB" b="0" i="0" dirty="0">
                <a:solidFill>
                  <a:srgbClr val="4A4A4A"/>
                </a:solidFill>
                <a:effectLst/>
                <a:latin typeface="Lato" panose="020F0502020204030203" pitchFamily="34" charset="0"/>
              </a:rPr>
              <a:t>Towards the end of an apprenticeship, the Employer and Training Provider will begin preparing the apprentice for the End-Point Assessment. The schedule for all the assessments will be determined by the End-Point Assessor, who is hired by the EPAO.</a:t>
            </a:r>
          </a:p>
          <a:p>
            <a:pPr algn="l"/>
            <a:r>
              <a:rPr lang="en-GB" b="0" i="0" dirty="0">
                <a:solidFill>
                  <a:srgbClr val="4A4A4A"/>
                </a:solidFill>
                <a:effectLst/>
                <a:latin typeface="Lato" panose="020F0502020204030203" pitchFamily="34" charset="0"/>
              </a:rPr>
              <a:t>End-Point Assessment is made up of a number of assessment elements which the apprentice must pass in order to complete the apprenticeship.</a:t>
            </a:r>
          </a:p>
          <a:p>
            <a:pPr algn="l"/>
            <a:r>
              <a:rPr lang="en-GB" b="0" i="0" dirty="0">
                <a:solidFill>
                  <a:srgbClr val="4A4A4A"/>
                </a:solidFill>
                <a:effectLst/>
                <a:latin typeface="Lato" panose="020F0502020204030203" pitchFamily="34" charset="0"/>
              </a:rPr>
              <a:t>These assessments are designed to give the apprentice the opportunity to demonstrate all the required knowledge, skills and behaviours outlined in the Apprenticeship Standard. These are the criteria required for them to be fully competent in their role.</a:t>
            </a:r>
          </a:p>
          <a:p>
            <a:pPr algn="l"/>
            <a:r>
              <a:rPr lang="en-GB" b="0" i="0" dirty="0">
                <a:solidFill>
                  <a:srgbClr val="4A4A4A"/>
                </a:solidFill>
                <a:effectLst/>
                <a:latin typeface="Lato" panose="020F0502020204030203" pitchFamily="34" charset="0"/>
              </a:rPr>
              <a:t>During the assessment period, the apprentice will undergo several assessments over a set period of time, which will be led and graded by the End-Point Assessor.</a:t>
            </a:r>
          </a:p>
          <a:p>
            <a:pPr algn="l"/>
            <a:r>
              <a:rPr lang="en-GB" b="0" i="0" dirty="0">
                <a:solidFill>
                  <a:srgbClr val="4A4A4A"/>
                </a:solidFill>
                <a:effectLst/>
                <a:latin typeface="Lato" panose="020F0502020204030203" pitchFamily="34" charset="0"/>
              </a:rPr>
              <a:t>Search for your Apprenticeship Standard on the </a:t>
            </a:r>
            <a:r>
              <a:rPr lang="en-GB" b="0" i="0" u="none" strike="noStrike" dirty="0">
                <a:solidFill>
                  <a:srgbClr val="F29113"/>
                </a:solidFill>
                <a:effectLst/>
                <a:latin typeface="Lato" panose="020F0502020204030203" pitchFamily="34" charset="0"/>
                <a:hlinkClick r:id="rId3"/>
              </a:rPr>
              <a:t>Institute for Apprenticeships and Technical Education website</a:t>
            </a:r>
            <a:r>
              <a:rPr lang="en-GB" b="0" i="0" dirty="0">
                <a:solidFill>
                  <a:srgbClr val="4A4A4A"/>
                </a:solidFill>
                <a:effectLst/>
                <a:latin typeface="Lato" panose="020F0502020204030203" pitchFamily="34" charset="0"/>
              </a:rPr>
              <a:t> to find out the requirements of the apprenticeship and what the apprentice will accomplish through their programme.</a:t>
            </a:r>
          </a:p>
          <a:p>
            <a:pPr algn="l"/>
            <a:endParaRPr lang="en-GB" b="0" i="0" dirty="0">
              <a:solidFill>
                <a:srgbClr val="4A4A4A"/>
              </a:solidFill>
              <a:effectLst/>
              <a:latin typeface="Lato" panose="020F0502020204030203" pitchFamily="34" charset="0"/>
            </a:endParaRPr>
          </a:p>
          <a:p>
            <a:pPr algn="l"/>
            <a:endParaRPr lang="en-GB" b="0" i="0" dirty="0">
              <a:solidFill>
                <a:srgbClr val="4A4A4A"/>
              </a:solidFill>
              <a:effectLst/>
              <a:latin typeface="Lato" panose="020F0502020204030203" pitchFamily="34" charset="0"/>
            </a:endParaRPr>
          </a:p>
        </p:txBody>
      </p:sp>
      <p:sp>
        <p:nvSpPr>
          <p:cNvPr id="4" name="Slide Number Placeholder 3"/>
          <p:cNvSpPr>
            <a:spLocks noGrp="1"/>
          </p:cNvSpPr>
          <p:nvPr>
            <p:ph type="sldNum" sz="quarter" idx="5"/>
          </p:nvPr>
        </p:nvSpPr>
        <p:spPr/>
        <p:txBody>
          <a:bodyPr/>
          <a:lstStyle/>
          <a:p>
            <a:fld id="{ED193B43-E0F0-0046-9DDF-056EE0E9CC27}" type="slidenum">
              <a:rPr lang="en-US" smtClean="0"/>
              <a:pPr/>
              <a:t>13</a:t>
            </a:fld>
            <a:endParaRPr lang="en-US"/>
          </a:p>
        </p:txBody>
      </p:sp>
    </p:spTree>
    <p:extLst>
      <p:ext uri="{BB962C8B-B14F-4D97-AF65-F5344CB8AC3E}">
        <p14:creationId xmlns:p14="http://schemas.microsoft.com/office/powerpoint/2010/main" val="3533811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4A4A4A"/>
                </a:solidFill>
                <a:effectLst/>
                <a:latin typeface="Lato" panose="020F0502020204030203" pitchFamily="34" charset="0"/>
              </a:rPr>
              <a:t>There’s a host of sources where you can find really valuable information to support you in understanding if an apprenticeship could be the right choice for you or for someone you care for. </a:t>
            </a:r>
          </a:p>
          <a:p>
            <a:pPr algn="l"/>
            <a:endParaRPr lang="en-GB" b="0" i="0" dirty="0">
              <a:solidFill>
                <a:srgbClr val="4A4A4A"/>
              </a:solidFill>
              <a:effectLst/>
              <a:latin typeface="Lato" panose="020F0502020204030203" pitchFamily="34" charset="0"/>
            </a:endParaRPr>
          </a:p>
          <a:p>
            <a:pPr algn="l"/>
            <a:r>
              <a:rPr lang="en-GB" b="0" i="0" dirty="0">
                <a:solidFill>
                  <a:srgbClr val="4A4A4A"/>
                </a:solidFill>
                <a:effectLst/>
                <a:latin typeface="Lato" panose="020F0502020204030203" pitchFamily="34" charset="0"/>
              </a:rPr>
              <a:t>Once you’ve made your decision you can visit</a:t>
            </a:r>
          </a:p>
          <a:p>
            <a:pPr algn="l"/>
            <a:endParaRPr lang="en-GB" b="0" i="0" dirty="0">
              <a:solidFill>
                <a:srgbClr val="4A4A4A"/>
              </a:solidFill>
              <a:effectLst/>
              <a:latin typeface="Lato" panose="020F0502020204030203" pitchFamily="34" charset="0"/>
            </a:endParaRPr>
          </a:p>
          <a:p>
            <a:pPr algn="l"/>
            <a:endParaRPr lang="en-GB" b="0" i="0" dirty="0">
              <a:solidFill>
                <a:srgbClr val="4A4A4A"/>
              </a:solidFill>
              <a:effectLst/>
              <a:latin typeface="Lato" panose="020F0502020204030203" pitchFamily="34" charset="0"/>
            </a:endParaRPr>
          </a:p>
          <a:p>
            <a:pPr algn="l"/>
            <a:endParaRPr lang="en-GB" b="0" i="0" dirty="0">
              <a:solidFill>
                <a:srgbClr val="4A4A4A"/>
              </a:solidFill>
              <a:effectLst/>
              <a:latin typeface="Lato" panose="020F0502020204030203" pitchFamily="34" charset="0"/>
            </a:endParaRPr>
          </a:p>
        </p:txBody>
      </p:sp>
      <p:sp>
        <p:nvSpPr>
          <p:cNvPr id="4" name="Slide Number Placeholder 3"/>
          <p:cNvSpPr>
            <a:spLocks noGrp="1"/>
          </p:cNvSpPr>
          <p:nvPr>
            <p:ph type="sldNum" sz="quarter" idx="5"/>
          </p:nvPr>
        </p:nvSpPr>
        <p:spPr/>
        <p:txBody>
          <a:bodyPr/>
          <a:lstStyle/>
          <a:p>
            <a:fld id="{ED193B43-E0F0-0046-9DDF-056EE0E9CC27}" type="slidenum">
              <a:rPr lang="en-US" smtClean="0"/>
              <a:pPr/>
              <a:t>15</a:t>
            </a:fld>
            <a:endParaRPr lang="en-US"/>
          </a:p>
        </p:txBody>
      </p:sp>
    </p:spTree>
    <p:extLst>
      <p:ext uri="{BB962C8B-B14F-4D97-AF65-F5344CB8AC3E}">
        <p14:creationId xmlns:p14="http://schemas.microsoft.com/office/powerpoint/2010/main" val="3332949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193B43-E0F0-0046-9DDF-056EE0E9CC27}" type="slidenum">
              <a:rPr lang="en-US" smtClean="0"/>
              <a:pPr/>
              <a:t>3</a:t>
            </a:fld>
            <a:endParaRPr lang="en-US"/>
          </a:p>
        </p:txBody>
      </p:sp>
    </p:spTree>
    <p:extLst>
      <p:ext uri="{BB962C8B-B14F-4D97-AF65-F5344CB8AC3E}">
        <p14:creationId xmlns:p14="http://schemas.microsoft.com/office/powerpoint/2010/main" val="3824874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D2D2D"/>
                </a:solidFill>
                <a:effectLst/>
                <a:latin typeface="vagrounded-lightlight"/>
              </a:rPr>
              <a:t>An </a:t>
            </a:r>
            <a:r>
              <a:rPr lang="en-GB" b="0" i="0" u="none" strike="noStrike" dirty="0">
                <a:solidFill>
                  <a:srgbClr val="C53A3A"/>
                </a:solidFill>
                <a:effectLst/>
                <a:latin typeface="vagrounded-lightlight"/>
                <a:hlinkClick r:id="rId3" tooltip="What is an apprenticeship?"/>
              </a:rPr>
              <a:t>apprenticeship</a:t>
            </a:r>
            <a:r>
              <a:rPr lang="en-GB" b="0" i="0" dirty="0">
                <a:solidFill>
                  <a:srgbClr val="2D2D2D"/>
                </a:solidFill>
                <a:effectLst/>
                <a:latin typeface="vagrounded-lightlight"/>
              </a:rPr>
              <a:t> is a job with training and the chance to gain qualifications. As with any job, an apprentice gets paid, but they also take part in formal on-the-job training and study for relevant qualifications linked to their role. Qualifications are paid for by the employer. Apprentices do not pay anything towards their qualifications.</a:t>
            </a:r>
            <a:endParaRPr lang="en-GB" dirty="0"/>
          </a:p>
        </p:txBody>
      </p:sp>
      <p:sp>
        <p:nvSpPr>
          <p:cNvPr id="4" name="Slide Number Placeholder 3"/>
          <p:cNvSpPr>
            <a:spLocks noGrp="1"/>
          </p:cNvSpPr>
          <p:nvPr>
            <p:ph type="sldNum" sz="quarter" idx="5"/>
          </p:nvPr>
        </p:nvSpPr>
        <p:spPr/>
        <p:txBody>
          <a:bodyPr/>
          <a:lstStyle/>
          <a:p>
            <a:fld id="{ED193B43-E0F0-0046-9DDF-056EE0E9CC27}" type="slidenum">
              <a:rPr lang="en-US" smtClean="0"/>
              <a:pPr/>
              <a:t>4</a:t>
            </a:fld>
            <a:endParaRPr lang="en-US"/>
          </a:p>
        </p:txBody>
      </p:sp>
    </p:spTree>
    <p:extLst>
      <p:ext uri="{BB962C8B-B14F-4D97-AF65-F5344CB8AC3E}">
        <p14:creationId xmlns:p14="http://schemas.microsoft.com/office/powerpoint/2010/main" val="1599677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33333"/>
                </a:solidFill>
                <a:effectLst/>
                <a:latin typeface="Gill Sans"/>
              </a:rPr>
              <a:t>Apprenticeships are available in all sorts of industries and sectors with all types of companies; some examples are: -</a:t>
            </a:r>
            <a:endParaRPr lang="en-GB" dirty="0"/>
          </a:p>
        </p:txBody>
      </p:sp>
      <p:sp>
        <p:nvSpPr>
          <p:cNvPr id="4" name="Slide Number Placeholder 3"/>
          <p:cNvSpPr>
            <a:spLocks noGrp="1"/>
          </p:cNvSpPr>
          <p:nvPr>
            <p:ph type="sldNum" sz="quarter" idx="5"/>
          </p:nvPr>
        </p:nvSpPr>
        <p:spPr/>
        <p:txBody>
          <a:bodyPr/>
          <a:lstStyle/>
          <a:p>
            <a:fld id="{ED193B43-E0F0-0046-9DDF-056EE0E9CC27}" type="slidenum">
              <a:rPr lang="en-US" smtClean="0"/>
              <a:pPr/>
              <a:t>5</a:t>
            </a:fld>
            <a:endParaRPr lang="en-US"/>
          </a:p>
        </p:txBody>
      </p:sp>
    </p:spTree>
    <p:extLst>
      <p:ext uri="{BB962C8B-B14F-4D97-AF65-F5344CB8AC3E}">
        <p14:creationId xmlns:p14="http://schemas.microsoft.com/office/powerpoint/2010/main" val="1443122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193B43-E0F0-0046-9DDF-056EE0E9CC27}" type="slidenum">
              <a:rPr lang="en-US" smtClean="0"/>
              <a:pPr/>
              <a:t>6</a:t>
            </a:fld>
            <a:endParaRPr lang="en-US"/>
          </a:p>
        </p:txBody>
      </p:sp>
    </p:spTree>
    <p:extLst>
      <p:ext uri="{BB962C8B-B14F-4D97-AF65-F5344CB8AC3E}">
        <p14:creationId xmlns:p14="http://schemas.microsoft.com/office/powerpoint/2010/main" val="3383920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33333"/>
                </a:solidFill>
                <a:effectLst/>
                <a:latin typeface="Gill Sans"/>
              </a:rPr>
              <a:t>Apprenticeships are available in all sorts of industries and sectors with all types of companies; some examples are: -</a:t>
            </a:r>
            <a:endParaRPr lang="en-GB" dirty="0"/>
          </a:p>
        </p:txBody>
      </p:sp>
      <p:sp>
        <p:nvSpPr>
          <p:cNvPr id="4" name="Slide Number Placeholder 3"/>
          <p:cNvSpPr>
            <a:spLocks noGrp="1"/>
          </p:cNvSpPr>
          <p:nvPr>
            <p:ph type="sldNum" sz="quarter" idx="5"/>
          </p:nvPr>
        </p:nvSpPr>
        <p:spPr/>
        <p:txBody>
          <a:bodyPr/>
          <a:lstStyle/>
          <a:p>
            <a:fld id="{ED193B43-E0F0-0046-9DDF-056EE0E9CC27}" type="slidenum">
              <a:rPr lang="en-US" smtClean="0"/>
              <a:pPr/>
              <a:t>7</a:t>
            </a:fld>
            <a:endParaRPr lang="en-US"/>
          </a:p>
        </p:txBody>
      </p:sp>
    </p:spTree>
    <p:extLst>
      <p:ext uri="{BB962C8B-B14F-4D97-AF65-F5344CB8AC3E}">
        <p14:creationId xmlns:p14="http://schemas.microsoft.com/office/powerpoint/2010/main" val="1084852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193B43-E0F0-0046-9DDF-056EE0E9CC27}" type="slidenum">
              <a:rPr lang="en-US" smtClean="0"/>
              <a:pPr/>
              <a:t>8</a:t>
            </a:fld>
            <a:endParaRPr lang="en-US"/>
          </a:p>
        </p:txBody>
      </p:sp>
    </p:spTree>
    <p:extLst>
      <p:ext uri="{BB962C8B-B14F-4D97-AF65-F5344CB8AC3E}">
        <p14:creationId xmlns:p14="http://schemas.microsoft.com/office/powerpoint/2010/main" val="2970118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636464"/>
                </a:solidFill>
                <a:effectLst/>
                <a:latin typeface="DroidSans"/>
              </a:rPr>
              <a:t>The apprenticeship journey starts with you understanding the requirements and elements of an apprenticeship standard.</a:t>
            </a:r>
          </a:p>
          <a:p>
            <a:pPr algn="l"/>
            <a:r>
              <a:rPr lang="en-GB" b="0" i="0" dirty="0">
                <a:solidFill>
                  <a:srgbClr val="636464"/>
                </a:solidFill>
                <a:effectLst/>
                <a:latin typeface="DroidSans"/>
              </a:rPr>
              <a:t>Each apprenticeship standard is made up of knowledge, skills and behaviours.</a:t>
            </a:r>
          </a:p>
        </p:txBody>
      </p:sp>
      <p:sp>
        <p:nvSpPr>
          <p:cNvPr id="4" name="Slide Number Placeholder 3"/>
          <p:cNvSpPr>
            <a:spLocks noGrp="1"/>
          </p:cNvSpPr>
          <p:nvPr>
            <p:ph type="sldNum" sz="quarter" idx="5"/>
          </p:nvPr>
        </p:nvSpPr>
        <p:spPr/>
        <p:txBody>
          <a:bodyPr/>
          <a:lstStyle/>
          <a:p>
            <a:fld id="{ED193B43-E0F0-0046-9DDF-056EE0E9CC27}" type="slidenum">
              <a:rPr lang="en-US" smtClean="0"/>
              <a:pPr/>
              <a:t>9</a:t>
            </a:fld>
            <a:endParaRPr lang="en-US"/>
          </a:p>
        </p:txBody>
      </p:sp>
    </p:spTree>
    <p:extLst>
      <p:ext uri="{BB962C8B-B14F-4D97-AF65-F5344CB8AC3E}">
        <p14:creationId xmlns:p14="http://schemas.microsoft.com/office/powerpoint/2010/main" val="243561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193B43-E0F0-0046-9DDF-056EE0E9CC27}" type="slidenum">
              <a:rPr lang="en-US" smtClean="0"/>
              <a:pPr/>
              <a:t>10</a:t>
            </a:fld>
            <a:endParaRPr lang="en-US"/>
          </a:p>
        </p:txBody>
      </p:sp>
    </p:spTree>
    <p:extLst>
      <p:ext uri="{BB962C8B-B14F-4D97-AF65-F5344CB8AC3E}">
        <p14:creationId xmlns:p14="http://schemas.microsoft.com/office/powerpoint/2010/main" val="2444209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05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720" y="0"/>
            <a:ext cx="12207599" cy="6866774"/>
          </a:xfrm>
          <a:prstGeom prst="rect">
            <a:avLst/>
          </a:prstGeom>
        </p:spPr>
      </p:pic>
      <p:sp>
        <p:nvSpPr>
          <p:cNvPr id="7" name="Title 1"/>
          <p:cNvSpPr>
            <a:spLocks noGrp="1"/>
          </p:cNvSpPr>
          <p:nvPr>
            <p:ph type="title"/>
          </p:nvPr>
        </p:nvSpPr>
        <p:spPr>
          <a:xfrm>
            <a:off x="431999" y="1196203"/>
            <a:ext cx="7920000" cy="540000"/>
          </a:xfrm>
          <a:prstGeom prst="rect">
            <a:avLst/>
          </a:prstGeom>
        </p:spPr>
        <p:txBody>
          <a:bodyPr>
            <a:noAutofit/>
          </a:bodyPr>
          <a:lstStyle>
            <a:lvl1pPr>
              <a:defRPr sz="3400" b="1" i="0">
                <a:solidFill>
                  <a:srgbClr val="333333"/>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98A29C8F-84FC-F845-B5B6-D85CD62E19C0}"/>
              </a:ext>
            </a:extLst>
          </p:cNvPr>
          <p:cNvSpPr>
            <a:spLocks noGrp="1"/>
          </p:cNvSpPr>
          <p:nvPr>
            <p:ph type="body" sz="quarter" idx="10"/>
          </p:nvPr>
        </p:nvSpPr>
        <p:spPr>
          <a:xfrm>
            <a:off x="432000" y="2022764"/>
            <a:ext cx="11340000" cy="4064000"/>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2879574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719" y="0"/>
            <a:ext cx="12208992" cy="6867558"/>
          </a:xfrm>
          <a:prstGeom prst="rect">
            <a:avLst/>
          </a:prstGeom>
        </p:spPr>
      </p:pic>
    </p:spTree>
    <p:extLst>
      <p:ext uri="{BB962C8B-B14F-4D97-AF65-F5344CB8AC3E}">
        <p14:creationId xmlns:p14="http://schemas.microsoft.com/office/powerpoint/2010/main" val="4021133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719" y="0"/>
            <a:ext cx="12208992" cy="6867558"/>
          </a:xfrm>
          <a:prstGeom prst="rect">
            <a:avLst/>
          </a:prstGeom>
        </p:spPr>
      </p:pic>
    </p:spTree>
    <p:extLst>
      <p:ext uri="{BB962C8B-B14F-4D97-AF65-F5344CB8AC3E}">
        <p14:creationId xmlns:p14="http://schemas.microsoft.com/office/powerpoint/2010/main" val="319133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722" y="0"/>
            <a:ext cx="12208986" cy="6867555"/>
          </a:xfrm>
          <a:prstGeom prst="rect">
            <a:avLst/>
          </a:prstGeom>
        </p:spPr>
      </p:pic>
      <p:sp>
        <p:nvSpPr>
          <p:cNvPr id="2" name="Title 1"/>
          <p:cNvSpPr>
            <a:spLocks noGrp="1"/>
          </p:cNvSpPr>
          <p:nvPr>
            <p:ph type="title" hasCustomPrompt="1"/>
          </p:nvPr>
        </p:nvSpPr>
        <p:spPr>
          <a:xfrm>
            <a:off x="634240" y="2770690"/>
            <a:ext cx="10080000" cy="1829019"/>
          </a:xfrm>
          <a:prstGeom prst="rect">
            <a:avLst/>
          </a:prstGeom>
        </p:spPr>
        <p:txBody>
          <a:bodyPr>
            <a:normAutofit/>
          </a:bodyPr>
          <a:lstStyle>
            <a:lvl1pPr>
              <a:defRPr sz="5600" b="1">
                <a:solidFill>
                  <a:srgbClr val="A098FA"/>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145708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722" y="0"/>
            <a:ext cx="12208986" cy="6867555"/>
          </a:xfrm>
          <a:prstGeom prst="rect">
            <a:avLst/>
          </a:prstGeom>
        </p:spPr>
      </p:pic>
      <p:sp>
        <p:nvSpPr>
          <p:cNvPr id="2" name="Title 1"/>
          <p:cNvSpPr>
            <a:spLocks noGrp="1"/>
          </p:cNvSpPr>
          <p:nvPr>
            <p:ph type="title" hasCustomPrompt="1"/>
          </p:nvPr>
        </p:nvSpPr>
        <p:spPr>
          <a:xfrm>
            <a:off x="634240" y="2770690"/>
            <a:ext cx="10080000" cy="1829019"/>
          </a:xfrm>
          <a:prstGeom prst="rect">
            <a:avLst/>
          </a:prstGeom>
        </p:spPr>
        <p:txBody>
          <a:bodyPr>
            <a:normAutofit/>
          </a:bodyPr>
          <a:lstStyle>
            <a:lvl1pPr>
              <a:defRPr sz="5600" b="1">
                <a:solidFill>
                  <a:srgbClr val="78F9D4"/>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448530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722" y="0"/>
            <a:ext cx="12208986" cy="6867554"/>
          </a:xfrm>
          <a:prstGeom prst="rect">
            <a:avLst/>
          </a:prstGeom>
        </p:spPr>
      </p:pic>
      <p:sp>
        <p:nvSpPr>
          <p:cNvPr id="2" name="Title 1"/>
          <p:cNvSpPr>
            <a:spLocks noGrp="1"/>
          </p:cNvSpPr>
          <p:nvPr>
            <p:ph type="title" hasCustomPrompt="1"/>
          </p:nvPr>
        </p:nvSpPr>
        <p:spPr>
          <a:xfrm>
            <a:off x="634240" y="2770690"/>
            <a:ext cx="8509760" cy="1829019"/>
          </a:xfrm>
          <a:prstGeom prst="rect">
            <a:avLst/>
          </a:prstGeom>
        </p:spPr>
        <p:txBody>
          <a:bodyPr>
            <a:normAutofit/>
          </a:bodyPr>
          <a:lstStyle>
            <a:lvl1pPr>
              <a:defRPr sz="5600" b="1" i="0">
                <a:solidFill>
                  <a:srgbClr val="333333"/>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7274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723" y="0"/>
            <a:ext cx="12208984" cy="6867554"/>
          </a:xfrm>
          <a:prstGeom prst="rect">
            <a:avLst/>
          </a:prstGeom>
        </p:spPr>
      </p:pic>
      <p:sp>
        <p:nvSpPr>
          <p:cNvPr id="2" name="Title 1"/>
          <p:cNvSpPr>
            <a:spLocks noGrp="1"/>
          </p:cNvSpPr>
          <p:nvPr>
            <p:ph type="title" hasCustomPrompt="1"/>
          </p:nvPr>
        </p:nvSpPr>
        <p:spPr>
          <a:xfrm>
            <a:off x="634240" y="2770690"/>
            <a:ext cx="10080000" cy="1829019"/>
          </a:xfrm>
          <a:prstGeom prst="rect">
            <a:avLst/>
          </a:prstGeom>
        </p:spPr>
        <p:txBody>
          <a:bodyPr>
            <a:normAutofit/>
          </a:bodyPr>
          <a:lstStyle>
            <a:lvl1pPr>
              <a:defRPr sz="5600" b="1" i="0">
                <a:solidFill>
                  <a:srgbClr val="333333"/>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419454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723" y="0"/>
            <a:ext cx="12208984" cy="6867553"/>
          </a:xfrm>
          <a:prstGeom prst="rect">
            <a:avLst/>
          </a:prstGeom>
        </p:spPr>
      </p:pic>
      <p:sp>
        <p:nvSpPr>
          <p:cNvPr id="2" name="Title 1"/>
          <p:cNvSpPr>
            <a:spLocks noGrp="1"/>
          </p:cNvSpPr>
          <p:nvPr>
            <p:ph type="title" hasCustomPrompt="1"/>
          </p:nvPr>
        </p:nvSpPr>
        <p:spPr>
          <a:xfrm>
            <a:off x="634240" y="2770690"/>
            <a:ext cx="10080000" cy="1829019"/>
          </a:xfrm>
          <a:prstGeom prst="rect">
            <a:avLst/>
          </a:prstGeom>
        </p:spPr>
        <p:txBody>
          <a:bodyPr>
            <a:normAutofit/>
          </a:bodyPr>
          <a:lstStyle>
            <a:lvl1pPr>
              <a:defRPr sz="5600" b="1" i="0" u="none" strike="noStrike">
                <a:solidFill>
                  <a:srgbClr val="333333"/>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406383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719" y="0"/>
            <a:ext cx="12208992" cy="6867558"/>
          </a:xfrm>
          <a:prstGeom prst="rect">
            <a:avLst/>
          </a:prstGeom>
        </p:spPr>
      </p:pic>
      <p:sp>
        <p:nvSpPr>
          <p:cNvPr id="7" name="Title 1"/>
          <p:cNvSpPr>
            <a:spLocks noGrp="1"/>
          </p:cNvSpPr>
          <p:nvPr>
            <p:ph type="title"/>
          </p:nvPr>
        </p:nvSpPr>
        <p:spPr>
          <a:xfrm>
            <a:off x="432000" y="1196203"/>
            <a:ext cx="11340000" cy="540000"/>
          </a:xfrm>
          <a:prstGeom prst="rect">
            <a:avLst/>
          </a:prstGeom>
        </p:spPr>
        <p:txBody>
          <a:bodyPr>
            <a:noAutofit/>
          </a:bodyPr>
          <a:lstStyle>
            <a:lvl1pPr>
              <a:defRPr sz="3400" b="1" i="0">
                <a:solidFill>
                  <a:srgbClr val="333333"/>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98A29C8F-84FC-F845-B5B6-D85CD62E19C0}"/>
              </a:ext>
            </a:extLst>
          </p:cNvPr>
          <p:cNvSpPr>
            <a:spLocks noGrp="1"/>
          </p:cNvSpPr>
          <p:nvPr>
            <p:ph type="body" sz="quarter" idx="10"/>
          </p:nvPr>
        </p:nvSpPr>
        <p:spPr>
          <a:xfrm>
            <a:off x="432000" y="2022764"/>
            <a:ext cx="11340000" cy="4064000"/>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764816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719" y="0"/>
            <a:ext cx="12208992" cy="6867558"/>
          </a:xfrm>
          <a:prstGeom prst="rect">
            <a:avLst/>
          </a:prstGeom>
        </p:spPr>
      </p:pic>
      <p:sp>
        <p:nvSpPr>
          <p:cNvPr id="7" name="Title 1"/>
          <p:cNvSpPr>
            <a:spLocks noGrp="1"/>
          </p:cNvSpPr>
          <p:nvPr>
            <p:ph type="title"/>
          </p:nvPr>
        </p:nvSpPr>
        <p:spPr>
          <a:xfrm>
            <a:off x="432000" y="1196203"/>
            <a:ext cx="7560000" cy="540000"/>
          </a:xfrm>
          <a:prstGeom prst="rect">
            <a:avLst/>
          </a:prstGeom>
        </p:spPr>
        <p:txBody>
          <a:bodyPr>
            <a:noAutofit/>
          </a:bodyPr>
          <a:lstStyle>
            <a:lvl1pPr>
              <a:defRPr sz="3400" b="1">
                <a:solidFill>
                  <a:srgbClr val="333333"/>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98A29C8F-84FC-F845-B5B6-D85CD62E19C0}"/>
              </a:ext>
            </a:extLst>
          </p:cNvPr>
          <p:cNvSpPr>
            <a:spLocks noGrp="1"/>
          </p:cNvSpPr>
          <p:nvPr>
            <p:ph type="body" sz="quarter" idx="10"/>
          </p:nvPr>
        </p:nvSpPr>
        <p:spPr>
          <a:xfrm>
            <a:off x="432000" y="2022764"/>
            <a:ext cx="11340000" cy="4064000"/>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1610488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719" y="0"/>
            <a:ext cx="12208992" cy="6867558"/>
          </a:xfrm>
          <a:prstGeom prst="rect">
            <a:avLst/>
          </a:prstGeom>
        </p:spPr>
      </p:pic>
      <p:sp>
        <p:nvSpPr>
          <p:cNvPr id="7" name="Title 1"/>
          <p:cNvSpPr>
            <a:spLocks noGrp="1"/>
          </p:cNvSpPr>
          <p:nvPr>
            <p:ph type="title"/>
          </p:nvPr>
        </p:nvSpPr>
        <p:spPr>
          <a:xfrm>
            <a:off x="432000" y="1196203"/>
            <a:ext cx="8280000" cy="540000"/>
          </a:xfrm>
          <a:prstGeom prst="rect">
            <a:avLst/>
          </a:prstGeom>
        </p:spPr>
        <p:txBody>
          <a:bodyPr>
            <a:noAutofit/>
          </a:bodyPr>
          <a:lstStyle>
            <a:lvl1pPr>
              <a:defRPr sz="3400" b="1" i="0">
                <a:solidFill>
                  <a:srgbClr val="333333"/>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98A29C8F-84FC-F845-B5B6-D85CD62E19C0}"/>
              </a:ext>
            </a:extLst>
          </p:cNvPr>
          <p:cNvSpPr>
            <a:spLocks noGrp="1"/>
          </p:cNvSpPr>
          <p:nvPr>
            <p:ph type="body" sz="quarter" idx="10"/>
          </p:nvPr>
        </p:nvSpPr>
        <p:spPr>
          <a:xfrm>
            <a:off x="432000" y="2022764"/>
            <a:ext cx="11340000" cy="4064000"/>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77422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039509"/>
      </p:ext>
    </p:extLst>
  </p:cSld>
  <p:clrMap bg1="lt1" tx1="dk1" bg2="lt2" tx2="dk2" accent1="accent1" accent2="accent2" accent3="accent3" accent4="accent4" accent5="accent5" accent6="accent6" hlink="hlink" folHlink="folHlink"/>
  <p:sldLayoutIdLst>
    <p:sldLayoutId id="2147483691" r:id="rId1"/>
    <p:sldLayoutId id="2147483650" r:id="rId2"/>
    <p:sldLayoutId id="2147483690" r:id="rId3"/>
    <p:sldLayoutId id="2147483676" r:id="rId4"/>
    <p:sldLayoutId id="2147483682" r:id="rId5"/>
    <p:sldLayoutId id="2147483683" r:id="rId6"/>
    <p:sldLayoutId id="2147483673" r:id="rId7"/>
    <p:sldLayoutId id="2147483684" r:id="rId8"/>
    <p:sldLayoutId id="2147483688" r:id="rId9"/>
    <p:sldLayoutId id="2147483689" r:id="rId10"/>
    <p:sldLayoutId id="2147483686"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EA396-5951-CD41-BAB8-EAC61C170ABD}"/>
              </a:ext>
            </a:extLst>
          </p:cNvPr>
          <p:cNvSpPr>
            <a:spLocks noGrp="1"/>
          </p:cNvSpPr>
          <p:nvPr>
            <p:ph type="title"/>
          </p:nvPr>
        </p:nvSpPr>
        <p:spPr/>
        <p:txBody>
          <a:bodyPr/>
          <a:lstStyle/>
          <a:p>
            <a:r>
              <a:rPr lang="en-US" dirty="0"/>
              <a:t>A parent’s guide to Apprenticeships </a:t>
            </a:r>
          </a:p>
        </p:txBody>
      </p:sp>
      <p:sp>
        <p:nvSpPr>
          <p:cNvPr id="19" name="TextBox 18">
            <a:extLst>
              <a:ext uri="{FF2B5EF4-FFF2-40B4-BE49-F238E27FC236}">
                <a16:creationId xmlns:a16="http://schemas.microsoft.com/office/drawing/2014/main" id="{FDB76311-3C63-4E40-89CE-E10872C1078E}"/>
              </a:ext>
            </a:extLst>
          </p:cNvPr>
          <p:cNvSpPr txBox="1"/>
          <p:nvPr/>
        </p:nvSpPr>
        <p:spPr>
          <a:xfrm>
            <a:off x="611577" y="6338557"/>
            <a:ext cx="331829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solidFill>
                  <a:schemeClr val="bg1"/>
                </a:solidFill>
                <a:latin typeface="Arial"/>
                <a:cs typeface="Arial"/>
              </a:rPr>
              <a:t>Version 1.0   |   Month 2022</a:t>
            </a:r>
            <a:endParaRPr lang="en-US" sz="1600">
              <a:solidFill>
                <a:schemeClr val="bg1"/>
              </a:solidFill>
              <a:latin typeface="Arial"/>
              <a:cs typeface="Arial"/>
            </a:endParaRPr>
          </a:p>
        </p:txBody>
      </p:sp>
    </p:spTree>
    <p:extLst>
      <p:ext uri="{BB962C8B-B14F-4D97-AF65-F5344CB8AC3E}">
        <p14:creationId xmlns:p14="http://schemas.microsoft.com/office/powerpoint/2010/main" val="376617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AB01-F251-9542-941F-2E0FF9927BD4}"/>
              </a:ext>
            </a:extLst>
          </p:cNvPr>
          <p:cNvSpPr>
            <a:spLocks noGrp="1"/>
          </p:cNvSpPr>
          <p:nvPr>
            <p:ph type="title"/>
          </p:nvPr>
        </p:nvSpPr>
        <p:spPr>
          <a:xfrm>
            <a:off x="599071" y="2770690"/>
            <a:ext cx="7806375" cy="1829019"/>
          </a:xfrm>
        </p:spPr>
        <p:txBody>
          <a:bodyPr>
            <a:normAutofit/>
          </a:bodyPr>
          <a:lstStyle/>
          <a:p>
            <a:r>
              <a:rPr lang="en-US" dirty="0"/>
              <a:t>Starting on the road to success</a:t>
            </a:r>
          </a:p>
        </p:txBody>
      </p:sp>
    </p:spTree>
    <p:extLst>
      <p:ext uri="{BB962C8B-B14F-4D97-AF65-F5344CB8AC3E}">
        <p14:creationId xmlns:p14="http://schemas.microsoft.com/office/powerpoint/2010/main" val="2715716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CE4D-BD40-8B40-AE61-1B78B7EEE410}"/>
              </a:ext>
            </a:extLst>
          </p:cNvPr>
          <p:cNvSpPr>
            <a:spLocks noGrp="1"/>
          </p:cNvSpPr>
          <p:nvPr>
            <p:ph type="title"/>
          </p:nvPr>
        </p:nvSpPr>
        <p:spPr/>
        <p:txBody>
          <a:bodyPr/>
          <a:lstStyle/>
          <a:p>
            <a:r>
              <a:rPr lang="en-US" sz="3200" dirty="0"/>
              <a:t>Starting your Apprenticeship</a:t>
            </a:r>
          </a:p>
        </p:txBody>
      </p:sp>
      <p:sp>
        <p:nvSpPr>
          <p:cNvPr id="3" name="Text Placeholder 2">
            <a:extLst>
              <a:ext uri="{FF2B5EF4-FFF2-40B4-BE49-F238E27FC236}">
                <a16:creationId xmlns:a16="http://schemas.microsoft.com/office/drawing/2014/main" id="{C17A058B-87A1-4242-87D3-B6D63FCF3E02}"/>
              </a:ext>
            </a:extLst>
          </p:cNvPr>
          <p:cNvSpPr>
            <a:spLocks noGrp="1"/>
          </p:cNvSpPr>
          <p:nvPr>
            <p:ph type="body" sz="quarter" idx="10"/>
          </p:nvPr>
        </p:nvSpPr>
        <p:spPr>
          <a:xfrm>
            <a:off x="539576" y="2061184"/>
            <a:ext cx="6545103" cy="4064000"/>
          </a:xfrm>
        </p:spPr>
        <p:txBody>
          <a:bodyPr/>
          <a:lstStyle/>
          <a:p>
            <a:pPr algn="l"/>
            <a:r>
              <a:rPr lang="en-GB" b="1" i="1" dirty="0">
                <a:effectLst/>
              </a:rPr>
              <a:t>Initial Assessment</a:t>
            </a:r>
            <a:r>
              <a:rPr lang="en-GB" b="0" i="0" dirty="0">
                <a:effectLst/>
              </a:rPr>
              <a:t>-Completion of an initial assessment to determine correct apprenticeship route and to identify if you need support in developing your English and maths skills.</a:t>
            </a:r>
          </a:p>
          <a:p>
            <a:pPr algn="l"/>
            <a:r>
              <a:rPr lang="en-GB" b="1" i="1" dirty="0">
                <a:effectLst/>
              </a:rPr>
              <a:t>Skills Test</a:t>
            </a:r>
            <a:r>
              <a:rPr lang="en-GB" b="0" i="0" dirty="0">
                <a:effectLst/>
              </a:rPr>
              <a:t>– An opportunity to demonstrate your understanding of the role and to share your current knowledge and skills.</a:t>
            </a:r>
          </a:p>
          <a:p>
            <a:pPr algn="l"/>
            <a:r>
              <a:rPr lang="en-GB" b="1" i="1" dirty="0">
                <a:effectLst/>
              </a:rPr>
              <a:t>Skills Scan</a:t>
            </a:r>
            <a:r>
              <a:rPr lang="en-GB" b="0" i="0" dirty="0">
                <a:effectLst/>
              </a:rPr>
              <a:t>– completion of a skills scan to identify current skills and any skills gap requirements.</a:t>
            </a:r>
          </a:p>
        </p:txBody>
      </p:sp>
      <p:pic>
        <p:nvPicPr>
          <p:cNvPr id="7" name="Picture 6" descr="A picture containing text, computer, indoor, working&#10;&#10;Description automatically generated">
            <a:extLst>
              <a:ext uri="{FF2B5EF4-FFF2-40B4-BE49-F238E27FC236}">
                <a16:creationId xmlns:a16="http://schemas.microsoft.com/office/drawing/2014/main" id="{53E6FC9D-0173-68F7-5901-580869DCF63F}"/>
              </a:ext>
            </a:extLst>
          </p:cNvPr>
          <p:cNvPicPr>
            <a:picLocks noChangeAspect="1"/>
          </p:cNvPicPr>
          <p:nvPr/>
        </p:nvPicPr>
        <p:blipFill>
          <a:blip r:embed="rId3"/>
          <a:stretch>
            <a:fillRect/>
          </a:stretch>
        </p:blipFill>
        <p:spPr>
          <a:xfrm>
            <a:off x="7627684" y="0"/>
            <a:ext cx="4572000" cy="6858000"/>
          </a:xfrm>
          <a:prstGeom prst="rect">
            <a:avLst/>
          </a:prstGeom>
        </p:spPr>
      </p:pic>
    </p:spTree>
    <p:extLst>
      <p:ext uri="{BB962C8B-B14F-4D97-AF65-F5344CB8AC3E}">
        <p14:creationId xmlns:p14="http://schemas.microsoft.com/office/powerpoint/2010/main" val="3235263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AB01-F251-9542-941F-2E0FF9927BD4}"/>
              </a:ext>
            </a:extLst>
          </p:cNvPr>
          <p:cNvSpPr>
            <a:spLocks noGrp="1"/>
          </p:cNvSpPr>
          <p:nvPr>
            <p:ph type="title"/>
          </p:nvPr>
        </p:nvSpPr>
        <p:spPr>
          <a:xfrm>
            <a:off x="578822" y="2207272"/>
            <a:ext cx="8509760" cy="1829019"/>
          </a:xfrm>
        </p:spPr>
        <p:txBody>
          <a:bodyPr>
            <a:noAutofit/>
          </a:bodyPr>
          <a:lstStyle/>
          <a:p>
            <a:r>
              <a:rPr lang="en-US" sz="4400" dirty="0"/>
              <a:t>Gateway and End Point Assessment explained</a:t>
            </a:r>
          </a:p>
        </p:txBody>
      </p:sp>
    </p:spTree>
    <p:extLst>
      <p:ext uri="{BB962C8B-B14F-4D97-AF65-F5344CB8AC3E}">
        <p14:creationId xmlns:p14="http://schemas.microsoft.com/office/powerpoint/2010/main" val="53261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F367EA-7D3E-3BB7-8624-F9613F77171C}"/>
              </a:ext>
            </a:extLst>
          </p:cNvPr>
          <p:cNvSpPr>
            <a:spLocks noGrp="1"/>
          </p:cNvSpPr>
          <p:nvPr>
            <p:ph type="title"/>
          </p:nvPr>
        </p:nvSpPr>
        <p:spPr>
          <a:xfrm>
            <a:off x="431999" y="1196203"/>
            <a:ext cx="8051173" cy="540000"/>
          </a:xfrm>
        </p:spPr>
        <p:txBody>
          <a:bodyPr/>
          <a:lstStyle/>
          <a:p>
            <a:r>
              <a:rPr lang="en-US" sz="3200" dirty="0"/>
              <a:t>Gateway and End Point Assessment</a:t>
            </a:r>
          </a:p>
        </p:txBody>
      </p:sp>
      <p:sp>
        <p:nvSpPr>
          <p:cNvPr id="9" name="Text Placeholder 2">
            <a:extLst>
              <a:ext uri="{FF2B5EF4-FFF2-40B4-BE49-F238E27FC236}">
                <a16:creationId xmlns:a16="http://schemas.microsoft.com/office/drawing/2014/main" id="{DCD02B3F-2879-B6BF-AABA-800C138DFF3C}"/>
              </a:ext>
            </a:extLst>
          </p:cNvPr>
          <p:cNvSpPr>
            <a:spLocks noGrp="1"/>
          </p:cNvSpPr>
          <p:nvPr>
            <p:ph type="body" sz="quarter" idx="10"/>
          </p:nvPr>
        </p:nvSpPr>
        <p:spPr>
          <a:xfrm>
            <a:off x="516760" y="2599906"/>
            <a:ext cx="6545103" cy="4064000"/>
          </a:xfrm>
        </p:spPr>
        <p:txBody>
          <a:bodyPr/>
          <a:lstStyle/>
          <a:p>
            <a:pPr algn="l"/>
            <a:r>
              <a:rPr lang="en-GB" sz="1600" dirty="0"/>
              <a:t>When the apprentice has completed their formative training, there will be a short period of time where the Employer, Training Provider and apprentice will assess the apprentice’s progress. The Employer will then determine whether or not the Apprentice is ready to take on the End-Point Assessment.</a:t>
            </a:r>
          </a:p>
          <a:p>
            <a:pPr algn="l"/>
            <a:r>
              <a:rPr lang="en-GB" sz="1600" dirty="0"/>
              <a:t>Generally, the Gateway stage is where all aspects of the apprenticeship must be completed. </a:t>
            </a:r>
          </a:p>
        </p:txBody>
      </p:sp>
      <p:pic>
        <p:nvPicPr>
          <p:cNvPr id="13" name="Picture 12" descr="Diagram&#10;&#10;Description automatically generated">
            <a:extLst>
              <a:ext uri="{FF2B5EF4-FFF2-40B4-BE49-F238E27FC236}">
                <a16:creationId xmlns:a16="http://schemas.microsoft.com/office/drawing/2014/main" id="{D3982159-CCC5-0E5E-A6BB-8557FE8FCC4B}"/>
              </a:ext>
            </a:extLst>
          </p:cNvPr>
          <p:cNvPicPr>
            <a:picLocks noChangeAspect="1"/>
          </p:cNvPicPr>
          <p:nvPr/>
        </p:nvPicPr>
        <p:blipFill rotWithShape="1">
          <a:blip r:embed="rId3"/>
          <a:srcRect t="33595" b="42130"/>
          <a:stretch/>
        </p:blipFill>
        <p:spPr>
          <a:xfrm>
            <a:off x="381714" y="4881529"/>
            <a:ext cx="11428571" cy="1560535"/>
          </a:xfrm>
          <a:prstGeom prst="rect">
            <a:avLst/>
          </a:prstGeom>
        </p:spPr>
      </p:pic>
    </p:spTree>
    <p:extLst>
      <p:ext uri="{BB962C8B-B14F-4D97-AF65-F5344CB8AC3E}">
        <p14:creationId xmlns:p14="http://schemas.microsoft.com/office/powerpoint/2010/main" val="3139311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AB01-F251-9542-941F-2E0FF9927BD4}"/>
              </a:ext>
            </a:extLst>
          </p:cNvPr>
          <p:cNvSpPr>
            <a:spLocks noGrp="1"/>
          </p:cNvSpPr>
          <p:nvPr>
            <p:ph type="title"/>
          </p:nvPr>
        </p:nvSpPr>
        <p:spPr>
          <a:xfrm>
            <a:off x="614917" y="2375714"/>
            <a:ext cx="8509760" cy="1829019"/>
          </a:xfrm>
        </p:spPr>
        <p:txBody>
          <a:bodyPr>
            <a:noAutofit/>
          </a:bodyPr>
          <a:lstStyle/>
          <a:p>
            <a:r>
              <a:rPr lang="en-US" sz="4400" dirty="0"/>
              <a:t>Where to go to find out more and apply </a:t>
            </a:r>
          </a:p>
        </p:txBody>
      </p:sp>
    </p:spTree>
    <p:extLst>
      <p:ext uri="{BB962C8B-B14F-4D97-AF65-F5344CB8AC3E}">
        <p14:creationId xmlns:p14="http://schemas.microsoft.com/office/powerpoint/2010/main" val="4117271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E9322782-5C65-DF63-62A5-AE9349B894C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91329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CE4D-BD40-8B40-AE61-1B78B7EEE410}"/>
              </a:ext>
            </a:extLst>
          </p:cNvPr>
          <p:cNvSpPr>
            <a:spLocks noGrp="1"/>
          </p:cNvSpPr>
          <p:nvPr>
            <p:ph type="title"/>
          </p:nvPr>
        </p:nvSpPr>
        <p:spPr>
          <a:xfrm>
            <a:off x="432000" y="1196203"/>
            <a:ext cx="6045640" cy="540000"/>
          </a:xfrm>
        </p:spPr>
        <p:txBody>
          <a:bodyPr/>
          <a:lstStyle/>
          <a:p>
            <a:r>
              <a:rPr lang="en-US" dirty="0"/>
              <a:t>What is an Apprenticeship?</a:t>
            </a:r>
            <a:br>
              <a:rPr lang="en-US" dirty="0"/>
            </a:br>
            <a:endParaRPr lang="en-US" dirty="0"/>
          </a:p>
        </p:txBody>
      </p:sp>
      <p:sp>
        <p:nvSpPr>
          <p:cNvPr id="3" name="Text Placeholder 2">
            <a:extLst>
              <a:ext uri="{FF2B5EF4-FFF2-40B4-BE49-F238E27FC236}">
                <a16:creationId xmlns:a16="http://schemas.microsoft.com/office/drawing/2014/main" id="{C17A058B-87A1-4242-87D3-B6D63FCF3E02}"/>
              </a:ext>
            </a:extLst>
          </p:cNvPr>
          <p:cNvSpPr>
            <a:spLocks noGrp="1"/>
          </p:cNvSpPr>
          <p:nvPr>
            <p:ph type="body" sz="quarter" idx="10"/>
          </p:nvPr>
        </p:nvSpPr>
        <p:spPr>
          <a:xfrm>
            <a:off x="432000" y="2714327"/>
            <a:ext cx="5400182" cy="4064000"/>
          </a:xfrm>
        </p:spPr>
        <p:txBody>
          <a:bodyPr/>
          <a:lstStyle/>
          <a:p>
            <a:pPr marL="342900" indent="-342900">
              <a:buFont typeface="Arial" panose="020B0604020202020204" pitchFamily="34" charset="0"/>
              <a:buChar char="•"/>
            </a:pPr>
            <a:r>
              <a:rPr lang="en-US" dirty="0"/>
              <a:t>Combines academic qualification with practical real work experience</a:t>
            </a:r>
          </a:p>
          <a:p>
            <a:pPr marL="342900" indent="-342900">
              <a:buFont typeface="Arial" panose="020B0604020202020204" pitchFamily="34" charset="0"/>
              <a:buChar char="•"/>
            </a:pPr>
            <a:r>
              <a:rPr lang="en-US" dirty="0"/>
              <a:t>At least 20% off-the-job accredited training</a:t>
            </a:r>
          </a:p>
          <a:p>
            <a:pPr marL="342900" indent="-342900">
              <a:buFont typeface="Arial" panose="020B0604020202020204" pitchFamily="34" charset="0"/>
              <a:buChar char="•"/>
            </a:pPr>
            <a:r>
              <a:rPr lang="en-US" dirty="0"/>
              <a:t>Last between 12-14 months (degree Apprenticeships can take longer)</a:t>
            </a:r>
          </a:p>
          <a:p>
            <a:pPr marL="342900" indent="-342900">
              <a:buFont typeface="Arial" panose="020B0604020202020204" pitchFamily="34" charset="0"/>
              <a:buChar char="•"/>
            </a:pPr>
            <a:r>
              <a:rPr lang="en-US" dirty="0"/>
              <a:t>Available for individuals 16 or over</a:t>
            </a:r>
          </a:p>
          <a:p>
            <a:pPr marL="342900" indent="-342900">
              <a:buFont typeface="Arial" panose="020B0604020202020204" pitchFamily="34" charset="0"/>
              <a:buChar char="•"/>
            </a:pPr>
            <a:r>
              <a:rPr lang="en-US" dirty="0"/>
              <a:t>Includes a formal assessment which leads to a nationally </a:t>
            </a:r>
            <a:r>
              <a:rPr lang="en-US" dirty="0" err="1"/>
              <a:t>recognised</a:t>
            </a:r>
            <a:r>
              <a:rPr lang="en-US" dirty="0"/>
              <a:t> qualification</a:t>
            </a:r>
          </a:p>
          <a:p>
            <a:pPr marL="342900" indent="-342900">
              <a:buFont typeface="Arial" panose="020B0604020202020204" pitchFamily="34" charset="0"/>
              <a:buChar char="•"/>
            </a:pPr>
            <a:endParaRPr lang="en-US" dirty="0"/>
          </a:p>
        </p:txBody>
      </p:sp>
      <p:pic>
        <p:nvPicPr>
          <p:cNvPr id="5" name="Picture 4" descr="A picture containing text, person, computer, sitting&#10;&#10;Description automatically generated">
            <a:extLst>
              <a:ext uri="{FF2B5EF4-FFF2-40B4-BE49-F238E27FC236}">
                <a16:creationId xmlns:a16="http://schemas.microsoft.com/office/drawing/2014/main" id="{97B73740-B38A-76CD-1689-4F85E63C8E1B}"/>
              </a:ext>
            </a:extLst>
          </p:cNvPr>
          <p:cNvPicPr>
            <a:picLocks noChangeAspect="1"/>
          </p:cNvPicPr>
          <p:nvPr/>
        </p:nvPicPr>
        <p:blipFill rotWithShape="1">
          <a:blip r:embed="rId3"/>
          <a:srcRect l="14706" r="28311"/>
          <a:stretch/>
        </p:blipFill>
        <p:spPr>
          <a:xfrm>
            <a:off x="6539113" y="-61472"/>
            <a:ext cx="5924389" cy="6923854"/>
          </a:xfrm>
          <a:prstGeom prst="rect">
            <a:avLst/>
          </a:prstGeom>
        </p:spPr>
      </p:pic>
    </p:spTree>
    <p:extLst>
      <p:ext uri="{BB962C8B-B14F-4D97-AF65-F5344CB8AC3E}">
        <p14:creationId xmlns:p14="http://schemas.microsoft.com/office/powerpoint/2010/main" val="2499748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AB01-F251-9542-941F-2E0FF9927BD4}"/>
              </a:ext>
            </a:extLst>
          </p:cNvPr>
          <p:cNvSpPr>
            <a:spLocks noGrp="1"/>
          </p:cNvSpPr>
          <p:nvPr>
            <p:ph type="title"/>
          </p:nvPr>
        </p:nvSpPr>
        <p:spPr/>
        <p:txBody>
          <a:bodyPr>
            <a:normAutofit/>
          </a:bodyPr>
          <a:lstStyle/>
          <a:p>
            <a:r>
              <a:rPr lang="en-US" dirty="0"/>
              <a:t>Why choose an Apprenticeship?</a:t>
            </a:r>
          </a:p>
        </p:txBody>
      </p:sp>
    </p:spTree>
    <p:extLst>
      <p:ext uri="{BB962C8B-B14F-4D97-AF65-F5344CB8AC3E}">
        <p14:creationId xmlns:p14="http://schemas.microsoft.com/office/powerpoint/2010/main" val="215310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CE4D-BD40-8B40-AE61-1B78B7EEE410}"/>
              </a:ext>
            </a:extLst>
          </p:cNvPr>
          <p:cNvSpPr>
            <a:spLocks noGrp="1"/>
          </p:cNvSpPr>
          <p:nvPr>
            <p:ph type="title"/>
          </p:nvPr>
        </p:nvSpPr>
        <p:spPr>
          <a:xfrm>
            <a:off x="432000" y="1196203"/>
            <a:ext cx="7867938" cy="540000"/>
          </a:xfrm>
        </p:spPr>
        <p:txBody>
          <a:bodyPr/>
          <a:lstStyle/>
          <a:p>
            <a:r>
              <a:rPr lang="en-US" sz="3200" dirty="0"/>
              <a:t>Why choose an Apprenticeship?</a:t>
            </a:r>
          </a:p>
        </p:txBody>
      </p:sp>
      <p:sp>
        <p:nvSpPr>
          <p:cNvPr id="5" name="Text Placeholder 4">
            <a:extLst>
              <a:ext uri="{FF2B5EF4-FFF2-40B4-BE49-F238E27FC236}">
                <a16:creationId xmlns:a16="http://schemas.microsoft.com/office/drawing/2014/main" id="{BFB33972-15C8-A3C0-4F6A-383A6BCE02CC}"/>
              </a:ext>
            </a:extLst>
          </p:cNvPr>
          <p:cNvSpPr>
            <a:spLocks noGrp="1"/>
          </p:cNvSpPr>
          <p:nvPr>
            <p:ph type="body" sz="quarter" idx="10"/>
          </p:nvPr>
        </p:nvSpPr>
        <p:spPr/>
        <p:txBody>
          <a:bodyPr/>
          <a:lstStyle/>
          <a:p>
            <a:endParaRPr lang="en-GB"/>
          </a:p>
        </p:txBody>
      </p:sp>
      <p:pic>
        <p:nvPicPr>
          <p:cNvPr id="7" name="Picture 6" descr="Diagram&#10;&#10;Description automatically generated">
            <a:extLst>
              <a:ext uri="{FF2B5EF4-FFF2-40B4-BE49-F238E27FC236}">
                <a16:creationId xmlns:a16="http://schemas.microsoft.com/office/drawing/2014/main" id="{A2B3D0B8-074C-F54C-F74B-C114EB0576F4}"/>
              </a:ext>
            </a:extLst>
          </p:cNvPr>
          <p:cNvPicPr>
            <a:picLocks noChangeAspect="1"/>
          </p:cNvPicPr>
          <p:nvPr/>
        </p:nvPicPr>
        <p:blipFill>
          <a:blip r:embed="rId3"/>
          <a:stretch>
            <a:fillRect/>
          </a:stretch>
        </p:blipFill>
        <p:spPr>
          <a:xfrm>
            <a:off x="-76840" y="0"/>
            <a:ext cx="12268840" cy="6901222"/>
          </a:xfrm>
          <a:prstGeom prst="rect">
            <a:avLst/>
          </a:prstGeom>
        </p:spPr>
      </p:pic>
    </p:spTree>
    <p:extLst>
      <p:ext uri="{BB962C8B-B14F-4D97-AF65-F5344CB8AC3E}">
        <p14:creationId xmlns:p14="http://schemas.microsoft.com/office/powerpoint/2010/main" val="3358583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CE4D-BD40-8B40-AE61-1B78B7EEE410}"/>
              </a:ext>
            </a:extLst>
          </p:cNvPr>
          <p:cNvSpPr>
            <a:spLocks noGrp="1"/>
          </p:cNvSpPr>
          <p:nvPr>
            <p:ph type="title"/>
          </p:nvPr>
        </p:nvSpPr>
        <p:spPr/>
        <p:txBody>
          <a:bodyPr/>
          <a:lstStyle/>
          <a:p>
            <a:r>
              <a:rPr lang="en-US" sz="3200" dirty="0"/>
              <a:t>What type of Apprenticeships are there? </a:t>
            </a:r>
          </a:p>
        </p:txBody>
      </p:sp>
      <p:pic>
        <p:nvPicPr>
          <p:cNvPr id="7" name="Picture 6">
            <a:extLst>
              <a:ext uri="{FF2B5EF4-FFF2-40B4-BE49-F238E27FC236}">
                <a16:creationId xmlns:a16="http://schemas.microsoft.com/office/drawing/2014/main" id="{1B44C183-6A08-25BB-7F62-DD1D2F0CC8F2}"/>
              </a:ext>
            </a:extLst>
          </p:cNvPr>
          <p:cNvPicPr>
            <a:picLocks noChangeAspect="1"/>
          </p:cNvPicPr>
          <p:nvPr/>
        </p:nvPicPr>
        <p:blipFill>
          <a:blip r:embed="rId3"/>
          <a:stretch>
            <a:fillRect/>
          </a:stretch>
        </p:blipFill>
        <p:spPr>
          <a:xfrm>
            <a:off x="432000" y="2325132"/>
            <a:ext cx="10311283" cy="4152507"/>
          </a:xfrm>
          <a:prstGeom prst="rect">
            <a:avLst/>
          </a:prstGeom>
        </p:spPr>
      </p:pic>
    </p:spTree>
    <p:extLst>
      <p:ext uri="{BB962C8B-B14F-4D97-AF65-F5344CB8AC3E}">
        <p14:creationId xmlns:p14="http://schemas.microsoft.com/office/powerpoint/2010/main" val="2743684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AB01-F251-9542-941F-2E0FF9927BD4}"/>
              </a:ext>
            </a:extLst>
          </p:cNvPr>
          <p:cNvSpPr>
            <a:spLocks noGrp="1"/>
          </p:cNvSpPr>
          <p:nvPr>
            <p:ph type="title"/>
          </p:nvPr>
        </p:nvSpPr>
        <p:spPr/>
        <p:txBody>
          <a:bodyPr>
            <a:normAutofit fontScale="90000"/>
          </a:bodyPr>
          <a:lstStyle/>
          <a:p>
            <a:r>
              <a:rPr lang="en-US" dirty="0"/>
              <a:t>What industries can Apprenticeships offer access to?</a:t>
            </a:r>
          </a:p>
        </p:txBody>
      </p:sp>
    </p:spTree>
    <p:extLst>
      <p:ext uri="{BB962C8B-B14F-4D97-AF65-F5344CB8AC3E}">
        <p14:creationId xmlns:p14="http://schemas.microsoft.com/office/powerpoint/2010/main" val="3382685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CE4D-BD40-8B40-AE61-1B78B7EEE410}"/>
              </a:ext>
            </a:extLst>
          </p:cNvPr>
          <p:cNvSpPr>
            <a:spLocks noGrp="1"/>
          </p:cNvSpPr>
          <p:nvPr>
            <p:ph type="title"/>
          </p:nvPr>
        </p:nvSpPr>
        <p:spPr/>
        <p:txBody>
          <a:bodyPr/>
          <a:lstStyle/>
          <a:p>
            <a:r>
              <a:rPr lang="en-US" sz="3200" dirty="0"/>
              <a:t>Apprenticeship industry sectors</a:t>
            </a:r>
          </a:p>
        </p:txBody>
      </p:sp>
      <p:pic>
        <p:nvPicPr>
          <p:cNvPr id="7" name="Picture 6">
            <a:extLst>
              <a:ext uri="{FF2B5EF4-FFF2-40B4-BE49-F238E27FC236}">
                <a16:creationId xmlns:a16="http://schemas.microsoft.com/office/drawing/2014/main" id="{87057532-882C-D18D-1811-30E34781B2BC}"/>
              </a:ext>
            </a:extLst>
          </p:cNvPr>
          <p:cNvPicPr>
            <a:picLocks noChangeAspect="1"/>
          </p:cNvPicPr>
          <p:nvPr/>
        </p:nvPicPr>
        <p:blipFill>
          <a:blip r:embed="rId3"/>
          <a:stretch>
            <a:fillRect/>
          </a:stretch>
        </p:blipFill>
        <p:spPr>
          <a:xfrm>
            <a:off x="432000" y="2249297"/>
            <a:ext cx="10826258" cy="4043926"/>
          </a:xfrm>
          <a:prstGeom prst="rect">
            <a:avLst/>
          </a:prstGeom>
        </p:spPr>
      </p:pic>
    </p:spTree>
    <p:extLst>
      <p:ext uri="{BB962C8B-B14F-4D97-AF65-F5344CB8AC3E}">
        <p14:creationId xmlns:p14="http://schemas.microsoft.com/office/powerpoint/2010/main" val="2202023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AB01-F251-9542-941F-2E0FF9927BD4}"/>
              </a:ext>
            </a:extLst>
          </p:cNvPr>
          <p:cNvSpPr>
            <a:spLocks noGrp="1"/>
          </p:cNvSpPr>
          <p:nvPr>
            <p:ph type="title"/>
          </p:nvPr>
        </p:nvSpPr>
        <p:spPr>
          <a:xfrm>
            <a:off x="599071" y="2770690"/>
            <a:ext cx="8509760" cy="1829019"/>
          </a:xfrm>
        </p:spPr>
        <p:txBody>
          <a:bodyPr>
            <a:normAutofit fontScale="90000"/>
          </a:bodyPr>
          <a:lstStyle/>
          <a:p>
            <a:r>
              <a:rPr lang="en-US" dirty="0"/>
              <a:t>What is an Apprenticeship standard?</a:t>
            </a:r>
          </a:p>
        </p:txBody>
      </p:sp>
    </p:spTree>
    <p:extLst>
      <p:ext uri="{BB962C8B-B14F-4D97-AF65-F5344CB8AC3E}">
        <p14:creationId xmlns:p14="http://schemas.microsoft.com/office/powerpoint/2010/main" val="1549494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CE4D-BD40-8B40-AE61-1B78B7EEE410}"/>
              </a:ext>
            </a:extLst>
          </p:cNvPr>
          <p:cNvSpPr>
            <a:spLocks noGrp="1"/>
          </p:cNvSpPr>
          <p:nvPr>
            <p:ph type="title"/>
          </p:nvPr>
        </p:nvSpPr>
        <p:spPr/>
        <p:txBody>
          <a:bodyPr/>
          <a:lstStyle/>
          <a:p>
            <a:r>
              <a:rPr lang="en-US" sz="3200" dirty="0"/>
              <a:t>Apprenticeship standards </a:t>
            </a:r>
          </a:p>
        </p:txBody>
      </p:sp>
      <p:sp>
        <p:nvSpPr>
          <p:cNvPr id="3" name="Text Placeholder 2">
            <a:extLst>
              <a:ext uri="{FF2B5EF4-FFF2-40B4-BE49-F238E27FC236}">
                <a16:creationId xmlns:a16="http://schemas.microsoft.com/office/drawing/2014/main" id="{C17A058B-87A1-4242-87D3-B6D63FCF3E02}"/>
              </a:ext>
            </a:extLst>
          </p:cNvPr>
          <p:cNvSpPr>
            <a:spLocks noGrp="1"/>
          </p:cNvSpPr>
          <p:nvPr>
            <p:ph type="body" sz="quarter" idx="10"/>
          </p:nvPr>
        </p:nvSpPr>
        <p:spPr/>
        <p:txBody>
          <a:bodyPr/>
          <a:lstStyle/>
          <a:p>
            <a:pPr algn="l"/>
            <a:r>
              <a:rPr lang="en-GB" b="0" i="0" dirty="0">
                <a:effectLst/>
              </a:rPr>
              <a:t>The apprenticeship journey starts with you understanding the requirements and elements of an apprenticeship standard.</a:t>
            </a:r>
          </a:p>
          <a:p>
            <a:pPr algn="l"/>
            <a:r>
              <a:rPr lang="en-GB" b="0" i="0" dirty="0">
                <a:effectLst/>
              </a:rPr>
              <a:t>Each apprenticeship standard is made up of knowledge, skills and behaviours.</a:t>
            </a:r>
          </a:p>
          <a:p>
            <a:pPr algn="l"/>
            <a:r>
              <a:rPr lang="en-GB" b="1" dirty="0">
                <a:effectLst/>
              </a:rPr>
              <a:t>The Knowledge - </a:t>
            </a:r>
            <a:r>
              <a:rPr lang="en-GB" b="0" i="0" dirty="0">
                <a:effectLst/>
              </a:rPr>
              <a:t>during the apprenticeship you will acquire the facts, information, theory and technical information of the subject required to enable you to be effective in their role.</a:t>
            </a:r>
          </a:p>
          <a:p>
            <a:pPr algn="l"/>
            <a:r>
              <a:rPr lang="en-GB" b="1" dirty="0">
                <a:effectLst/>
              </a:rPr>
              <a:t>The Skills</a:t>
            </a:r>
            <a:r>
              <a:rPr lang="en-GB" b="0" dirty="0">
                <a:effectLst/>
              </a:rPr>
              <a:t> </a:t>
            </a:r>
            <a:r>
              <a:rPr lang="en-GB" b="0" i="0" dirty="0">
                <a:effectLst/>
              </a:rPr>
              <a:t>– the expertise, practical skills and talent needed in order to do a job, or task. The Job skills allow you to do a specific job.</a:t>
            </a:r>
          </a:p>
          <a:p>
            <a:pPr algn="l"/>
            <a:r>
              <a:rPr lang="en-GB" b="1" dirty="0">
                <a:effectLst/>
              </a:rPr>
              <a:t>Behaviours</a:t>
            </a:r>
            <a:r>
              <a:rPr lang="en-GB" b="0" dirty="0">
                <a:effectLst/>
              </a:rPr>
              <a:t> </a:t>
            </a:r>
            <a:r>
              <a:rPr lang="en-GB" b="0" i="0" dirty="0">
                <a:effectLst/>
              </a:rPr>
              <a:t>– these are the way you act, approach activities and work with others and support you to be effective in your role and future career.</a:t>
            </a:r>
          </a:p>
        </p:txBody>
      </p:sp>
    </p:spTree>
    <p:extLst>
      <p:ext uri="{BB962C8B-B14F-4D97-AF65-F5344CB8AC3E}">
        <p14:creationId xmlns:p14="http://schemas.microsoft.com/office/powerpoint/2010/main" val="29074190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5f69f040-89b9-4c58-b4ff-4a4a95f4f5d7"/>
  <p:tag name="SLIDO_EVENT_SECTION_UUID" val="acd076cc-4331-4a18-be73-62ece8ea1ef3"/>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sz="1800" dirty="0" smtClean="0">
            <a:solidFill>
              <a:schemeClr val="tx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Guide" ma:contentTypeID="0x010100286F28FA39EB6B4E96BE88C5B4089852030041CEEE2EDF15B444A2E5E2B8807F8C5F" ma:contentTypeVersion="3" ma:contentTypeDescription="" ma:contentTypeScope="" ma:versionID="2db50d7dfbcb74c526fec8c5402ea09f">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haredContentType xmlns="Microsoft.SharePoint.Taxonomy.ContentTypeSync" SourceId="5174c4e8-bfc7-4c3a-9cd5-7ceb92c658fe" ContentTypeId="0x010100286F28FA39EB6B4E96BE88C5B408985203"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3BD056-3000-4F3A-AD52-D5F875E57FFC}">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AF7BE89-CA15-4488-B468-7A6E6469F0D2}">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D72BEBC7-1CB0-4681-8AE5-6597D812612D}">
  <ds:schemaRefs>
    <ds:schemaRef ds:uri="Microsoft.SharePoint.Taxonomy.ContentTypeSync"/>
  </ds:schemaRefs>
</ds:datastoreItem>
</file>

<file path=customXml/itemProps4.xml><?xml version="1.0" encoding="utf-8"?>
<ds:datastoreItem xmlns:ds="http://schemas.openxmlformats.org/officeDocument/2006/customXml" ds:itemID="{AC5A9C82-9B7C-41B2-989F-C90F367743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3072</TotalTime>
  <Words>1024</Words>
  <Application>Microsoft Office PowerPoint</Application>
  <PresentationFormat>Widescreen</PresentationFormat>
  <Paragraphs>69</Paragraphs>
  <Slides>15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DroidSans</vt:lpstr>
      <vt:lpstr>Gill Sans</vt:lpstr>
      <vt:lpstr>Lato</vt:lpstr>
      <vt:lpstr>vagrounded-lightlight</vt:lpstr>
      <vt:lpstr>Verdana</vt:lpstr>
      <vt:lpstr>Office Theme</vt:lpstr>
      <vt:lpstr>A parent’s guide to Apprenticeships </vt:lpstr>
      <vt:lpstr>What is an Apprenticeship? </vt:lpstr>
      <vt:lpstr>Why choose an Apprenticeship?</vt:lpstr>
      <vt:lpstr>Why choose an Apprenticeship?</vt:lpstr>
      <vt:lpstr>What type of Apprenticeships are there? </vt:lpstr>
      <vt:lpstr>What industries can Apprenticeships offer access to?</vt:lpstr>
      <vt:lpstr>Apprenticeship industry sectors</vt:lpstr>
      <vt:lpstr>What is an Apprenticeship standard?</vt:lpstr>
      <vt:lpstr>Apprenticeship standards </vt:lpstr>
      <vt:lpstr>Starting on the road to success</vt:lpstr>
      <vt:lpstr>Starting your Apprenticeship</vt:lpstr>
      <vt:lpstr>Gateway and End Point Assessment explained</vt:lpstr>
      <vt:lpstr>Gateway and End Point Assessment</vt:lpstr>
      <vt:lpstr>Where to go to find out more and apply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Marcus Ridley</cp:lastModifiedBy>
  <cp:revision>3</cp:revision>
  <dcterms:created xsi:type="dcterms:W3CDTF">2019-03-05T18:00:13Z</dcterms:created>
  <dcterms:modified xsi:type="dcterms:W3CDTF">2023-02-07T11:44:38Z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0x010100286F28FA39EB6B4E96BE88C5B4089852030041CEEE2EDF15B444A2E5E2B8807F8C5F</vt:lpwstr>
  </property>
  <property fmtid="{D5CDD505-2E9C-101B-9397-08002B2CF9AE}" pid="3" name="SharedWithUsers">
    <vt:lpwstr>359;#Danielle McCullough</vt:lpwstr>
  </property>
  <property fmtid="{D5CDD505-2E9C-101B-9397-08002B2CF9AE}" pid="4" name="SlidoAppVersion">
    <vt:lpwstr>1.5.3.3511</vt:lpwstr>
  </property>
</Properties>
</file>