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5" r:id="rId5"/>
    <p:sldMasterId id="2147483687" r:id="rId6"/>
    <p:sldMasterId id="2147483691" r:id="rId7"/>
    <p:sldMasterId id="2147483689" r:id="rId8"/>
    <p:sldMasterId id="2147483693" r:id="rId9"/>
  </p:sldMasterIdLst>
  <p:notesMasterIdLst>
    <p:notesMasterId r:id="rId29"/>
  </p:notesMasterIdLst>
  <p:sldIdLst>
    <p:sldId id="276" r:id="rId10"/>
    <p:sldId id="278" r:id="rId11"/>
    <p:sldId id="277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9" r:id="rId20"/>
    <p:sldId id="286" r:id="rId21"/>
    <p:sldId id="290" r:id="rId22"/>
    <p:sldId id="287" r:id="rId23"/>
    <p:sldId id="291" r:id="rId24"/>
    <p:sldId id="288" r:id="rId25"/>
    <p:sldId id="292" r:id="rId26"/>
    <p:sldId id="293" r:id="rId27"/>
    <p:sldId id="294" r:id="rId28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61DB"/>
    <a:srgbClr val="A098FA"/>
    <a:srgbClr val="FFFFFF"/>
    <a:srgbClr val="72F9D7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8" autoAdjust="0"/>
    <p:restoredTop sz="76923" autoAdjust="0"/>
  </p:normalViewPr>
  <p:slideViewPr>
    <p:cSldViewPr snapToGrid="0">
      <p:cViewPr varScale="1">
        <p:scale>
          <a:sx n="51" d="100"/>
          <a:sy n="51" d="100"/>
        </p:scale>
        <p:origin x="12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presProps" Target="presProps.xml"/><Relationship Id="rId8" Type="http://schemas.openxmlformats.org/officeDocument/2006/relationships/slideMaster" Target="slideMasters/slideMaster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1FC59-8E19-AD47-9222-3DA1A3636944}" type="datetimeFigureOut">
              <a:rPr lang="en-US" smtClean="0"/>
              <a:t>7/15/2021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76E61-9260-024D-9815-5A2720F2B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2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66665-F1FB-4F3C-9CF4-580A8A0D7222}" type="slidenum">
              <a:rPr lang="en-GB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173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448642" y="4226508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EC5FD8FB-69CF-40A4-A622-1E0EBFEDBB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83668"/>
            <a:ext cx="1474063" cy="1474063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066709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Session objectives recap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A85B2D9D-3064-4018-9D4E-AE4D5018643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49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Next session…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Graphic 5" descr="Fast Forward with solid fill">
            <a:extLst>
              <a:ext uri="{FF2B5EF4-FFF2-40B4-BE49-F238E27FC236}">
                <a16:creationId xmlns:a16="http://schemas.microsoft.com/office/drawing/2014/main" id="{823C7A73-E3A3-4303-8E14-D44C69EFDE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92226" y="1046101"/>
            <a:ext cx="1528973" cy="152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5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wo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Homework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Graphic 6" descr="Stopwatch 75% with solid fill">
            <a:extLst>
              <a:ext uri="{FF2B5EF4-FFF2-40B4-BE49-F238E27FC236}">
                <a16:creationId xmlns:a16="http://schemas.microsoft.com/office/drawing/2014/main" id="{9C4D065C-15E2-42A2-AC20-1FCE865942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477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lour Pa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FFDDAE-7153-460A-92C3-0E5EA54A577F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151"/>
            <a:ext cx="6096000" cy="35718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731BF6-800B-4E09-B35A-B0FDB51B36A4}"/>
              </a:ext>
            </a:extLst>
          </p:cNvPr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325" y="3543301"/>
            <a:ext cx="6162675" cy="330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0043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15/07/2021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1038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19150" y="1352550"/>
            <a:ext cx="6953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latin typeface="Verdana" panose="020B0604030504040204" pitchFamily="34" charset="0"/>
                <a:ea typeface="Verdana" panose="020B0604030504040204" pitchFamily="34" charset="0"/>
              </a:rPr>
              <a:t>Quiz</a:t>
            </a:r>
          </a:p>
        </p:txBody>
      </p:sp>
    </p:spTree>
    <p:extLst>
      <p:ext uri="{BB962C8B-B14F-4D97-AF65-F5344CB8AC3E}">
        <p14:creationId xmlns:p14="http://schemas.microsoft.com/office/powerpoint/2010/main" val="32804725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Answ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Correct answer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19150" y="1352550"/>
            <a:ext cx="6953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latin typeface="Verdana" panose="020B0604030504040204" pitchFamily="34" charset="0"/>
                <a:ea typeface="Verdana" panose="020B0604030504040204" pitchFamily="34" charset="0"/>
              </a:rPr>
              <a:t>Check your answer</a:t>
            </a:r>
          </a:p>
        </p:txBody>
      </p:sp>
    </p:spTree>
    <p:extLst>
      <p:ext uri="{BB962C8B-B14F-4D97-AF65-F5344CB8AC3E}">
        <p14:creationId xmlns:p14="http://schemas.microsoft.com/office/powerpoint/2010/main" val="11785146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Answ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34861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209549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19150" y="1352550"/>
            <a:ext cx="6953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latin typeface="Verdana" panose="020B0604030504040204" pitchFamily="34" charset="0"/>
                <a:ea typeface="Verdana" panose="020B0604030504040204" pitchFamily="34" charset="0"/>
              </a:rPr>
              <a:t>Check your 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38949" y="3486150"/>
            <a:ext cx="3009901" cy="882650"/>
          </a:xfr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Correct answer</a:t>
            </a:r>
          </a:p>
        </p:txBody>
      </p:sp>
    </p:spTree>
    <p:extLst>
      <p:ext uri="{BB962C8B-B14F-4D97-AF65-F5344CB8AC3E}">
        <p14:creationId xmlns:p14="http://schemas.microsoft.com/office/powerpoint/2010/main" val="28740233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Answ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34861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19150" y="1352550"/>
            <a:ext cx="6953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latin typeface="Verdana" panose="020B0604030504040204" pitchFamily="34" charset="0"/>
                <a:ea typeface="Verdana" panose="020B0604030504040204" pitchFamily="34" charset="0"/>
              </a:rPr>
              <a:t>Check your answer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4724400"/>
            <a:ext cx="3562351" cy="882650"/>
          </a:xfr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Correct answer</a:t>
            </a:r>
          </a:p>
        </p:txBody>
      </p:sp>
    </p:spTree>
    <p:extLst>
      <p:ext uri="{BB962C8B-B14F-4D97-AF65-F5344CB8AC3E}">
        <p14:creationId xmlns:p14="http://schemas.microsoft.com/office/powerpoint/2010/main" val="8734103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Answ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34861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209549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19150" y="1352550"/>
            <a:ext cx="6953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latin typeface="Verdana" panose="020B0604030504040204" pitchFamily="34" charset="0"/>
                <a:ea typeface="Verdana" panose="020B0604030504040204" pitchFamily="34" charset="0"/>
              </a:rPr>
              <a:t>Check your answer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57999" y="4724400"/>
            <a:ext cx="3581401" cy="882650"/>
          </a:xfr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Correct answer</a:t>
            </a:r>
          </a:p>
        </p:txBody>
      </p:sp>
    </p:spTree>
    <p:extLst>
      <p:ext uri="{BB962C8B-B14F-4D97-AF65-F5344CB8AC3E}">
        <p14:creationId xmlns:p14="http://schemas.microsoft.com/office/powerpoint/2010/main" val="22273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80FC60C2-333E-4C09-9428-B6B9612A31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Previous session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30654" y="1081925"/>
            <a:ext cx="145732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94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extLst>
              <a:ext uri="{FF2B5EF4-FFF2-40B4-BE49-F238E27FC236}">
                <a16:creationId xmlns:a16="http://schemas.microsoft.com/office/drawing/2014/main" id="{321F265A-F63B-478D-A4BB-80FB6E6B34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11996"/>
            <a:ext cx="12193916" cy="68819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398435-3FB5-43E4-842B-7C7CC1D63E6A}"/>
              </a:ext>
            </a:extLst>
          </p:cNvPr>
          <p:cNvSpPr txBox="1"/>
          <p:nvPr userDrawn="1"/>
        </p:nvSpPr>
        <p:spPr>
          <a:xfrm>
            <a:off x="873021" y="2390615"/>
            <a:ext cx="7641085" cy="18158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Qualification </a:t>
            </a:r>
          </a:p>
          <a:p>
            <a:r>
              <a:rPr lang="en-GB" sz="5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Title</a:t>
            </a:r>
            <a:endParaRPr lang="en-US" sz="5600" b="1" dirty="0">
              <a:solidFill>
                <a:schemeClr val="tx1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A99A3F-4CCF-4202-A85F-F69FDF0E70D3}"/>
              </a:ext>
            </a:extLst>
          </p:cNvPr>
          <p:cNvSpPr txBox="1"/>
          <p:nvPr userDrawn="1"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Version 2.0   |   March 2021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D35374-882D-481A-97C5-E58F6E2E623C}"/>
              </a:ext>
            </a:extLst>
          </p:cNvPr>
          <p:cNvSpPr txBox="1"/>
          <p:nvPr userDrawn="1"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(x/xxx/xxx/x)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D0903E-DCD4-4B99-9705-1CDE46E163F9}"/>
              </a:ext>
            </a:extLst>
          </p:cNvPr>
          <p:cNvSpPr txBox="1"/>
          <p:nvPr userDrawn="1"/>
        </p:nvSpPr>
        <p:spPr>
          <a:xfrm>
            <a:off x="555133" y="5785514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Session X – Session Title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Aims and Objectives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0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952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4" name="Graphic 3" descr="Stopwatch 75% with solid fill">
            <a:extLst>
              <a:ext uri="{FF2B5EF4-FFF2-40B4-BE49-F238E27FC236}">
                <a16:creationId xmlns:a16="http://schemas.microsoft.com/office/drawing/2014/main" id="{2B52B4B0-EDE2-46A0-9806-427A1B207C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043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w/ 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1070037-B661-4971-BE0E-AA90A9E7C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0" name="Graphic 9" descr="Stopwatch 75% with solid fill">
            <a:extLst>
              <a:ext uri="{FF2B5EF4-FFF2-40B4-BE49-F238E27FC236}">
                <a16:creationId xmlns:a16="http://schemas.microsoft.com/office/drawing/2014/main" id="{08ACC6B3-A7CC-4EA6-87AF-3CD8A12AA8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613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6DD1C3-0D5D-4684-AD73-760A8816C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404190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5BC1E1-C22C-439E-B858-5D86F479A1BF}"/>
              </a:ext>
            </a:extLst>
          </p:cNvPr>
          <p:cNvSpPr txBox="1"/>
          <p:nvPr userDrawn="1"/>
        </p:nvSpPr>
        <p:spPr>
          <a:xfrm>
            <a:off x="727492" y="1811484"/>
            <a:ext cx="7641085" cy="6463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687A2BC2-3139-488A-A7DA-A98040978F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3469" y="2712583"/>
            <a:ext cx="3379407" cy="3358702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CAC44082-180D-4308-A0A9-652D4594D7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09751" y="5026701"/>
            <a:ext cx="1586249" cy="1576530"/>
          </a:xfrm>
          <a:prstGeom prst="rect">
            <a:avLst/>
          </a:prstGeom>
        </p:spPr>
      </p:pic>
      <p:pic>
        <p:nvPicPr>
          <p:cNvPr id="6" name="Graphic 5" descr="Left Brain with solid fill">
            <a:extLst>
              <a:ext uri="{FF2B5EF4-FFF2-40B4-BE49-F238E27FC236}">
                <a16:creationId xmlns:a16="http://schemas.microsoft.com/office/drawing/2014/main" id="{B2089269-9C04-401B-A9FE-72046B642D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10057" y="518300"/>
            <a:ext cx="1754451" cy="175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39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D617CE3A-3811-41CE-BEAC-A85EE1ACA99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42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7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7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67" r:id="rId3"/>
    <p:sldLayoutId id="2147483668" r:id="rId4"/>
    <p:sldLayoutId id="2147483680" r:id="rId5"/>
    <p:sldLayoutId id="2147483671" r:id="rId6"/>
    <p:sldLayoutId id="2147483682" r:id="rId7"/>
    <p:sldLayoutId id="2147483679" r:id="rId8"/>
    <p:sldLayoutId id="2147483669" r:id="rId9"/>
    <p:sldLayoutId id="2147483678" r:id="rId10"/>
    <p:sldLayoutId id="2147483677" r:id="rId11"/>
    <p:sldLayoutId id="2147483670" r:id="rId12"/>
    <p:sldLayoutId id="2147483684" r:id="rId13"/>
    <p:sldLayoutId id="214748368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pic>
        <p:nvPicPr>
          <p:cNvPr id="9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761356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pic>
        <p:nvPicPr>
          <p:cNvPr id="9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38948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pic>
        <p:nvPicPr>
          <p:cNvPr id="9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57843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pic>
        <p:nvPicPr>
          <p:cNvPr id="9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267284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pic>
        <p:nvPicPr>
          <p:cNvPr id="9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474263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EAC99EAD-E0B9-4894-9670-CE44ACFFE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6DE08B-5D86-4B85-A8B3-9D3B86DE9452}"/>
              </a:ext>
            </a:extLst>
          </p:cNvPr>
          <p:cNvSpPr txBox="1"/>
          <p:nvPr/>
        </p:nvSpPr>
        <p:spPr>
          <a:xfrm>
            <a:off x="714871" y="2413337"/>
            <a:ext cx="6458816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400" b="1" dirty="0">
                <a:latin typeface="Verdana"/>
                <a:ea typeface="Verdana"/>
                <a:cs typeface="Verdana"/>
              </a:rPr>
              <a:t>Functional Skills</a:t>
            </a:r>
            <a:endParaRPr lang="en-US" sz="5400" b="1" dirty="0"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C9D7F2-EE90-4DEB-B9F7-2559E305101A}"/>
              </a:ext>
            </a:extLst>
          </p:cNvPr>
          <p:cNvSpPr txBox="1"/>
          <p:nvPr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cs typeface="Arial"/>
              </a:rPr>
              <a:t>Version 3.0   |   June 2021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5DB323-0079-4141-A452-0739EF0009D4}"/>
              </a:ext>
            </a:extLst>
          </p:cNvPr>
          <p:cNvSpPr txBox="1"/>
          <p:nvPr/>
        </p:nvSpPr>
        <p:spPr>
          <a:xfrm>
            <a:off x="881743" y="4329607"/>
            <a:ext cx="7474212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ani" panose="020B0502040204020203" pitchFamily="18" charset="0"/>
              </a:rPr>
              <a:t>EL2.13_W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DCF0B3-B0B3-9746-82FB-E4357B61BF69}"/>
              </a:ext>
            </a:extLst>
          </p:cNvPr>
          <p:cNvSpPr txBox="1"/>
          <p:nvPr/>
        </p:nvSpPr>
        <p:spPr>
          <a:xfrm>
            <a:off x="555133" y="5831680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Use basic punctuation correctly </a:t>
            </a:r>
          </a:p>
        </p:txBody>
      </p:sp>
    </p:spTree>
    <p:extLst>
      <p:ext uri="{BB962C8B-B14F-4D97-AF65-F5344CB8AC3E}">
        <p14:creationId xmlns:p14="http://schemas.microsoft.com/office/powerpoint/2010/main" val="3810383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B76C3FD-1917-494A-B03A-D14A73631C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At the end of every sentence.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851F03-5D53-4C7F-A926-6622742FFB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b="1" dirty="0">
                <a:solidFill>
                  <a:srgbClr val="6F61DB"/>
                </a:solidFill>
              </a:rPr>
              <a:t>1. When do you use a full stop?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419F2F-8C1E-4A4B-88A2-E7A2FF3DD4BF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sz="2000" dirty="0"/>
              <a:t>At the start of a sentence.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58792C-D019-46B2-BEB8-F98B21EE934E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dirty="0"/>
              <a:t>To show a sentence has </a:t>
            </a:r>
            <a:br>
              <a:rPr lang="en-GB" dirty="0"/>
            </a:br>
            <a:r>
              <a:rPr lang="en-GB" dirty="0"/>
              <a:t>ended.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DED7BF-0585-4E2E-9808-5C4D8F17A642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To mark the end of sentence that isn’t a question or an exclamation.</a:t>
            </a:r>
          </a:p>
        </p:txBody>
      </p:sp>
    </p:spTree>
    <p:extLst>
      <p:ext uri="{BB962C8B-B14F-4D97-AF65-F5344CB8AC3E}">
        <p14:creationId xmlns:p14="http://schemas.microsoft.com/office/powerpoint/2010/main" val="3089107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012030F-8CCC-4A6D-90D6-4E7135F2D7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b="1" dirty="0">
                <a:solidFill>
                  <a:srgbClr val="6F61DB"/>
                </a:solidFill>
              </a:rPr>
              <a:t>1. When do you use a full stop?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C11D0B-80B7-4862-AB53-E9B104B56BB8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dirty="0"/>
              <a:t>At the end of every sentence.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337511-2084-4583-AAE3-86B078DE8797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sz="2000" dirty="0"/>
              <a:t>At the start of a sentence.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7089D4-198B-4276-BA60-F54E6DBFE0B8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dirty="0"/>
              <a:t>To show a sentence has </a:t>
            </a:r>
            <a:br>
              <a:rPr lang="en-GB" dirty="0"/>
            </a:br>
            <a:r>
              <a:rPr lang="en-GB" dirty="0"/>
              <a:t>ended.</a:t>
            </a:r>
          </a:p>
          <a:p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4AE8426-AB1C-400D-9DDD-F48A625100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To mark the end of sentence that isn’t a question or an exclamation.</a:t>
            </a:r>
          </a:p>
        </p:txBody>
      </p:sp>
    </p:spTree>
    <p:extLst>
      <p:ext uri="{BB962C8B-B14F-4D97-AF65-F5344CB8AC3E}">
        <p14:creationId xmlns:p14="http://schemas.microsoft.com/office/powerpoint/2010/main" val="11799164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8B0907-7F29-4F19-A2AF-45EDD9846B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Contains a subject and verb and makes sense on its own.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ACFA25-6D2F-42E6-8E8D-A4919484ACC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x-none" b="1" dirty="0">
                <a:solidFill>
                  <a:srgbClr val="6F61DB"/>
                </a:solidFill>
              </a:rPr>
              <a:t>2. A complete sentence:</a:t>
            </a:r>
            <a:endParaRPr lang="en-GB" b="1" dirty="0">
              <a:solidFill>
                <a:srgbClr val="6F61DB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770105-1F43-447D-86F4-E9AA80AA1506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Starts with a capital letter.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1BFC9F-0F7E-4B07-B144-DD067635C86E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Contains a subject and </a:t>
            </a:r>
            <a:b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verb.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1E39FA3-169D-402A-B606-CBFDD05BBF2A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Makes sense on its own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338913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9E8F4A-E0E2-421B-9C09-4DC4C30B14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Contains a subject and verb and makes sense on its own.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8E46E0-AC7A-4C53-9069-E61027764E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x-none" b="1" dirty="0">
                <a:solidFill>
                  <a:srgbClr val="6F61DB"/>
                </a:solidFill>
              </a:rPr>
              <a:t>2. A complete sentence:</a:t>
            </a:r>
            <a:endParaRPr lang="en-GB" b="1" dirty="0">
              <a:solidFill>
                <a:srgbClr val="6F61DB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3A82ED-0EE9-4CE1-82C4-0A768EA0626D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Starts with a capital letter.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ADEB44-E15C-4B40-8F66-196105692A88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Contains a subject and </a:t>
            </a:r>
            <a:b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verb.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4EE36A3-8B96-4B2C-BD08-6AEC74955665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Makes sense on its own.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95479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9C9A44-1AE4-4987-AA96-5CD48B0360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x-none" sz="2000" dirty="0" err="1">
                <a:latin typeface="Arial" charset="0"/>
                <a:ea typeface="Arial" charset="0"/>
                <a:cs typeface="Arial" charset="0"/>
              </a:rPr>
              <a:t>i</a:t>
            </a:r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 am applying for a new job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C41251-19D7-4992-8A11-8A6A6CB2638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x-none" b="1" dirty="0">
                <a:solidFill>
                  <a:srgbClr val="6F61DB"/>
                </a:solidFill>
              </a:rPr>
              <a:t>3. Which sentence is correctly punctuated?</a:t>
            </a:r>
            <a:endParaRPr lang="en-GB" b="1" dirty="0">
              <a:solidFill>
                <a:srgbClr val="6F61DB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CB7A6C-216F-4063-B7F0-ABE9EE36668B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I am applying for a new job.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78D984-0BA9-4D41-8F3F-C6B58BD4B437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I am applying for a New </a:t>
            </a:r>
            <a:br>
              <a:rPr lang="en-GB" altLang="x-none" sz="2000" dirty="0">
                <a:latin typeface="Arial" charset="0"/>
                <a:ea typeface="Arial" charset="0"/>
                <a:cs typeface="Arial" charset="0"/>
              </a:rPr>
            </a:br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Job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79E57DC-ABCC-4D38-B07E-6227D7029014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I am applying for a new job,</a:t>
            </a:r>
          </a:p>
        </p:txBody>
      </p:sp>
    </p:spTree>
    <p:extLst>
      <p:ext uri="{BB962C8B-B14F-4D97-AF65-F5344CB8AC3E}">
        <p14:creationId xmlns:p14="http://schemas.microsoft.com/office/powerpoint/2010/main" val="6689149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DBA4FD8-5FAF-45DE-AE64-B0E6410CFDC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x-none" b="1" dirty="0">
                <a:solidFill>
                  <a:srgbClr val="6F61DB"/>
                </a:solidFill>
              </a:rPr>
              <a:t>3. Which sentence is correctly punctuated?</a:t>
            </a:r>
            <a:endParaRPr lang="en-GB" b="1" dirty="0">
              <a:solidFill>
                <a:srgbClr val="6F61DB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D48431-246D-4E46-A125-25BF45B23CAF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altLang="x-none" sz="2000" dirty="0" err="1">
                <a:latin typeface="Arial" charset="0"/>
                <a:ea typeface="Arial" charset="0"/>
                <a:cs typeface="Arial" charset="0"/>
              </a:rPr>
              <a:t>i</a:t>
            </a:r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 am applying for a new job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5A2E6B-0D14-49E4-8B08-463512E6F056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I am applying for a New </a:t>
            </a:r>
            <a:br>
              <a:rPr lang="en-GB" altLang="x-none" sz="2000" dirty="0">
                <a:latin typeface="Arial" charset="0"/>
                <a:ea typeface="Arial" charset="0"/>
                <a:cs typeface="Arial" charset="0"/>
              </a:rPr>
            </a:br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Job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2BFB73-8F6F-4060-ABFB-4D59ED7EFAE1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I am applying for a new job,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451D904-C33D-43E4-9043-F129A20C0C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I am applying for a new job.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46961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2BB95C1-2442-491B-9D34-3AB73B40C3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I WANT A PAY RISE.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D1B093-D80D-442A-97F1-4B700C5D83C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x-none" b="1" dirty="0">
                <a:solidFill>
                  <a:srgbClr val="6F61DB"/>
                </a:solidFill>
              </a:rPr>
              <a:t>4. Which sentence is correctly punctuated?</a:t>
            </a:r>
            <a:endParaRPr lang="en-GB" b="1" dirty="0">
              <a:solidFill>
                <a:srgbClr val="6F61DB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55CF9F-DADB-4DF4-8F5F-9978103F91AE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I want a pay rise.</a:t>
            </a:r>
          </a:p>
          <a:p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BDF196-D776-4F6B-B2E0-D608946AAACB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altLang="x-none" sz="2000" dirty="0" err="1">
                <a:latin typeface="Arial" charset="0"/>
                <a:ea typeface="Arial" charset="0"/>
                <a:cs typeface="Arial" charset="0"/>
              </a:rPr>
              <a:t>i</a:t>
            </a:r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 want a pay rise.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262F473-55A8-47E7-A5C9-AA2FDB8D09A2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I want a pay rise,</a:t>
            </a:r>
          </a:p>
        </p:txBody>
      </p:sp>
    </p:spTree>
    <p:extLst>
      <p:ext uri="{BB962C8B-B14F-4D97-AF65-F5344CB8AC3E}">
        <p14:creationId xmlns:p14="http://schemas.microsoft.com/office/powerpoint/2010/main" val="41578303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98F6351-0EDA-4FF2-9C22-FD8BEFB79F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x-none" b="1" dirty="0">
                <a:solidFill>
                  <a:srgbClr val="6F61DB"/>
                </a:solidFill>
              </a:rPr>
              <a:t>4. Which sentence is correctly punctuated?</a:t>
            </a:r>
            <a:endParaRPr lang="en-GB" b="1" dirty="0">
              <a:solidFill>
                <a:srgbClr val="6F61DB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7CFF6C-31D2-4380-874D-10CC99080F61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I WANT A PAY RISE.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8DEC6E-AD49-4F73-AE97-17953BFF465B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altLang="x-none" sz="2000" dirty="0" err="1">
                <a:latin typeface="Arial" charset="0"/>
                <a:ea typeface="Arial" charset="0"/>
                <a:cs typeface="Arial" charset="0"/>
              </a:rPr>
              <a:t>i</a:t>
            </a:r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 want a pay rise.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7E6949-3EFC-42B2-83CB-32C0559CA33C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I am applying for a new job,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6220805-8E12-42A7-AF01-C08E1400FE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x-none" sz="2000" dirty="0">
                <a:latin typeface="Arial" charset="0"/>
                <a:ea typeface="Arial" charset="0"/>
                <a:cs typeface="Arial" charset="0"/>
              </a:rPr>
              <a:t>I am applying for a new job.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75233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4084AA4-AB64-40B8-8B42-3B9E6AEE9331}"/>
              </a:ext>
            </a:extLst>
          </p:cNvPr>
          <p:cNvSpPr txBox="1"/>
          <p:nvPr/>
        </p:nvSpPr>
        <p:spPr>
          <a:xfrm>
            <a:off x="749300" y="2673340"/>
            <a:ext cx="820420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By the end of this session learners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must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 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Recognise different types of punctuation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Identify when to use capital letters and full stops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Distinguish the difference between sentences requiring full stops and those that are a question.</a:t>
            </a:r>
          </a:p>
          <a:p>
            <a:pPr lvl="0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Demonstrate an understanding of exclamation marks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Choose the correct punctuation in written activities.</a:t>
            </a:r>
          </a:p>
          <a:p>
            <a:pPr lvl="0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Apply knowledge of punctuation by preparing your own sentences. </a:t>
            </a:r>
          </a:p>
        </p:txBody>
      </p:sp>
    </p:spTree>
    <p:extLst>
      <p:ext uri="{BB962C8B-B14F-4D97-AF65-F5344CB8AC3E}">
        <p14:creationId xmlns:p14="http://schemas.microsoft.com/office/powerpoint/2010/main" val="31310698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75AD8-0370-4F45-83D1-7E7E14C02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811255"/>
            <a:ext cx="7641085" cy="707886"/>
          </a:xfrm>
        </p:spPr>
        <p:txBody>
          <a:bodyPr/>
          <a:lstStyle/>
          <a:p>
            <a:r>
              <a:rPr lang="en-GB" dirty="0"/>
              <a:t>Congratulations!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BFDED6-B453-46D2-AA2B-3933E6D61059}"/>
              </a:ext>
            </a:extLst>
          </p:cNvPr>
          <p:cNvSpPr txBox="1">
            <a:spLocks/>
          </p:cNvSpPr>
          <p:nvPr/>
        </p:nvSpPr>
        <p:spPr>
          <a:xfrm>
            <a:off x="668607" y="2676800"/>
            <a:ext cx="10393093" cy="37367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You’ve completed this module on punctuation for Entry Level 2 Functional Skills English. 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Now practise your skills.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158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3BEE006B-BCBF-4EA7-A2DC-8BDBB8D90BCA}"/>
              </a:ext>
            </a:extLst>
          </p:cNvPr>
          <p:cNvSpPr txBox="1">
            <a:spLocks/>
          </p:cNvSpPr>
          <p:nvPr/>
        </p:nvSpPr>
        <p:spPr>
          <a:xfrm>
            <a:off x="787400" y="2578917"/>
            <a:ext cx="8421914" cy="40287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By the end of this session learners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must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 :</a:t>
            </a:r>
          </a:p>
          <a:p>
            <a:pPr marL="457200" indent="-457200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Recognise different types of punctuation</a:t>
            </a:r>
          </a:p>
          <a:p>
            <a:pPr marL="457200" indent="-457200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Identify when to use capital letters and full stops</a:t>
            </a:r>
          </a:p>
          <a:p>
            <a:pPr marL="457200" indent="-457200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Distinguish the difference between sentences requiring full stops and those that are a question.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to:</a:t>
            </a:r>
          </a:p>
          <a:p>
            <a:pPr marL="457200" indent="-457200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Demonstrate an understanding of exclamation marks</a:t>
            </a:r>
          </a:p>
          <a:p>
            <a:pPr marL="457200" indent="-457200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Choose the correct punctuation in written activities.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to:</a:t>
            </a:r>
          </a:p>
          <a:p>
            <a:pPr marL="457200" indent="-457200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Apply knowledge of punctuation by preparing your own sentences.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0528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6E21B-1F24-4F64-BD15-914E129AC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8660450" cy="707886"/>
          </a:xfrm>
        </p:spPr>
        <p:txBody>
          <a:bodyPr/>
          <a:lstStyle/>
          <a:p>
            <a:r>
              <a:rPr lang="en-US" altLang="en-US" sz="3600" dirty="0"/>
              <a:t>What do you need to know for punctuation at Entry Level 2?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788C26-14D5-4529-9FC9-7209D2A4CE4F}"/>
              </a:ext>
            </a:extLst>
          </p:cNvPr>
          <p:cNvSpPr txBox="1">
            <a:spLocks/>
          </p:cNvSpPr>
          <p:nvPr/>
        </p:nvSpPr>
        <p:spPr>
          <a:xfrm>
            <a:off x="668607" y="2722821"/>
            <a:ext cx="8791079" cy="303572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At Entry Level 2 you are expected to:</a:t>
            </a:r>
          </a:p>
          <a:p>
            <a:pPr marL="342900" indent="-342900">
              <a:buFont typeface="Wingdings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write in complete sentences</a:t>
            </a:r>
          </a:p>
          <a:p>
            <a:pPr marL="342900" indent="-342900">
              <a:buFont typeface="Wingdings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use end of sentence punctuation with accuracy</a:t>
            </a:r>
          </a:p>
          <a:p>
            <a:pPr marL="342900" indent="-342900">
              <a:buFont typeface="Wingdings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always use a capital letter for the personal pronoun I and proper nouns.</a:t>
            </a:r>
          </a:p>
          <a:p>
            <a:pPr marL="0" indent="0">
              <a:buClr>
                <a:srgbClr val="7A69A0"/>
              </a:buClr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Do not:</a:t>
            </a:r>
          </a:p>
          <a:p>
            <a:pPr marL="342900" indent="-342900">
              <a:buFont typeface="Wingdings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write everything in capital letters</a:t>
            </a:r>
          </a:p>
          <a:p>
            <a:pPr marL="342900" indent="-342900">
              <a:buFont typeface="Wingdings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use capital letters in the middle of words.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58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D0D199-FEF3-4F96-8F68-BDD89A839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721" y="1862055"/>
            <a:ext cx="7641085" cy="707886"/>
          </a:xfrm>
        </p:spPr>
        <p:txBody>
          <a:bodyPr/>
          <a:lstStyle/>
          <a:p>
            <a:r>
              <a:rPr lang="en-GB" dirty="0"/>
              <a:t>Capital letters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64201-8E9F-41EF-AA4B-F7DD5B3E96E1}"/>
              </a:ext>
            </a:extLst>
          </p:cNvPr>
          <p:cNvSpPr txBox="1">
            <a:spLocks/>
          </p:cNvSpPr>
          <p:nvPr/>
        </p:nvSpPr>
        <p:spPr>
          <a:xfrm>
            <a:off x="657721" y="2676800"/>
            <a:ext cx="8829179" cy="39399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825AA4"/>
              </a:buClr>
              <a:buNone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Recap - When do you use a capital letter? </a:t>
            </a:r>
          </a:p>
          <a:p>
            <a:pPr marL="0" indent="0">
              <a:buClr>
                <a:srgbClr val="825AA4"/>
              </a:buClr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30000"/>
              <a:buFont typeface="Wingdings" panose="05000000000000000000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At the start of a sentence: a sentence always begins with a capital letter</a:t>
            </a:r>
          </a:p>
          <a:p>
            <a:pPr>
              <a:buSzPct val="130000"/>
              <a:buFont typeface="Wingdings" panose="05000000000000000000" pitchFamily="2" charset="2"/>
              <a:buChar char="§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30000"/>
              <a:buFont typeface="Wingdings" panose="05000000000000000000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For proper nouns – the </a:t>
            </a: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names of people, places, months of the year,</a:t>
            </a:r>
            <a:b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days of the week, book and film titles all have capital letters</a:t>
            </a:r>
          </a:p>
          <a:p>
            <a:pPr>
              <a:buSzPct val="130000"/>
              <a:buFont typeface="Wingdings" panose="05000000000000000000" pitchFamily="2" charset="2"/>
              <a:buChar char="§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30000"/>
              <a:buFont typeface="Wingdings" panose="05000000000000000000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For the personal pronoun I</a:t>
            </a:r>
            <a:endParaRPr lang="en-GB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7030A0"/>
              </a:buClr>
              <a:buSzPct val="130000"/>
              <a:buFont typeface="Wingdings" charset="2"/>
              <a:buChar char="§"/>
            </a:pPr>
            <a:endParaRPr lang="en-GB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7030A0"/>
              </a:buClr>
              <a:buSzPct val="130000"/>
              <a:buNone/>
            </a:pPr>
            <a:r>
              <a:rPr lang="en-GB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Well done!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810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237ED6-5A12-4DCE-9DFF-498326939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007" y="1849355"/>
            <a:ext cx="7641085" cy="690645"/>
          </a:xfrm>
        </p:spPr>
        <p:txBody>
          <a:bodyPr/>
          <a:lstStyle/>
          <a:p>
            <a:r>
              <a:rPr lang="en-GB" dirty="0"/>
              <a:t>Capital letters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FC4A68-DB34-4E3B-AB6A-3F3B9FF258A8}"/>
              </a:ext>
            </a:extLst>
          </p:cNvPr>
          <p:cNvSpPr txBox="1">
            <a:spLocks/>
          </p:cNvSpPr>
          <p:nvPr/>
        </p:nvSpPr>
        <p:spPr>
          <a:xfrm>
            <a:off x="694007" y="2647200"/>
            <a:ext cx="10786793" cy="4033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825AA4"/>
              </a:buClr>
              <a:buNone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Try the skill</a:t>
            </a:r>
          </a:p>
          <a:p>
            <a:pPr marL="457200" indent="-457200">
              <a:buClr>
                <a:srgbClr val="825AA4"/>
              </a:buClr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How should these sentences be punctuated? Discuss and work together</a:t>
            </a:r>
            <a:r>
              <a:rPr lang="en-GB" sz="3200" dirty="0"/>
              <a:t>.</a:t>
            </a: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50DA3C-26DC-4BD8-BD6A-169D407BEA35}"/>
              </a:ext>
            </a:extLst>
          </p:cNvPr>
          <p:cNvSpPr txBox="1"/>
          <p:nvPr/>
        </p:nvSpPr>
        <p:spPr>
          <a:xfrm>
            <a:off x="2467384" y="3664700"/>
            <a:ext cx="4094329" cy="2554545"/>
          </a:xfrm>
          <a:prstGeom prst="rect">
            <a:avLst/>
          </a:prstGeom>
          <a:solidFill>
            <a:srgbClr val="D0BEF1"/>
          </a:solidFill>
        </p:spPr>
        <p:txBody>
          <a:bodyPr wrap="square" rtlCol="0">
            <a:spAutoFit/>
          </a:bodyPr>
          <a:lstStyle/>
          <a:p>
            <a:r>
              <a:rPr lang="en-GB" altLang="en-US" sz="20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I</a:t>
            </a:r>
            <a:r>
              <a:rPr lang="en-GB" altLang="en-US" sz="2000" dirty="0">
                <a:latin typeface="Arial" charset="0"/>
                <a:ea typeface="Arial" charset="0"/>
                <a:cs typeface="Arial" charset="0"/>
              </a:rPr>
              <a:t> work at a gym called </a:t>
            </a:r>
            <a:r>
              <a:rPr lang="en-GB" altLang="en-US" sz="20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J</a:t>
            </a:r>
            <a:r>
              <a:rPr lang="en-GB" altLang="en-US" sz="2000" dirty="0">
                <a:latin typeface="Arial" charset="0"/>
                <a:ea typeface="Arial" charset="0"/>
                <a:cs typeface="Arial" charset="0"/>
              </a:rPr>
              <a:t>ust </a:t>
            </a:r>
            <a:r>
              <a:rPr lang="en-GB" altLang="en-US" sz="20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</a:t>
            </a:r>
            <a:r>
              <a:rPr lang="en-GB" altLang="en-US" sz="2000" dirty="0">
                <a:latin typeface="Arial" charset="0"/>
                <a:ea typeface="Arial" charset="0"/>
                <a:cs typeface="Arial" charset="0"/>
              </a:rPr>
              <a:t>port.</a:t>
            </a:r>
          </a:p>
          <a:p>
            <a:endParaRPr lang="en-GB" altLang="en-US" sz="20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GB" altLang="en-US" sz="20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I</a:t>
            </a:r>
            <a:r>
              <a:rPr lang="en-GB" altLang="en-US" sz="2000" dirty="0">
                <a:latin typeface="Arial" charset="0"/>
                <a:ea typeface="Arial" charset="0"/>
                <a:cs typeface="Arial" charset="0"/>
              </a:rPr>
              <a:t>t is the biggest gym in </a:t>
            </a:r>
            <a:r>
              <a:rPr lang="en-GB" altLang="en-US" sz="20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L</a:t>
            </a:r>
            <a:r>
              <a:rPr lang="en-GB" altLang="en-US" sz="2000" dirty="0">
                <a:latin typeface="Arial" charset="0"/>
                <a:ea typeface="Arial" charset="0"/>
                <a:cs typeface="Arial" charset="0"/>
              </a:rPr>
              <a:t>iverpool.</a:t>
            </a:r>
          </a:p>
          <a:p>
            <a:endParaRPr lang="en-GB" altLang="en-US" sz="20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GB" altLang="en-US" sz="20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I</a:t>
            </a:r>
            <a:r>
              <a:rPr lang="en-GB" altLang="en-US" sz="2000" dirty="0">
                <a:latin typeface="Arial" charset="0"/>
                <a:ea typeface="Arial" charset="0"/>
                <a:cs typeface="Arial" charset="0"/>
              </a:rPr>
              <a:t> have always liked being active.</a:t>
            </a:r>
          </a:p>
          <a:p>
            <a:endParaRPr lang="en-GB" altLang="en-US" sz="2000" dirty="0">
              <a:latin typeface="Arial" charset="0"/>
              <a:ea typeface="Arial" charset="0"/>
              <a:cs typeface="Arial" charset="0"/>
            </a:endParaRPr>
          </a:p>
          <a:p>
            <a:r>
              <a:rPr lang="en-GB" altLang="en-US" sz="20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M</a:t>
            </a:r>
            <a:r>
              <a:rPr lang="en-GB" altLang="en-US" sz="2000" dirty="0">
                <a:latin typeface="Arial" charset="0"/>
                <a:ea typeface="Arial" charset="0"/>
                <a:cs typeface="Arial" charset="0"/>
              </a:rPr>
              <a:t>y job is great because </a:t>
            </a:r>
            <a:r>
              <a:rPr lang="en-GB" altLang="en-US" sz="20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I</a:t>
            </a:r>
            <a:r>
              <a:rPr lang="en-GB" altLang="en-US" sz="2000" dirty="0">
                <a:latin typeface="Arial" charset="0"/>
                <a:ea typeface="Arial" charset="0"/>
                <a:cs typeface="Arial" charset="0"/>
              </a:rPr>
              <a:t> get paid to do sport.</a:t>
            </a:r>
          </a:p>
        </p:txBody>
      </p:sp>
    </p:spTree>
    <p:extLst>
      <p:ext uri="{BB962C8B-B14F-4D97-AF65-F5344CB8AC3E}">
        <p14:creationId xmlns:p14="http://schemas.microsoft.com/office/powerpoint/2010/main" val="268761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18D50-997F-4149-A1A1-81D86AD17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507" y="1823955"/>
            <a:ext cx="7641085" cy="707886"/>
          </a:xfrm>
        </p:spPr>
        <p:txBody>
          <a:bodyPr/>
          <a:lstStyle/>
          <a:p>
            <a:r>
              <a:rPr lang="en-US" sz="3600" dirty="0"/>
              <a:t>End of sentence punctuation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DCDB76-937D-4E16-9CE8-EC22D4904875}"/>
              </a:ext>
            </a:extLst>
          </p:cNvPr>
          <p:cNvSpPr txBox="1">
            <a:spLocks/>
          </p:cNvSpPr>
          <p:nvPr/>
        </p:nvSpPr>
        <p:spPr>
          <a:xfrm>
            <a:off x="630507" y="2597510"/>
            <a:ext cx="10862993" cy="34573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825AA4"/>
              </a:buClr>
              <a:buNone/>
            </a:pPr>
            <a:r>
              <a:rPr lang="en-GB" sz="20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What goes at the end of a sentence?</a:t>
            </a:r>
            <a:endParaRPr lang="en-GB" sz="20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buSzPct val="130000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 full stop will go at the end of most sentences. Make sure it is a clear full stop and does not look like a comma. </a:t>
            </a:r>
            <a:b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buSzPct val="130000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If the sentence is a question, it should end with a question mark </a:t>
            </a:r>
            <a:r>
              <a:rPr lang="mr-IN" sz="2000" dirty="0">
                <a:latin typeface="Arial" panose="020B0604020202020204" pitchFamily="34" charset="0"/>
              </a:rPr>
              <a:t>–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like this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Questions often start with words like who, what, why, where, how, do you, can you?</a:t>
            </a:r>
            <a:b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buSzPct val="130000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If you want to add strong emotion in a sentence then end with an exclamation mark </a:t>
            </a:r>
            <a:r>
              <a:rPr lang="mr-IN" sz="2000" dirty="0">
                <a:latin typeface="Arial" panose="020B0604020202020204" pitchFamily="34" charset="0"/>
              </a:rPr>
              <a:t>–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like this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You don’t often see exclamation marks in formal texts. Exclamation marks add emphasis to the words e.g. excitement or anger. </a:t>
            </a:r>
            <a:endParaRPr lang="en-GB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5692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A212E-3BC3-4F8C-8581-B082E8A70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811255"/>
            <a:ext cx="7641085" cy="707886"/>
          </a:xfrm>
        </p:spPr>
        <p:txBody>
          <a:bodyPr/>
          <a:lstStyle/>
          <a:p>
            <a:r>
              <a:rPr lang="en-GB" dirty="0"/>
              <a:t>Watch this video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653966-9DA2-45AE-8C84-AB9688868F29}"/>
              </a:ext>
            </a:extLst>
          </p:cNvPr>
          <p:cNvSpPr txBox="1"/>
          <p:nvPr/>
        </p:nvSpPr>
        <p:spPr>
          <a:xfrm>
            <a:off x="668607" y="2641600"/>
            <a:ext cx="7641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Video 1 – End of sentence punctuation</a:t>
            </a:r>
          </a:p>
        </p:txBody>
      </p:sp>
      <p:pic>
        <p:nvPicPr>
          <p:cNvPr id="4" name="Video 1 -End of Sentence Punctuation">
            <a:hlinkClick r:id="" action="ppaction://media"/>
            <a:extLst>
              <a:ext uri="{FF2B5EF4-FFF2-40B4-BE49-F238E27FC236}">
                <a16:creationId xmlns:a16="http://schemas.microsoft.com/office/drawing/2014/main" id="{647BE85A-7684-405B-AC43-CF8C52705D4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10760" y="3164169"/>
            <a:ext cx="6156778" cy="346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9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4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8C04D-2026-4FED-A14F-E2DE3A753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307" y="1823955"/>
            <a:ext cx="7641085" cy="707886"/>
          </a:xfrm>
        </p:spPr>
        <p:txBody>
          <a:bodyPr/>
          <a:lstStyle/>
          <a:p>
            <a:r>
              <a:rPr lang="en-US" sz="3600" dirty="0"/>
              <a:t>End of sentence punctuation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43DA14-AA2E-4E36-95F9-B850E1FCC203}"/>
              </a:ext>
            </a:extLst>
          </p:cNvPr>
          <p:cNvSpPr txBox="1"/>
          <p:nvPr/>
        </p:nvSpPr>
        <p:spPr>
          <a:xfrm>
            <a:off x="681306" y="2761734"/>
            <a:ext cx="764108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Match the symbol to the words.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9DD16C-3929-4C39-82CA-D4FC62DDA2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188" y="3161844"/>
            <a:ext cx="9799623" cy="3466581"/>
          </a:xfrm>
          <a:prstGeom prst="rect">
            <a:avLst/>
          </a:prstGeom>
        </p:spPr>
      </p:pic>
      <p:cxnSp>
        <p:nvCxnSpPr>
          <p:cNvPr id="6" name="Curved Connector 4">
            <a:extLst>
              <a:ext uri="{FF2B5EF4-FFF2-40B4-BE49-F238E27FC236}">
                <a16:creationId xmlns:a16="http://schemas.microsoft.com/office/drawing/2014/main" id="{E0550663-FE4C-4F24-A9B2-F43C01307A02}"/>
              </a:ext>
            </a:extLst>
          </p:cNvPr>
          <p:cNvCxnSpPr>
            <a:cxnSpLocks/>
          </p:cNvCxnSpPr>
          <p:nvPr/>
        </p:nvCxnSpPr>
        <p:spPr>
          <a:xfrm>
            <a:off x="4197963" y="4218725"/>
            <a:ext cx="3911519" cy="988275"/>
          </a:xfrm>
          <a:prstGeom prst="curvedConnector3">
            <a:avLst/>
          </a:prstGeom>
          <a:ln w="28575">
            <a:solidFill>
              <a:srgbClr val="00B05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urved Connector 8">
            <a:extLst>
              <a:ext uri="{FF2B5EF4-FFF2-40B4-BE49-F238E27FC236}">
                <a16:creationId xmlns:a16="http://schemas.microsoft.com/office/drawing/2014/main" id="{245B7AD3-3EC1-4DC9-B6B5-ABA7AE03515B}"/>
              </a:ext>
            </a:extLst>
          </p:cNvPr>
          <p:cNvCxnSpPr>
            <a:cxnSpLocks/>
          </p:cNvCxnSpPr>
          <p:nvPr/>
        </p:nvCxnSpPr>
        <p:spPr>
          <a:xfrm>
            <a:off x="4087392" y="5152779"/>
            <a:ext cx="4110990" cy="1111102"/>
          </a:xfrm>
          <a:prstGeom prst="curvedConnector3">
            <a:avLst/>
          </a:prstGeom>
          <a:ln w="28575">
            <a:solidFill>
              <a:srgbClr val="F4630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urved Connector 6">
            <a:extLst>
              <a:ext uri="{FF2B5EF4-FFF2-40B4-BE49-F238E27FC236}">
                <a16:creationId xmlns:a16="http://schemas.microsoft.com/office/drawing/2014/main" id="{4758759D-34C9-42F8-A1D5-5932EB79E219}"/>
              </a:ext>
            </a:extLst>
          </p:cNvPr>
          <p:cNvCxnSpPr>
            <a:cxnSpLocks/>
          </p:cNvCxnSpPr>
          <p:nvPr/>
        </p:nvCxnSpPr>
        <p:spPr>
          <a:xfrm flipV="1">
            <a:off x="4087392" y="4343400"/>
            <a:ext cx="3920490" cy="1808879"/>
          </a:xfrm>
          <a:prstGeom prst="curvedConnector3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64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397048-EB16-4D08-B706-1FA55733D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707" y="1836655"/>
            <a:ext cx="7641085" cy="707886"/>
          </a:xfrm>
        </p:spPr>
        <p:txBody>
          <a:bodyPr/>
          <a:lstStyle/>
          <a:p>
            <a:r>
              <a:rPr lang="en-US" sz="3600" dirty="0"/>
              <a:t>End the sentence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19CF54-569B-4BE0-9105-E0509C5F6639}"/>
              </a:ext>
            </a:extLst>
          </p:cNvPr>
          <p:cNvSpPr txBox="1"/>
          <p:nvPr/>
        </p:nvSpPr>
        <p:spPr>
          <a:xfrm>
            <a:off x="706707" y="2767449"/>
            <a:ext cx="101009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825AA4"/>
              </a:buClr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Try the skill</a:t>
            </a:r>
          </a:p>
          <a:p>
            <a:pPr marL="457200" indent="-457200">
              <a:buClr>
                <a:srgbClr val="825AA4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Which punctuation mark should the sentence end with? Discuss and work together</a:t>
            </a:r>
            <a:r>
              <a:rPr lang="en-GB" sz="1800" dirty="0"/>
              <a:t>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5996940-D0E5-475D-A810-03B570AFBF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516126"/>
              </p:ext>
            </p:extLst>
          </p:nvPr>
        </p:nvGraphicFramePr>
        <p:xfrm>
          <a:off x="1193800" y="3581210"/>
          <a:ext cx="9118600" cy="2834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559300">
                  <a:extLst>
                    <a:ext uri="{9D8B030D-6E8A-4147-A177-3AD203B41FA5}">
                      <a16:colId xmlns:a16="http://schemas.microsoft.com/office/drawing/2014/main" val="2361890215"/>
                    </a:ext>
                  </a:extLst>
                </a:gridCol>
                <a:gridCol w="4559300">
                  <a:extLst>
                    <a:ext uri="{9D8B030D-6E8A-4147-A177-3AD203B41FA5}">
                      <a16:colId xmlns:a16="http://schemas.microsoft.com/office/drawing/2014/main" val="2576071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6F61D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  .   !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6F61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846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Are you going on holiday this</a:t>
                      </a:r>
                      <a:r>
                        <a:rPr lang="en-GB" sz="2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year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9086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am going away this weekend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169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are you doing next week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8168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Get out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5587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time does the show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497975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 started ten minutes ago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5086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90A5B5B-89F1-4681-884B-642EE948D41E}"/>
              </a:ext>
            </a:extLst>
          </p:cNvPr>
          <p:cNvSpPr txBox="1"/>
          <p:nvPr/>
        </p:nvSpPr>
        <p:spPr>
          <a:xfrm>
            <a:off x="3046956" y="3259991"/>
            <a:ext cx="60939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/>
              <a:t>?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1B59E3-C1AC-4FD7-9D1E-538D99F40EE5}"/>
              </a:ext>
            </a:extLst>
          </p:cNvPr>
          <p:cNvSpPr txBox="1"/>
          <p:nvPr/>
        </p:nvSpPr>
        <p:spPr>
          <a:xfrm>
            <a:off x="5753100" y="4045907"/>
            <a:ext cx="4559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E09218-139F-41D6-A8F7-13532B02ED9E}"/>
              </a:ext>
            </a:extLst>
          </p:cNvPr>
          <p:cNvSpPr txBox="1"/>
          <p:nvPr/>
        </p:nvSpPr>
        <p:spPr>
          <a:xfrm>
            <a:off x="5753100" y="4446017"/>
            <a:ext cx="4559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A3118D-9DBF-44A0-8400-23334C112C82}"/>
              </a:ext>
            </a:extLst>
          </p:cNvPr>
          <p:cNvSpPr txBox="1"/>
          <p:nvPr/>
        </p:nvSpPr>
        <p:spPr>
          <a:xfrm>
            <a:off x="5753100" y="4846127"/>
            <a:ext cx="4559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872075-474C-4240-8E15-600D3FAA52E1}"/>
              </a:ext>
            </a:extLst>
          </p:cNvPr>
          <p:cNvSpPr txBox="1"/>
          <p:nvPr/>
        </p:nvSpPr>
        <p:spPr>
          <a:xfrm>
            <a:off x="5753100" y="5246237"/>
            <a:ext cx="4559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688184-DEA7-4CB9-B699-1C34736662D4}"/>
              </a:ext>
            </a:extLst>
          </p:cNvPr>
          <p:cNvSpPr txBox="1"/>
          <p:nvPr/>
        </p:nvSpPr>
        <p:spPr>
          <a:xfrm>
            <a:off x="5753100" y="5646347"/>
            <a:ext cx="4559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9771E2-7275-4A72-9420-47A35A94E305}"/>
              </a:ext>
            </a:extLst>
          </p:cNvPr>
          <p:cNvSpPr txBox="1"/>
          <p:nvPr/>
        </p:nvSpPr>
        <p:spPr>
          <a:xfrm>
            <a:off x="5753100" y="6000382"/>
            <a:ext cx="4559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057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15" ma:contentTypeDescription="Create a new document." ma:contentTypeScope="" ma:versionID="7734e13487aa62487ee63480f97bac87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f47377445f1a2c6a231ec8f6d24403e5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7B5A72-D85B-43D4-AEBC-F846AF4F4C43}">
  <ds:schemaRefs>
    <ds:schemaRef ds:uri="http://purl.org/dc/dcmitype/"/>
    <ds:schemaRef ds:uri="http://purl.org/dc/elements/1.1/"/>
    <ds:schemaRef ds:uri="http://schemas.microsoft.com/office/2006/metadata/properties"/>
    <ds:schemaRef ds:uri="http://www.w3.org/XML/1998/namespace"/>
    <ds:schemaRef ds:uri="http://purl.org/dc/terms/"/>
    <ds:schemaRef ds:uri="http://schemas.openxmlformats.org/package/2006/metadata/core-properties"/>
    <ds:schemaRef ds:uri="77dee5ca-6d02-4813-b52c-c12add00926d"/>
    <ds:schemaRef ds:uri="http://schemas.microsoft.com/office/2006/documentManagement/types"/>
    <ds:schemaRef ds:uri="http://schemas.microsoft.com/office/infopath/2007/PartnerControls"/>
    <ds:schemaRef ds:uri="2910ae0d-d99b-43ae-b7eb-97dae584179d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433B0619-0DB6-4CF9-B372-E1C8327BB8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19BC1BA-5300-4649-A84A-C9CF39DF12E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586</TotalTime>
  <Words>895</Words>
  <Application>Microsoft Office PowerPoint</Application>
  <PresentationFormat>Widescreen</PresentationFormat>
  <Paragraphs>121</Paragraphs>
  <Slides>19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Arial</vt:lpstr>
      <vt:lpstr>Calibri</vt:lpstr>
      <vt:lpstr>Verdana</vt:lpstr>
      <vt:lpstr>Wingdings</vt:lpstr>
      <vt:lpstr>office theme</vt:lpstr>
      <vt:lpstr>Custom Design</vt:lpstr>
      <vt:lpstr>1_Custom Design</vt:lpstr>
      <vt:lpstr>3_Custom Design</vt:lpstr>
      <vt:lpstr>2_Custom Design</vt:lpstr>
      <vt:lpstr>4_Custom Design</vt:lpstr>
      <vt:lpstr>PowerPoint Presentation</vt:lpstr>
      <vt:lpstr>PowerPoint Presentation</vt:lpstr>
      <vt:lpstr>What do you need to know for punctuation at Entry Level 2?</vt:lpstr>
      <vt:lpstr>Capital letters</vt:lpstr>
      <vt:lpstr>Capital letters</vt:lpstr>
      <vt:lpstr>End of sentence punctuation</vt:lpstr>
      <vt:lpstr>Watch this video</vt:lpstr>
      <vt:lpstr>End of sentence punctuation</vt:lpstr>
      <vt:lpstr>End the sentence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Congratulations!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Dean Blewitt</dc:creator>
  <cp:lastModifiedBy>Liam Wilde</cp:lastModifiedBy>
  <cp:revision>160</cp:revision>
  <dcterms:created xsi:type="dcterms:W3CDTF">2021-03-05T10:31:48Z</dcterms:created>
  <dcterms:modified xsi:type="dcterms:W3CDTF">2021-07-15T15:30:43Z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</Properties>
</file>