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95" r:id="rId5"/>
    <p:sldId id="296" r:id="rId6"/>
    <p:sldId id="299" r:id="rId7"/>
    <p:sldId id="308" r:id="rId8"/>
    <p:sldId id="320" r:id="rId9"/>
    <p:sldId id="309" r:id="rId10"/>
    <p:sldId id="310" r:id="rId11"/>
    <p:sldId id="322" r:id="rId12"/>
    <p:sldId id="332" r:id="rId13"/>
    <p:sldId id="333" r:id="rId14"/>
    <p:sldId id="334" r:id="rId15"/>
    <p:sldId id="317" r:id="rId16"/>
    <p:sldId id="321" r:id="rId17"/>
    <p:sldId id="33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571" autoAdjust="0"/>
  </p:normalViewPr>
  <p:slideViewPr>
    <p:cSldViewPr snapToGrid="0">
      <p:cViewPr varScale="1">
        <p:scale>
          <a:sx n="50" d="100"/>
          <a:sy n="50" d="100"/>
        </p:scale>
        <p:origin x="1260" y="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Mills" userId="6630170b-5158-4241-a927-77070f54099a" providerId="ADAL" clId="{5F53BBE7-E8B0-4C54-A707-366B9426F637}"/>
    <pc:docChg chg="custSel modSld">
      <pc:chgData name="Jack Mills" userId="6630170b-5158-4241-a927-77070f54099a" providerId="ADAL" clId="{5F53BBE7-E8B0-4C54-A707-366B9426F637}" dt="2025-10-02T11:26:41.362" v="21" actId="368"/>
      <pc:docMkLst>
        <pc:docMk/>
      </pc:docMkLst>
      <pc:sldChg chg="modNotes">
        <pc:chgData name="Jack Mills" userId="6630170b-5158-4241-a927-77070f54099a" providerId="ADAL" clId="{5F53BBE7-E8B0-4C54-A707-366B9426F637}" dt="2025-10-02T11:26:41.331" v="1" actId="368"/>
        <pc:sldMkLst>
          <pc:docMk/>
          <pc:sldMk cId="743246157" sldId="296"/>
        </pc:sldMkLst>
      </pc:sldChg>
      <pc:sldChg chg="modNotes">
        <pc:chgData name="Jack Mills" userId="6630170b-5158-4241-a927-77070f54099a" providerId="ADAL" clId="{5F53BBE7-E8B0-4C54-A707-366B9426F637}" dt="2025-10-02T11:26:41.331" v="5" actId="368"/>
        <pc:sldMkLst>
          <pc:docMk/>
          <pc:sldMk cId="91721819" sldId="309"/>
        </pc:sldMkLst>
      </pc:sldChg>
      <pc:sldChg chg="modNotes">
        <pc:chgData name="Jack Mills" userId="6630170b-5158-4241-a927-77070f54099a" providerId="ADAL" clId="{5F53BBE7-E8B0-4C54-A707-366B9426F637}" dt="2025-10-02T11:26:41.346" v="7" actId="368"/>
        <pc:sldMkLst>
          <pc:docMk/>
          <pc:sldMk cId="3214261291" sldId="310"/>
        </pc:sldMkLst>
      </pc:sldChg>
      <pc:sldChg chg="modNotes">
        <pc:chgData name="Jack Mills" userId="6630170b-5158-4241-a927-77070f54099a" providerId="ADAL" clId="{5F53BBE7-E8B0-4C54-A707-366B9426F637}" dt="2025-10-02T11:26:41.362" v="17" actId="368"/>
        <pc:sldMkLst>
          <pc:docMk/>
          <pc:sldMk cId="1907306727" sldId="317"/>
        </pc:sldMkLst>
      </pc:sldChg>
      <pc:sldChg chg="modNotes">
        <pc:chgData name="Jack Mills" userId="6630170b-5158-4241-a927-77070f54099a" providerId="ADAL" clId="{5F53BBE7-E8B0-4C54-A707-366B9426F637}" dt="2025-10-02T11:26:41.331" v="3" actId="368"/>
        <pc:sldMkLst>
          <pc:docMk/>
          <pc:sldMk cId="865913969" sldId="320"/>
        </pc:sldMkLst>
      </pc:sldChg>
      <pc:sldChg chg="modNotes">
        <pc:chgData name="Jack Mills" userId="6630170b-5158-4241-a927-77070f54099a" providerId="ADAL" clId="{5F53BBE7-E8B0-4C54-A707-366B9426F637}" dt="2025-10-02T11:26:41.362" v="19" actId="368"/>
        <pc:sldMkLst>
          <pc:docMk/>
          <pc:sldMk cId="2465461475" sldId="321"/>
        </pc:sldMkLst>
      </pc:sldChg>
      <pc:sldChg chg="modNotes">
        <pc:chgData name="Jack Mills" userId="6630170b-5158-4241-a927-77070f54099a" providerId="ADAL" clId="{5F53BBE7-E8B0-4C54-A707-366B9426F637}" dt="2025-10-02T11:26:41.346" v="9" actId="368"/>
        <pc:sldMkLst>
          <pc:docMk/>
          <pc:sldMk cId="1440255269" sldId="322"/>
        </pc:sldMkLst>
      </pc:sldChg>
      <pc:sldChg chg="modNotes">
        <pc:chgData name="Jack Mills" userId="6630170b-5158-4241-a927-77070f54099a" providerId="ADAL" clId="{5F53BBE7-E8B0-4C54-A707-366B9426F637}" dt="2025-10-02T11:26:41.362" v="21" actId="368"/>
        <pc:sldMkLst>
          <pc:docMk/>
          <pc:sldMk cId="2961102838" sldId="331"/>
        </pc:sldMkLst>
      </pc:sldChg>
      <pc:sldChg chg="modNotes">
        <pc:chgData name="Jack Mills" userId="6630170b-5158-4241-a927-77070f54099a" providerId="ADAL" clId="{5F53BBE7-E8B0-4C54-A707-366B9426F637}" dt="2025-10-02T11:26:41.346" v="11" actId="368"/>
        <pc:sldMkLst>
          <pc:docMk/>
          <pc:sldMk cId="1177402214" sldId="332"/>
        </pc:sldMkLst>
      </pc:sldChg>
      <pc:sldChg chg="modNotes">
        <pc:chgData name="Jack Mills" userId="6630170b-5158-4241-a927-77070f54099a" providerId="ADAL" clId="{5F53BBE7-E8B0-4C54-A707-366B9426F637}" dt="2025-10-02T11:26:41.346" v="13" actId="368"/>
        <pc:sldMkLst>
          <pc:docMk/>
          <pc:sldMk cId="3747750196" sldId="333"/>
        </pc:sldMkLst>
      </pc:sldChg>
      <pc:sldChg chg="modNotes">
        <pc:chgData name="Jack Mills" userId="6630170b-5158-4241-a927-77070f54099a" providerId="ADAL" clId="{5F53BBE7-E8B0-4C54-A707-366B9426F637}" dt="2025-10-02T11:26:41.362" v="15" actId="368"/>
        <pc:sldMkLst>
          <pc:docMk/>
          <pc:sldMk cId="1631399410" sldId="334"/>
        </pc:sldMkLst>
      </pc:sldChg>
    </pc:docChg>
  </pc:docChgLst>
  <pc:docChgLst>
    <pc:chgData name="Marc Chandler" userId="9a3fbe4b-190d-4953-9b1d-661afe059bb0" providerId="ADAL" clId="{D3441F7A-2793-4AB6-8BDA-3519011897CD}"/>
    <pc:docChg chg="modSld">
      <pc:chgData name="Marc Chandler" userId="9a3fbe4b-190d-4953-9b1d-661afe059bb0" providerId="ADAL" clId="{D3441F7A-2793-4AB6-8BDA-3519011897CD}" dt="2025-09-29T13:12:36.596" v="0" actId="20577"/>
      <pc:docMkLst>
        <pc:docMk/>
      </pc:docMkLst>
      <pc:sldChg chg="modSp mod">
        <pc:chgData name="Marc Chandler" userId="9a3fbe4b-190d-4953-9b1d-661afe059bb0" providerId="ADAL" clId="{D3441F7A-2793-4AB6-8BDA-3519011897CD}" dt="2025-09-29T13:12:36.596" v="0" actId="20577"/>
        <pc:sldMkLst>
          <pc:docMk/>
          <pc:sldMk cId="3484380438" sldId="299"/>
        </pc:sldMkLst>
        <pc:spChg chg="mod">
          <ac:chgData name="Marc Chandler" userId="9a3fbe4b-190d-4953-9b1d-661afe059bb0" providerId="ADAL" clId="{D3441F7A-2793-4AB6-8BDA-3519011897CD}" dt="2025-09-29T13:12:36.596" v="0" actId="20577"/>
          <ac:spMkLst>
            <pc:docMk/>
            <pc:sldMk cId="3484380438" sldId="299"/>
            <ac:spMk id="3" creationId="{F5914C87-A563-DD44-9E2C-69C4C9B82F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1282078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7095699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27693388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439767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834741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42899250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Layout" Target="../slideLayouts/slideLayout9.xml"/><Relationship Id="rId7" Type="http://schemas.openxmlformats.org/officeDocument/2006/relationships/image" Target="../media/image28.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7.png"/><Relationship Id="rId11" Type="http://schemas.openxmlformats.org/officeDocument/2006/relationships/image" Target="../media/image11.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notesSlide" Target="../notesSlides/notesSlide10.xm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9.xml"/><Relationship Id="rId7" Type="http://schemas.openxmlformats.org/officeDocument/2006/relationships/image" Target="../media/image3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1.png"/><Relationship Id="rId5" Type="http://schemas.openxmlformats.org/officeDocument/2006/relationships/hyperlink" Target="https://www.ncfe.org.uk/qualification-search/qualification-detail/ncfe-level-12-technical-award-in-music-technology-142" TargetMode="Externa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9.xml"/><Relationship Id="rId7" Type="http://schemas.openxmlformats.org/officeDocument/2006/relationships/image" Target="../media/image14.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9.xml"/><Relationship Id="rId7" Type="http://schemas.openxmlformats.org/officeDocument/2006/relationships/image" Target="../media/image17.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1.png"/><Relationship Id="rId4" Type="http://schemas.openxmlformats.org/officeDocument/2006/relationships/notesSlide" Target="../notesSlides/notesSlide8.xml"/><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9.xml"/><Relationship Id="rId7" Type="http://schemas.openxmlformats.org/officeDocument/2006/relationships/image" Target="../media/image22.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1.png"/><Relationship Id="rId11" Type="http://schemas.openxmlformats.org/officeDocument/2006/relationships/image" Target="../media/image1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notesSlide" Target="../notesSlides/notesSlide9.xml"/><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dirty="0" err="1">
                <a:latin typeface="Verdana"/>
                <a:ea typeface="Verdana"/>
              </a:rPr>
              <a:t>Standardisation</a:t>
            </a:r>
            <a:r>
              <a:rPr lang="en-US" dirty="0">
                <a:latin typeface="Verdana"/>
                <a:ea typeface="Verdana"/>
              </a:rPr>
              <a:t> Training 2025/26</a:t>
            </a:r>
            <a:endParaRPr lang="en-US" dirty="0"/>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2240"/>
    </mc:Choice>
    <mc:Fallback xmlns="">
      <p:transition spd="slow" advTm="224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music recording&#10;&#10;AI-generated content may be incorrect.">
            <a:extLst>
              <a:ext uri="{FF2B5EF4-FFF2-40B4-BE49-F238E27FC236}">
                <a16:creationId xmlns:a16="http://schemas.microsoft.com/office/drawing/2014/main" id="{9784A25F-5671-263E-FED3-F1094ECE1904}"/>
              </a:ext>
            </a:extLst>
          </p:cNvPr>
          <p:cNvPicPr>
            <a:picLocks noChangeAspect="1"/>
          </p:cNvPicPr>
          <p:nvPr/>
        </p:nvPicPr>
        <p:blipFill>
          <a:blip r:embed="rId5"/>
          <a:stretch>
            <a:fillRect/>
          </a:stretch>
        </p:blipFill>
        <p:spPr>
          <a:xfrm>
            <a:off x="435104" y="2300377"/>
            <a:ext cx="2709754" cy="3694982"/>
          </a:xfrm>
          <a:prstGeom prst="rect">
            <a:avLst/>
          </a:prstGeom>
        </p:spPr>
      </p:pic>
      <p:pic>
        <p:nvPicPr>
          <p:cNvPr id="7" name="Picture 6" descr="A screenshot of a music diagram&#10;&#10;AI-generated content may be incorrect.">
            <a:extLst>
              <a:ext uri="{FF2B5EF4-FFF2-40B4-BE49-F238E27FC236}">
                <a16:creationId xmlns:a16="http://schemas.microsoft.com/office/drawing/2014/main" id="{F05A7B7C-D300-3FC9-D039-3BACECB2665C}"/>
              </a:ext>
            </a:extLst>
          </p:cNvPr>
          <p:cNvPicPr>
            <a:picLocks noChangeAspect="1"/>
          </p:cNvPicPr>
          <p:nvPr/>
        </p:nvPicPr>
        <p:blipFill>
          <a:blip r:embed="rId6"/>
          <a:stretch>
            <a:fillRect/>
          </a:stretch>
        </p:blipFill>
        <p:spPr>
          <a:xfrm>
            <a:off x="3381016" y="837752"/>
            <a:ext cx="2338837" cy="2134500"/>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8555695F-AA61-0FBA-2938-5E0032072C50}"/>
              </a:ext>
            </a:extLst>
          </p:cNvPr>
          <p:cNvPicPr>
            <a:picLocks noChangeAspect="1"/>
          </p:cNvPicPr>
          <p:nvPr/>
        </p:nvPicPr>
        <p:blipFill>
          <a:blip r:embed="rId7"/>
          <a:stretch>
            <a:fillRect/>
          </a:stretch>
        </p:blipFill>
        <p:spPr>
          <a:xfrm>
            <a:off x="3381016" y="2639324"/>
            <a:ext cx="2649928" cy="3347768"/>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E4796173-82B4-48DB-E0F4-D1E3698B7C46}"/>
              </a:ext>
            </a:extLst>
          </p:cNvPr>
          <p:cNvPicPr>
            <a:picLocks noChangeAspect="1"/>
          </p:cNvPicPr>
          <p:nvPr/>
        </p:nvPicPr>
        <p:blipFill>
          <a:blip r:embed="rId8"/>
          <a:stretch>
            <a:fillRect/>
          </a:stretch>
        </p:blipFill>
        <p:spPr>
          <a:xfrm>
            <a:off x="6814868" y="2307399"/>
            <a:ext cx="3004869" cy="1466825"/>
          </a:xfrm>
          <a:prstGeom prst="rect">
            <a:avLst/>
          </a:prstGeom>
        </p:spPr>
      </p:pic>
      <p:pic>
        <p:nvPicPr>
          <p:cNvPr id="10" name="Picture 9" descr="A screenshot of a music device&#10;&#10;AI-generated content may be incorrect.">
            <a:extLst>
              <a:ext uri="{FF2B5EF4-FFF2-40B4-BE49-F238E27FC236}">
                <a16:creationId xmlns:a16="http://schemas.microsoft.com/office/drawing/2014/main" id="{5EFAABBE-BBCE-0D12-C542-00051D6ACA6B}"/>
              </a:ext>
            </a:extLst>
          </p:cNvPr>
          <p:cNvPicPr>
            <a:picLocks noChangeAspect="1"/>
          </p:cNvPicPr>
          <p:nvPr/>
        </p:nvPicPr>
        <p:blipFill>
          <a:blip r:embed="rId9"/>
          <a:stretch>
            <a:fillRect/>
          </a:stretch>
        </p:blipFill>
        <p:spPr>
          <a:xfrm>
            <a:off x="6857998" y="4880949"/>
            <a:ext cx="2932982" cy="1509953"/>
          </a:xfrm>
          <a:prstGeom prst="rect">
            <a:avLst/>
          </a:prstGeom>
        </p:spPr>
      </p:pic>
      <p:pic>
        <p:nvPicPr>
          <p:cNvPr id="11" name="Picture 10" descr="A close-up of a device&#10;&#10;AI-generated content may be incorrect.">
            <a:extLst>
              <a:ext uri="{FF2B5EF4-FFF2-40B4-BE49-F238E27FC236}">
                <a16:creationId xmlns:a16="http://schemas.microsoft.com/office/drawing/2014/main" id="{2ED418D4-3A12-F3DB-2600-407CEAB23403}"/>
              </a:ext>
            </a:extLst>
          </p:cNvPr>
          <p:cNvPicPr>
            <a:picLocks noChangeAspect="1"/>
          </p:cNvPicPr>
          <p:nvPr/>
        </p:nvPicPr>
        <p:blipFill>
          <a:blip r:embed="rId10"/>
          <a:stretch>
            <a:fillRect/>
          </a:stretch>
        </p:blipFill>
        <p:spPr>
          <a:xfrm>
            <a:off x="8094453" y="3787873"/>
            <a:ext cx="3464945" cy="1050671"/>
          </a:xfrm>
          <a:prstGeom prst="rect">
            <a:avLst/>
          </a:prstGeom>
        </p:spPr>
      </p:pic>
      <p:pic>
        <p:nvPicPr>
          <p:cNvPr id="2" name="Recorded Sound">
            <a:hlinkClick r:id="" action="ppaction://media"/>
            <a:extLst>
              <a:ext uri="{FF2B5EF4-FFF2-40B4-BE49-F238E27FC236}">
                <a16:creationId xmlns:a16="http://schemas.microsoft.com/office/drawing/2014/main" id="{D60EE6B3-9978-2E9A-BF6F-E9B97CE2CA7A}"/>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900735" y="5783892"/>
            <a:ext cx="406400" cy="406400"/>
          </a:xfrm>
          <a:prstGeom prst="rect">
            <a:avLst/>
          </a:prstGeom>
        </p:spPr>
      </p:pic>
      <p:sp>
        <p:nvSpPr>
          <p:cNvPr id="3" name="Title 1">
            <a:extLst>
              <a:ext uri="{FF2B5EF4-FFF2-40B4-BE49-F238E27FC236}">
                <a16:creationId xmlns:a16="http://schemas.microsoft.com/office/drawing/2014/main" id="{EAA62D88-D8EC-BBCD-3975-CD1A28D3221E}"/>
              </a:ext>
            </a:extLst>
          </p:cNvPr>
          <p:cNvSpPr>
            <a:spLocks noGrp="1"/>
          </p:cNvSpPr>
          <p:nvPr>
            <p:ph type="title"/>
          </p:nvPr>
        </p:nvSpPr>
        <p:spPr>
          <a:xfrm>
            <a:off x="432000" y="1196203"/>
            <a:ext cx="7560000" cy="540000"/>
          </a:xfrm>
        </p:spPr>
        <p:txBody>
          <a:bodyPr/>
          <a:lstStyle/>
          <a:p>
            <a:r>
              <a:rPr lang="en-US" sz="3200" dirty="0">
                <a:latin typeface="Arial" panose="020B0604020202020204" pitchFamily="34" charset="0"/>
                <a:cs typeface="Arial" panose="020B0604020202020204" pitchFamily="34" charset="0"/>
              </a:rPr>
              <a:t>Task 4</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3747750196"/>
      </p:ext>
    </p:extLst>
  </p:cSld>
  <p:clrMapOvr>
    <a:masterClrMapping/>
  </p:clrMapOvr>
  <mc:AlternateContent xmlns:mc="http://schemas.openxmlformats.org/markup-compatibility/2006" xmlns:p14="http://schemas.microsoft.com/office/powerpoint/2010/main">
    <mc:Choice Requires="p14">
      <p:transition spd="slow" p14:dur="2000" advTm="121290"/>
    </mc:Choice>
    <mc:Fallback xmlns="">
      <p:transition spd="slow" advTm="1212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2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aper&#10;&#10;AI-generated content may be incorrect.">
            <a:extLst>
              <a:ext uri="{FF2B5EF4-FFF2-40B4-BE49-F238E27FC236}">
                <a16:creationId xmlns:a16="http://schemas.microsoft.com/office/drawing/2014/main" id="{2C00AEF3-8D8C-494F-534D-2D290DC8C65B}"/>
              </a:ext>
            </a:extLst>
          </p:cNvPr>
          <p:cNvPicPr>
            <a:picLocks noChangeAspect="1"/>
          </p:cNvPicPr>
          <p:nvPr/>
        </p:nvPicPr>
        <p:blipFill>
          <a:blip r:embed="rId5"/>
          <a:stretch>
            <a:fillRect/>
          </a:stretch>
        </p:blipFill>
        <p:spPr>
          <a:xfrm>
            <a:off x="356453" y="2142226"/>
            <a:ext cx="3471268" cy="4205954"/>
          </a:xfrm>
          <a:prstGeom prst="rect">
            <a:avLst/>
          </a:prstGeom>
        </p:spPr>
      </p:pic>
      <p:pic>
        <p:nvPicPr>
          <p:cNvPr id="7" name="Picture 6" descr="A paper with text on it&#10;&#10;AI-generated content may be incorrect.">
            <a:extLst>
              <a:ext uri="{FF2B5EF4-FFF2-40B4-BE49-F238E27FC236}">
                <a16:creationId xmlns:a16="http://schemas.microsoft.com/office/drawing/2014/main" id="{E8D91E99-60BB-9B67-31A3-5299F2B48666}"/>
              </a:ext>
            </a:extLst>
          </p:cNvPr>
          <p:cNvPicPr>
            <a:picLocks noChangeAspect="1"/>
          </p:cNvPicPr>
          <p:nvPr/>
        </p:nvPicPr>
        <p:blipFill>
          <a:blip r:embed="rId6"/>
          <a:stretch>
            <a:fillRect/>
          </a:stretch>
        </p:blipFill>
        <p:spPr>
          <a:xfrm>
            <a:off x="3670703" y="2087969"/>
            <a:ext cx="3471268" cy="3935216"/>
          </a:xfrm>
          <a:prstGeom prst="rect">
            <a:avLst/>
          </a:prstGeom>
        </p:spPr>
      </p:pic>
      <p:pic>
        <p:nvPicPr>
          <p:cNvPr id="8" name="Picture 7" descr="A close up of text&#10;&#10;AI-generated content may be incorrect.">
            <a:extLst>
              <a:ext uri="{FF2B5EF4-FFF2-40B4-BE49-F238E27FC236}">
                <a16:creationId xmlns:a16="http://schemas.microsoft.com/office/drawing/2014/main" id="{009A3ECF-818D-3D65-9B44-C4F2229F5EC5}"/>
              </a:ext>
            </a:extLst>
          </p:cNvPr>
          <p:cNvPicPr>
            <a:picLocks noChangeAspect="1"/>
          </p:cNvPicPr>
          <p:nvPr/>
        </p:nvPicPr>
        <p:blipFill>
          <a:blip r:embed="rId7"/>
          <a:stretch>
            <a:fillRect/>
          </a:stretch>
        </p:blipFill>
        <p:spPr>
          <a:xfrm>
            <a:off x="6785664" y="2731969"/>
            <a:ext cx="4673541" cy="1235915"/>
          </a:xfrm>
          <a:prstGeom prst="rect">
            <a:avLst/>
          </a:prstGeom>
        </p:spPr>
      </p:pic>
      <p:pic>
        <p:nvPicPr>
          <p:cNvPr id="2" name="Recorded Sound">
            <a:hlinkClick r:id="" action="ppaction://media"/>
            <a:extLst>
              <a:ext uri="{FF2B5EF4-FFF2-40B4-BE49-F238E27FC236}">
                <a16:creationId xmlns:a16="http://schemas.microsoft.com/office/drawing/2014/main" id="{5DF61028-F40D-3779-557C-69A9DC3E29B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924283" y="5941780"/>
            <a:ext cx="406400" cy="406400"/>
          </a:xfrm>
          <a:prstGeom prst="rect">
            <a:avLst/>
          </a:prstGeom>
        </p:spPr>
      </p:pic>
      <p:sp>
        <p:nvSpPr>
          <p:cNvPr id="3" name="Title 1">
            <a:extLst>
              <a:ext uri="{FF2B5EF4-FFF2-40B4-BE49-F238E27FC236}">
                <a16:creationId xmlns:a16="http://schemas.microsoft.com/office/drawing/2014/main" id="{8FE5C7B6-9483-E592-1C28-BD06A3572BEC}"/>
              </a:ext>
            </a:extLst>
          </p:cNvPr>
          <p:cNvSpPr>
            <a:spLocks noGrp="1"/>
          </p:cNvSpPr>
          <p:nvPr>
            <p:ph type="title"/>
          </p:nvPr>
        </p:nvSpPr>
        <p:spPr>
          <a:xfrm>
            <a:off x="432000" y="1196203"/>
            <a:ext cx="7560000" cy="540000"/>
          </a:xfrm>
        </p:spPr>
        <p:txBody>
          <a:bodyPr/>
          <a:lstStyle/>
          <a:p>
            <a:r>
              <a:rPr lang="en-US" sz="3200" dirty="0">
                <a:latin typeface="Arial" panose="020B0604020202020204" pitchFamily="34" charset="0"/>
                <a:cs typeface="Arial" panose="020B0604020202020204" pitchFamily="34" charset="0"/>
              </a:rPr>
              <a:t>Task 5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1631399410"/>
      </p:ext>
    </p:extLst>
  </p:cSld>
  <p:clrMapOvr>
    <a:masterClrMapping/>
  </p:clrMapOvr>
  <mc:AlternateContent xmlns:mc="http://schemas.openxmlformats.org/markup-compatibility/2006" xmlns:p14="http://schemas.microsoft.com/office/powerpoint/2010/main">
    <mc:Choice Requires="p14">
      <p:transition spd="slow" p14:dur="2000" advTm="66707"/>
    </mc:Choice>
    <mc:Fallback xmlns="">
      <p:transition spd="slow" advTm="667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Activity</a:t>
            </a:r>
          </a:p>
        </p:txBody>
      </p:sp>
      <p:pic>
        <p:nvPicPr>
          <p:cNvPr id="3" name="Recorded Sound">
            <a:hlinkClick r:id="" action="ppaction://media"/>
            <a:extLst>
              <a:ext uri="{FF2B5EF4-FFF2-40B4-BE49-F238E27FC236}">
                <a16:creationId xmlns:a16="http://schemas.microsoft.com/office/drawing/2014/main" id="{61B960B8-400C-A1DA-BBD2-4FE56DDEA40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17200" y="5631543"/>
            <a:ext cx="406400" cy="406400"/>
          </a:xfrm>
          <a:prstGeom prst="rect">
            <a:avLst/>
          </a:prstGeom>
        </p:spPr>
      </p:pic>
      <p:sp>
        <p:nvSpPr>
          <p:cNvPr id="4" name="TextBox 3">
            <a:extLst>
              <a:ext uri="{FF2B5EF4-FFF2-40B4-BE49-F238E27FC236}">
                <a16:creationId xmlns:a16="http://schemas.microsoft.com/office/drawing/2014/main" id="{C73A6D77-220C-5F6E-48BC-39E16346E2A3}"/>
              </a:ext>
            </a:extLst>
          </p:cNvPr>
          <p:cNvSpPr txBox="1"/>
          <p:nvPr/>
        </p:nvSpPr>
        <p:spPr>
          <a:xfrm>
            <a:off x="522514" y="2177143"/>
            <a:ext cx="10972800" cy="1015663"/>
          </a:xfrm>
          <a:prstGeom prst="rect">
            <a:avLst/>
          </a:prstGeom>
        </p:spPr>
        <p:txBody>
          <a:bodyPr wrap="square" rtlCol="0">
            <a:spAutoFit/>
          </a:bodyPr>
          <a:lstStyle/>
          <a:p>
            <a:pPr algn="l"/>
            <a:r>
              <a:rPr lang="en-GB" sz="2000" dirty="0">
                <a:solidFill>
                  <a:schemeClr val="tx1"/>
                </a:solidFill>
                <a:latin typeface="Arial" panose="020B0604020202020204" pitchFamily="34" charset="0"/>
                <a:cs typeface="Arial" panose="020B0604020202020204" pitchFamily="34" charset="0"/>
              </a:rPr>
              <a:t>Please pause the commentary and take 5 minutes to consider the supplied audio file (Activity Task 3 Example 1.wav) in terms of the demonstration of musical and sound elements and the success of these in relation to the brief.</a:t>
            </a:r>
          </a:p>
        </p:txBody>
      </p:sp>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17208"/>
    </mc:Choice>
    <mc:Fallback xmlns="">
      <p:transition spd="slow" advTm="172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0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Activity answers</a:t>
            </a:r>
          </a:p>
        </p:txBody>
      </p:sp>
      <p:pic>
        <p:nvPicPr>
          <p:cNvPr id="3" name="Recorded Sound">
            <a:hlinkClick r:id="" action="ppaction://media"/>
            <a:extLst>
              <a:ext uri="{FF2B5EF4-FFF2-40B4-BE49-F238E27FC236}">
                <a16:creationId xmlns:a16="http://schemas.microsoft.com/office/drawing/2014/main" id="{A0430B75-7ABD-1F45-EAF5-7EF88BDC14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780486" y="5783943"/>
            <a:ext cx="406400" cy="406400"/>
          </a:xfrm>
          <a:prstGeom prst="rect">
            <a:avLst/>
          </a:prstGeom>
        </p:spPr>
      </p:pic>
      <p:sp>
        <p:nvSpPr>
          <p:cNvPr id="4" name="TextBox 3">
            <a:extLst>
              <a:ext uri="{FF2B5EF4-FFF2-40B4-BE49-F238E27FC236}">
                <a16:creationId xmlns:a16="http://schemas.microsoft.com/office/drawing/2014/main" id="{5ECF43B8-7F3F-2E47-3BBC-76E3C2C4D9AA}"/>
              </a:ext>
            </a:extLst>
          </p:cNvPr>
          <p:cNvSpPr txBox="1"/>
          <p:nvPr/>
        </p:nvSpPr>
        <p:spPr>
          <a:xfrm>
            <a:off x="432000" y="2090057"/>
            <a:ext cx="10348486" cy="4985980"/>
          </a:xfrm>
          <a:prstGeom prst="rect">
            <a:avLst/>
          </a:prstGeom>
        </p:spPr>
        <p:txBody>
          <a:bodyPr wrap="square" rtlCol="0">
            <a:spAutoFit/>
          </a:bodyPr>
          <a:lstStyle/>
          <a:p>
            <a:r>
              <a:rPr lang="en-US" sz="2000" dirty="0">
                <a:latin typeface="Arial" panose="020B0604020202020204" pitchFamily="34" charset="0"/>
                <a:ea typeface="Calibri"/>
                <a:cs typeface="Arial" panose="020B0604020202020204" pitchFamily="34" charset="0"/>
              </a:rPr>
              <a:t>The audio outcome demonstrates an awareness of the parameters of the brief</a:t>
            </a:r>
          </a:p>
          <a:p>
            <a:r>
              <a:rPr lang="en-US" sz="2000" dirty="0">
                <a:latin typeface="Arial" panose="020B0604020202020204" pitchFamily="34" charset="0"/>
                <a:ea typeface="Calibri"/>
                <a:cs typeface="Arial" panose="020B0604020202020204" pitchFamily="34" charset="0"/>
              </a:rPr>
              <a:t>in terms of timespan, sitting between 45 seconds and 1 minute 15 seconds in </a:t>
            </a:r>
          </a:p>
          <a:p>
            <a:r>
              <a:rPr lang="en-US" sz="2000" dirty="0">
                <a:latin typeface="Arial" panose="020B0604020202020204" pitchFamily="34" charset="0"/>
                <a:ea typeface="Calibri"/>
                <a:cs typeface="Arial" panose="020B0604020202020204" pitchFamily="34" charset="0"/>
              </a:rPr>
              <a:t>length. The piece features elements of MIDI programming and audio capture. The </a:t>
            </a:r>
          </a:p>
          <a:p>
            <a:r>
              <a:rPr lang="en-US" sz="2000" dirty="0">
                <a:latin typeface="Arial" panose="020B0604020202020204" pitchFamily="34" charset="0"/>
                <a:ea typeface="Calibri"/>
                <a:cs typeface="Arial" panose="020B0604020202020204" pitchFamily="34" charset="0"/>
              </a:rPr>
              <a:t>musical outcome references the specified style in terms of instrumentation including </a:t>
            </a:r>
          </a:p>
          <a:p>
            <a:r>
              <a:rPr lang="en-US" sz="2000" dirty="0">
                <a:latin typeface="Arial" panose="020B0604020202020204" pitchFamily="34" charset="0"/>
                <a:ea typeface="Calibri"/>
                <a:cs typeface="Arial" panose="020B0604020202020204" pitchFamily="34" charset="0"/>
              </a:rPr>
              <a:t>bass, drums, guitar and </a:t>
            </a:r>
            <a:r>
              <a:rPr lang="en-US" sz="2000" dirty="0" err="1">
                <a:latin typeface="Arial" panose="020B0604020202020204" pitchFamily="34" charset="0"/>
                <a:ea typeface="Calibri"/>
                <a:cs typeface="Arial" panose="020B0604020202020204" pitchFamily="34" charset="0"/>
              </a:rPr>
              <a:t>hammond</a:t>
            </a:r>
            <a:r>
              <a:rPr lang="en-US" sz="2000" dirty="0">
                <a:latin typeface="Arial" panose="020B0604020202020204" pitchFamily="34" charset="0"/>
                <a:ea typeface="Calibri"/>
                <a:cs typeface="Arial" panose="020B0604020202020204" pitchFamily="34" charset="0"/>
              </a:rPr>
              <a:t> organ. A sense of development is in place melodically, with some call and response elements and development of ideas. Some thought is given to arrangement above the harmonic structure defined by the repeating bassline, with the addition of instruments to build and an alternate melodic idea entering to add movement towards the end of the piece. Arguably the piece could have further developed in some respects, through variations and attention to dynamics – however the piece flows well. Sound effects are well used to create a starting point and give some atmosphere, alongside some nods to the use as a theme for a detective show, most notably via the application of </a:t>
            </a:r>
            <a:r>
              <a:rPr lang="en-US" sz="2000" dirty="0" err="1">
                <a:latin typeface="Arial" panose="020B0604020202020204" pitchFamily="34" charset="0"/>
                <a:ea typeface="Calibri"/>
                <a:cs typeface="Arial" panose="020B0604020202020204" pitchFamily="34" charset="0"/>
              </a:rPr>
              <a:t>wah</a:t>
            </a:r>
            <a:r>
              <a:rPr lang="en-US" sz="2000" dirty="0">
                <a:latin typeface="Arial" panose="020B0604020202020204" pitchFamily="34" charset="0"/>
                <a:ea typeface="Calibri"/>
                <a:cs typeface="Arial" panose="020B0604020202020204" pitchFamily="34" charset="0"/>
              </a:rPr>
              <a:t> to the guitar parts. This was considered by the assessor to be a highly successful result which would be fully realistic and suitable for submission in a real-life context. </a:t>
            </a:r>
          </a:p>
          <a:p>
            <a:pPr algn="l"/>
            <a:endParaRPr lang="en-GB" sz="1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69220"/>
    </mc:Choice>
    <mc:Fallback xmlns="">
      <p:transition spd="slow" advTm="692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2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p:txBody>
          <a:bodyPr lIns="91440" tIns="45720" rIns="91440" bIns="45720" anchor="t">
            <a:noAutofit/>
          </a:bodyPr>
          <a:lstStyle/>
          <a:p>
            <a:r>
              <a:rPr lang="en-GB" sz="3200" dirty="0">
                <a:latin typeface="Arial" panose="020B0604020202020204" pitchFamily="34" charset="0"/>
                <a:ea typeface="Verdana"/>
                <a:cs typeface="Arial" panose="020B0604020202020204" pitchFamily="34" charset="0"/>
              </a:rPr>
              <a:t>Top tips</a:t>
            </a:r>
            <a:endParaRPr lang="en-GB" sz="3200"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44481AE0-22E2-3DC7-58D6-02700FDA9727}"/>
              </a:ext>
            </a:extLst>
          </p:cNvPr>
          <p:cNvSpPr>
            <a:spLocks noGrp="1"/>
          </p:cNvSpPr>
          <p:nvPr>
            <p:ph type="body" sz="quarter" idx="10"/>
          </p:nvPr>
        </p:nvSpPr>
        <p:spPr/>
        <p:txBody>
          <a:bodyPr lIns="91440" tIns="45720" rIns="91440" bIns="45720" anchor="t"/>
          <a:lstStyle/>
          <a:p>
            <a:endParaRPr lang="en-GB" dirty="0"/>
          </a:p>
          <a:p>
            <a:pPr marL="342900" indent="-342900">
              <a:buChar char="•"/>
            </a:pPr>
            <a:r>
              <a:rPr lang="en-GB" dirty="0">
                <a:latin typeface="Arial"/>
                <a:cs typeface="Arial"/>
              </a:rPr>
              <a:t>Please encourage learners to reference evidence to tasks</a:t>
            </a:r>
          </a:p>
          <a:p>
            <a:pPr marL="342900" indent="-342900">
              <a:buChar char="•"/>
            </a:pPr>
            <a:r>
              <a:rPr lang="en-GB" dirty="0">
                <a:latin typeface="Arial"/>
                <a:cs typeface="Arial"/>
              </a:rPr>
              <a:t>Please ensure that all learner evidence is uploaded when requested </a:t>
            </a:r>
          </a:p>
          <a:p>
            <a:pPr marL="342900" indent="-342900">
              <a:buChar char="•"/>
            </a:pPr>
            <a:r>
              <a:rPr lang="en-GB" dirty="0">
                <a:latin typeface="Arial"/>
                <a:cs typeface="Arial"/>
              </a:rPr>
              <a:t>Please encourage learners to respond to specific evidence requirements</a:t>
            </a:r>
          </a:p>
          <a:p>
            <a:pPr marL="342900" indent="-342900">
              <a:buChar char="•"/>
            </a:pPr>
            <a:r>
              <a:rPr lang="en-GB" dirty="0">
                <a:latin typeface="Arial"/>
                <a:cs typeface="Arial"/>
              </a:rPr>
              <a:t>Please encourage learners to engage with all tasks </a:t>
            </a:r>
          </a:p>
          <a:p>
            <a:pPr marL="342900" indent="-342900">
              <a:buChar char="•"/>
            </a:pPr>
            <a:r>
              <a:rPr lang="en-GB" dirty="0">
                <a:latin typeface="Arial"/>
                <a:cs typeface="Arial"/>
              </a:rPr>
              <a:t>Please remind learners that attention to detail in research, response to the brief and planning for production.</a:t>
            </a:r>
            <a:endParaRPr lang="en-GB" dirty="0"/>
          </a:p>
        </p:txBody>
      </p:sp>
      <p:pic>
        <p:nvPicPr>
          <p:cNvPr id="4" name="Recorded Sound">
            <a:hlinkClick r:id="" action="ppaction://media"/>
            <a:extLst>
              <a:ext uri="{FF2B5EF4-FFF2-40B4-BE49-F238E27FC236}">
                <a16:creationId xmlns:a16="http://schemas.microsoft.com/office/drawing/2014/main" id="{0E274412-3F51-EF64-5527-EC5957AEB3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43265" y="5766982"/>
            <a:ext cx="406400" cy="406400"/>
          </a:xfrm>
          <a:prstGeom prst="rect">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61020"/>
    </mc:Choice>
    <mc:Fallback xmlns="">
      <p:transition spd="slow" advTm="610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p:txBody>
          <a:bodyPr lIns="91440" tIns="45720" rIns="91440" bIns="45720" anchor="t">
            <a:normAutofit fontScale="90000"/>
          </a:bodyPr>
          <a:lstStyle/>
          <a:p>
            <a:r>
              <a:rPr lang="en-US" sz="3600" dirty="0">
                <a:latin typeface="Verdana"/>
                <a:ea typeface="Verdana"/>
              </a:rPr>
              <a:t>NCFE Level 1/2 Technical Award </a:t>
            </a:r>
            <a:br>
              <a:rPr lang="en-US" sz="3600" dirty="0">
                <a:latin typeface="Verdana"/>
                <a:ea typeface="Verdana"/>
              </a:rPr>
            </a:br>
            <a:r>
              <a:rPr lang="en-US" sz="3600" dirty="0">
                <a:latin typeface="Verdana"/>
                <a:ea typeface="Verdana"/>
              </a:rPr>
              <a:t>in Music Technology</a:t>
            </a:r>
            <a:br>
              <a:rPr lang="en-US" sz="3600" dirty="0">
                <a:latin typeface="Verdana"/>
                <a:ea typeface="Verdana"/>
              </a:rPr>
            </a:br>
            <a:r>
              <a:rPr lang="en-US" sz="3600" dirty="0">
                <a:latin typeface="Verdana"/>
                <a:ea typeface="Verdana"/>
              </a:rPr>
              <a:t>(603/7008/7)</a:t>
            </a:r>
            <a:br>
              <a:rPr lang="en-US" dirty="0">
                <a:latin typeface="Verdana"/>
                <a:ea typeface="Verdana"/>
              </a:rPr>
            </a:br>
            <a:endParaRPr lang="en-US" dirty="0">
              <a:latin typeface="Verdana"/>
              <a:ea typeface="Verdana"/>
            </a:endParaRPr>
          </a:p>
        </p:txBody>
      </p:sp>
      <p:pic>
        <p:nvPicPr>
          <p:cNvPr id="3" name="s2">
            <a:hlinkClick r:id="" action="ppaction://media"/>
            <a:extLst>
              <a:ext uri="{FF2B5EF4-FFF2-40B4-BE49-F238E27FC236}">
                <a16:creationId xmlns:a16="http://schemas.microsoft.com/office/drawing/2014/main" id="{8CC2FAFA-C3C8-6FAC-604A-584EA711FD2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83601" y="6022109"/>
            <a:ext cx="406400" cy="406400"/>
          </a:xfrm>
          <a:prstGeom prst="rect">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11843"/>
    </mc:Choice>
    <mc:Fallback xmlns="">
      <p:transition spd="slow" advTm="11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Objective</a:t>
            </a:r>
            <a:r>
              <a:rPr lang="en-US" sz="3000" dirty="0">
                <a:latin typeface="Arial" panose="020B0604020202020204" pitchFamily="34" charset="0"/>
                <a:cs typeface="Arial" panose="020B0604020202020204" pitchFamily="34" charset="0"/>
              </a:rPr>
              <a:t>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dirty="0"/>
              <a:t>Training objective:</a:t>
            </a:r>
            <a:r>
              <a:rPr lang="en-GB" dirty="0"/>
              <a:t> To promote consistency in marking and evaluation across assessors by collaboratively reviewing and aligning assessment objectives and expectations</a:t>
            </a:r>
          </a:p>
          <a:p>
            <a:r>
              <a:rPr lang="en-GB" b="1" dirty="0">
                <a:latin typeface="Arial"/>
                <a:cs typeface="Arial"/>
              </a:rPr>
              <a:t>Training aim:</a:t>
            </a:r>
            <a:r>
              <a:rPr lang="en-GB" dirty="0">
                <a:latin typeface="Arial"/>
                <a:cs typeface="Arial"/>
              </a:rPr>
              <a:t> </a:t>
            </a:r>
            <a:r>
              <a:rPr lang="en-GB" dirty="0"/>
              <a:t>The purpose of the standardisation training is to provide delivery teams with an opportunity to reflect on the 2024/2025 Non-Exam Assessment (NEA), using the </a:t>
            </a:r>
            <a:r>
              <a:rPr lang="en-GB"/>
              <a:t>Chief Moderator (</a:t>
            </a:r>
            <a:r>
              <a:rPr lang="en-GB" dirty="0"/>
              <a:t>CM) report and learner work examples. This will support teams in reviewing marks, ensuring consistency in marking, and building confidence in preparation for the 2025/2026 assessment window.</a:t>
            </a:r>
            <a:endParaRPr lang="en-US" dirty="0"/>
          </a:p>
        </p:txBody>
      </p:sp>
      <p:pic>
        <p:nvPicPr>
          <p:cNvPr id="5" name="Recorded Sound">
            <a:hlinkClick r:id="" action="ppaction://media"/>
            <a:extLst>
              <a:ext uri="{FF2B5EF4-FFF2-40B4-BE49-F238E27FC236}">
                <a16:creationId xmlns:a16="http://schemas.microsoft.com/office/drawing/2014/main" id="{E86D9C0B-C3E2-CF8A-F3C2-0FA6E91AF5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67888" y="5803605"/>
            <a:ext cx="406400" cy="406400"/>
          </a:xfrm>
          <a:prstGeom prst="rect">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41863"/>
    </mc:Choice>
    <mc:Fallback xmlns="">
      <p:transition spd="slow" advTm="418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8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Arial" panose="020B0604020202020204" pitchFamily="34" charset="0"/>
                <a:ea typeface="Verdana"/>
                <a:cs typeface="Arial" panose="020B0604020202020204" pitchFamily="34" charset="0"/>
              </a:rPr>
              <a:t>Materials to support presentation </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r>
              <a:rPr lang="en-US" sz="1800" dirty="0">
                <a:latin typeface="Arial"/>
                <a:cs typeface="Arial"/>
              </a:rPr>
              <a:t>T</a:t>
            </a:r>
            <a:r>
              <a:rPr lang="en-US" dirty="0">
                <a:latin typeface="Arial"/>
                <a:cs typeface="Arial"/>
              </a:rPr>
              <a:t>o be downloaded from the NCFE website on the </a:t>
            </a:r>
            <a:r>
              <a:rPr lang="en-US" dirty="0">
                <a:latin typeface="Arial"/>
                <a:cs typeface="Arial"/>
                <a:hlinkClick r:id="rId5"/>
              </a:rPr>
              <a:t>qualification page</a:t>
            </a:r>
            <a:r>
              <a:rPr lang="en-US" dirty="0">
                <a:latin typeface="Arial"/>
                <a:cs typeface="Arial"/>
              </a:rPr>
              <a:t>:</a:t>
            </a:r>
          </a:p>
          <a:p>
            <a:pPr marL="800100" lvl="1" indent="-342900">
              <a:buFont typeface="Arial" panose="020B0604020202020204" pitchFamily="34" charset="0"/>
              <a:buChar char="•"/>
            </a:pPr>
            <a:r>
              <a:rPr lang="en-US" sz="2000" dirty="0">
                <a:latin typeface="Arial"/>
                <a:cs typeface="Arial"/>
              </a:rPr>
              <a:t>Tutor Guidance document</a:t>
            </a:r>
          </a:p>
          <a:p>
            <a:pPr marL="800100" lvl="1" indent="-342900">
              <a:buFont typeface="Arial" panose="020B0604020202020204" pitchFamily="34" charset="0"/>
              <a:buChar char="•"/>
            </a:pPr>
            <a:r>
              <a:rPr lang="en-US" sz="2000" dirty="0">
                <a:latin typeface="Arial"/>
                <a:cs typeface="Arial"/>
              </a:rPr>
              <a:t>Summer 25 Chief Examiner/Chief Moderator report</a:t>
            </a:r>
          </a:p>
          <a:p>
            <a:pPr marL="800100" lvl="1" indent="-342900">
              <a:buFont typeface="Arial" panose="020B0604020202020204" pitchFamily="34" charset="0"/>
              <a:buChar char="•"/>
            </a:pPr>
            <a:r>
              <a:rPr lang="en-US" sz="2000" dirty="0">
                <a:latin typeface="Arial"/>
                <a:cs typeface="Arial"/>
              </a:rPr>
              <a:t>Standardisation Materials PDF (this will include clearer images of the examples shown in slides 7-11) </a:t>
            </a:r>
          </a:p>
          <a:p>
            <a:pPr lvl="1"/>
            <a:endParaRPr lang="en-US" sz="2000" dirty="0">
              <a:highlight>
                <a:srgbClr val="FFFF00"/>
              </a:highlight>
              <a:latin typeface="Arial"/>
              <a:cs typeface="Arial"/>
            </a:endParaRPr>
          </a:p>
          <a:p>
            <a:pPr marL="342900" indent="-342900">
              <a:buFont typeface="Arial" panose="020B0604020202020204" pitchFamily="34" charset="0"/>
              <a:buChar char="•"/>
            </a:pPr>
            <a:endParaRPr lang="en-US" dirty="0"/>
          </a:p>
          <a:p>
            <a:endParaRPr lang="en-US" dirty="0"/>
          </a:p>
          <a:p>
            <a:endParaRPr lang="en-US" dirty="0"/>
          </a:p>
          <a:p>
            <a:pPr marL="342900" indent="-342900">
              <a:buFont typeface="Arial" panose="020B0604020202020204" pitchFamily="34" charset="0"/>
              <a:buChar char="•"/>
            </a:pPr>
            <a:endParaRPr lang="en-US" dirty="0"/>
          </a:p>
        </p:txBody>
      </p:sp>
      <p:pic>
        <p:nvPicPr>
          <p:cNvPr id="4" name="Recorded Sound">
            <a:hlinkClick r:id="" action="ppaction://media"/>
            <a:extLst>
              <a:ext uri="{FF2B5EF4-FFF2-40B4-BE49-F238E27FC236}">
                <a16:creationId xmlns:a16="http://schemas.microsoft.com/office/drawing/2014/main" id="{BED55EA0-DD20-7ABE-0272-23F036382AE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44528" y="5966925"/>
            <a:ext cx="406400" cy="406400"/>
          </a:xfrm>
          <a:prstGeom prst="rect">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15239"/>
    </mc:Choice>
    <mc:Fallback xmlns="">
      <p:transition spd="slow" advTm="152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Presentation Agenda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285750" indent="-285750">
              <a:buFont typeface="Arial" panose="020B0604020202020204" pitchFamily="34" charset="0"/>
              <a:buChar char="•"/>
            </a:pPr>
            <a:r>
              <a:rPr lang="en-US" dirty="0"/>
              <a:t>Review of CM report </a:t>
            </a:r>
          </a:p>
          <a:p>
            <a:pPr marL="285750" indent="-285750">
              <a:buFont typeface="Arial" panose="020B0604020202020204" pitchFamily="34" charset="0"/>
              <a:buChar char="•"/>
            </a:pPr>
            <a:r>
              <a:rPr lang="en-US" dirty="0">
                <a:latin typeface="Arial"/>
                <a:cs typeface="Arial"/>
              </a:rPr>
              <a:t>Optional activities</a:t>
            </a:r>
          </a:p>
          <a:p>
            <a:pPr marL="285750" indent="-285750">
              <a:buFont typeface="Arial" panose="020B0604020202020204" pitchFamily="34" charset="0"/>
              <a:buChar char="•"/>
            </a:pPr>
            <a:r>
              <a:rPr lang="en-US" dirty="0">
                <a:latin typeface="Arial"/>
                <a:cs typeface="Arial"/>
              </a:rPr>
              <a:t>Top tips for this assessment window. </a:t>
            </a:r>
          </a:p>
          <a:p>
            <a:pPr marL="285750" indent="-285750">
              <a:buFont typeface="Arial" panose="020B0604020202020204" pitchFamily="34" charset="0"/>
              <a:buChar char="•"/>
            </a:pPr>
            <a:endParaRPr lang="en-US" sz="1600" dirty="0"/>
          </a:p>
          <a:p>
            <a:endParaRPr lang="en-US" dirty="0"/>
          </a:p>
          <a:p>
            <a:endParaRPr lang="en-US" dirty="0"/>
          </a:p>
        </p:txBody>
      </p:sp>
      <p:pic>
        <p:nvPicPr>
          <p:cNvPr id="4" name="Recorded Sound">
            <a:hlinkClick r:id="" action="ppaction://media"/>
            <a:extLst>
              <a:ext uri="{FF2B5EF4-FFF2-40B4-BE49-F238E27FC236}">
                <a16:creationId xmlns:a16="http://schemas.microsoft.com/office/drawing/2014/main" id="{B3E5A956-EC69-8551-F3DD-85D669CECA9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90103" y="5798879"/>
            <a:ext cx="406400" cy="406400"/>
          </a:xfrm>
          <a:prstGeom prst="rect">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59107"/>
    </mc:Choice>
    <mc:Fallback xmlns="">
      <p:transition spd="slow" advTm="59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1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p:txBody>
          <a:bodyPr lIns="91440" tIns="45720" rIns="91440" bIns="45720" anchor="t"/>
          <a:lstStyle/>
          <a:p>
            <a:pPr marL="342900" indent="-342900">
              <a:buFont typeface="Arial" panose="020B0604020202020204" pitchFamily="34" charset="0"/>
              <a:buChar char="•"/>
            </a:pPr>
            <a:r>
              <a:rPr lang="en-US" dirty="0"/>
              <a:t>This was the second NEA for the Music Technology qualification, consisting</a:t>
            </a:r>
          </a:p>
          <a:p>
            <a:pPr marL="342000"/>
            <a:r>
              <a:rPr lang="en-US" dirty="0"/>
              <a:t>of 5 tasks being completed by learners over 17 hours.</a:t>
            </a:r>
          </a:p>
          <a:p>
            <a:pPr marL="342900" indent="-342900">
              <a:buFont typeface="Arial" panose="020B0604020202020204" pitchFamily="34" charset="0"/>
              <a:buChar char="•"/>
            </a:pPr>
            <a:r>
              <a:rPr lang="en-US" dirty="0"/>
              <a:t>A total of 120 marks were available across the assessment.</a:t>
            </a:r>
          </a:p>
          <a:p>
            <a:pPr marL="342900" indent="-342900">
              <a:buFont typeface="Arial" panose="020B0604020202020204" pitchFamily="34" charset="0"/>
              <a:buChar char="•"/>
            </a:pPr>
            <a:r>
              <a:rPr lang="en-US" dirty="0"/>
              <a:t>The majority of learners attempted all tasks, often gaining credit in each.</a:t>
            </a:r>
          </a:p>
          <a:p>
            <a:pPr marL="342900" indent="-342900">
              <a:buFont typeface="Arial" panose="020B0604020202020204" pitchFamily="34" charset="0"/>
              <a:buChar char="•"/>
            </a:pPr>
            <a:r>
              <a:rPr lang="en-US" dirty="0"/>
              <a:t>A small minority of learners undertaking the assessment did not submit any creditable evidence.</a:t>
            </a:r>
          </a:p>
          <a:p>
            <a:pPr marL="342900" indent="-342900">
              <a:buFont typeface="Arial" panose="020B0604020202020204" pitchFamily="34" charset="0"/>
              <a:buChar char="•"/>
            </a:pPr>
            <a:r>
              <a:rPr lang="en-US" dirty="0"/>
              <a:t>Some learners had not attempted all tasks within the assessment, which reduced the available marks.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pic>
        <p:nvPicPr>
          <p:cNvPr id="4" name="Recorded Sound">
            <a:hlinkClick r:id="" action="ppaction://media"/>
            <a:extLst>
              <a:ext uri="{FF2B5EF4-FFF2-40B4-BE49-F238E27FC236}">
                <a16:creationId xmlns:a16="http://schemas.microsoft.com/office/drawing/2014/main" id="{4076E1D3-E13D-CAA2-F3D8-9185E173F0F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05028" y="5966925"/>
            <a:ext cx="406400" cy="406400"/>
          </a:xfrm>
          <a:prstGeom prst="rect">
            <a:avLst/>
          </a:prstGeom>
        </p:spPr>
      </p:pic>
      <p:sp>
        <p:nvSpPr>
          <p:cNvPr id="5" name="TextBox 4">
            <a:extLst>
              <a:ext uri="{FF2B5EF4-FFF2-40B4-BE49-F238E27FC236}">
                <a16:creationId xmlns:a16="http://schemas.microsoft.com/office/drawing/2014/main" id="{5658520A-D8B1-0C78-DE3F-2A6B0D25B9CD}"/>
              </a:ext>
            </a:extLst>
          </p:cNvPr>
          <p:cNvSpPr txBox="1"/>
          <p:nvPr/>
        </p:nvSpPr>
        <p:spPr>
          <a:xfrm>
            <a:off x="432000" y="2022764"/>
            <a:ext cx="8984143" cy="916475"/>
          </a:xfrm>
          <a:prstGeom prst="rect">
            <a:avLst/>
          </a:prstGeom>
        </p:spPr>
        <p:txBody>
          <a:bodyPr wrap="square" rtlCol="0">
            <a:spAutoFit/>
          </a:bodyPr>
          <a:lstStyle/>
          <a:p>
            <a:pPr algn="l"/>
            <a:endParaRPr lang="en-GB" sz="1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132421"/>
    </mc:Choice>
    <mc:Fallback xmlns="">
      <p:transition spd="slow" advTm="1324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4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text&#10;&#10;AI-generated content may be incorrect.">
            <a:extLst>
              <a:ext uri="{FF2B5EF4-FFF2-40B4-BE49-F238E27FC236}">
                <a16:creationId xmlns:a16="http://schemas.microsoft.com/office/drawing/2014/main" id="{DA400D20-4862-D302-5B92-3446FC179100}"/>
              </a:ext>
            </a:extLst>
          </p:cNvPr>
          <p:cNvPicPr>
            <a:picLocks noChangeAspect="1"/>
          </p:cNvPicPr>
          <p:nvPr/>
        </p:nvPicPr>
        <p:blipFill>
          <a:blip r:embed="rId5"/>
          <a:stretch>
            <a:fillRect/>
          </a:stretch>
        </p:blipFill>
        <p:spPr>
          <a:xfrm>
            <a:off x="521254" y="2012461"/>
            <a:ext cx="2816339" cy="3985847"/>
          </a:xfrm>
          <a:prstGeom prst="rect">
            <a:avLst/>
          </a:prstGeom>
        </p:spPr>
      </p:pic>
      <p:pic>
        <p:nvPicPr>
          <p:cNvPr id="4" name="Picture 3" descr="A screenshot of a music note&#10;&#10;AI-generated content may be incorrect.">
            <a:extLst>
              <a:ext uri="{FF2B5EF4-FFF2-40B4-BE49-F238E27FC236}">
                <a16:creationId xmlns:a16="http://schemas.microsoft.com/office/drawing/2014/main" id="{18C8313D-D6D1-DA26-8AE6-C24A99F8AD59}"/>
              </a:ext>
            </a:extLst>
          </p:cNvPr>
          <p:cNvPicPr>
            <a:picLocks noChangeAspect="1"/>
          </p:cNvPicPr>
          <p:nvPr/>
        </p:nvPicPr>
        <p:blipFill>
          <a:blip r:embed="rId6"/>
          <a:stretch>
            <a:fillRect/>
          </a:stretch>
        </p:blipFill>
        <p:spPr>
          <a:xfrm>
            <a:off x="3335421" y="2129693"/>
            <a:ext cx="3254696" cy="3878387"/>
          </a:xfrm>
          <a:prstGeom prst="rect">
            <a:avLst/>
          </a:prstGeom>
        </p:spPr>
      </p:pic>
      <p:pic>
        <p:nvPicPr>
          <p:cNvPr id="5" name="Picture 4" descr="A text on a page&#10;&#10;AI-generated content may be incorrect.">
            <a:extLst>
              <a:ext uri="{FF2B5EF4-FFF2-40B4-BE49-F238E27FC236}">
                <a16:creationId xmlns:a16="http://schemas.microsoft.com/office/drawing/2014/main" id="{86A269D0-EBDA-2812-838E-DDA2C9CB2645}"/>
              </a:ext>
            </a:extLst>
          </p:cNvPr>
          <p:cNvPicPr>
            <a:picLocks noChangeAspect="1"/>
          </p:cNvPicPr>
          <p:nvPr/>
        </p:nvPicPr>
        <p:blipFill>
          <a:blip r:embed="rId7"/>
          <a:stretch>
            <a:fillRect/>
          </a:stretch>
        </p:blipFill>
        <p:spPr>
          <a:xfrm>
            <a:off x="6812940" y="2012096"/>
            <a:ext cx="4798891" cy="4103810"/>
          </a:xfrm>
          <a:prstGeom prst="rect">
            <a:avLst/>
          </a:prstGeom>
        </p:spPr>
      </p:pic>
      <p:pic>
        <p:nvPicPr>
          <p:cNvPr id="6" name="Recorded Sound">
            <a:hlinkClick r:id="" action="ppaction://media"/>
            <a:extLst>
              <a:ext uri="{FF2B5EF4-FFF2-40B4-BE49-F238E27FC236}">
                <a16:creationId xmlns:a16="http://schemas.microsoft.com/office/drawing/2014/main" id="{00F7E229-7B78-267A-D269-C90F54759B1E}"/>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688083" y="5912706"/>
            <a:ext cx="406400" cy="406400"/>
          </a:xfrm>
          <a:prstGeom prst="rect">
            <a:avLst/>
          </a:prstGeom>
        </p:spPr>
      </p:pic>
      <p:sp>
        <p:nvSpPr>
          <p:cNvPr id="7" name="Title 1">
            <a:extLst>
              <a:ext uri="{FF2B5EF4-FFF2-40B4-BE49-F238E27FC236}">
                <a16:creationId xmlns:a16="http://schemas.microsoft.com/office/drawing/2014/main" id="{3CAFF878-8CAB-FA19-5AA3-C499F7F54014}"/>
              </a:ext>
            </a:extLst>
          </p:cNvPr>
          <p:cNvSpPr>
            <a:spLocks noGrp="1"/>
          </p:cNvSpPr>
          <p:nvPr>
            <p:ph type="title"/>
          </p:nvPr>
        </p:nvSpPr>
        <p:spPr>
          <a:xfrm>
            <a:off x="432000" y="1196203"/>
            <a:ext cx="7560000" cy="540000"/>
          </a:xfrm>
        </p:spPr>
        <p:txBody>
          <a:bodyPr/>
          <a:lstStyle/>
          <a:p>
            <a:r>
              <a:rPr lang="en-US" sz="3200" dirty="0">
                <a:latin typeface="Arial" panose="020B0604020202020204" pitchFamily="34" charset="0"/>
                <a:cs typeface="Arial" panose="020B0604020202020204" pitchFamily="34" charset="0"/>
              </a:rPr>
              <a:t>Task 1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143997"/>
    </mc:Choice>
    <mc:Fallback xmlns="">
      <p:transition spd="slow" advTm="143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9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document&#10;&#10;AI-generated content may be incorrect.">
            <a:extLst>
              <a:ext uri="{FF2B5EF4-FFF2-40B4-BE49-F238E27FC236}">
                <a16:creationId xmlns:a16="http://schemas.microsoft.com/office/drawing/2014/main" id="{C2B760F6-641E-835E-5742-795A8297581B}"/>
              </a:ext>
            </a:extLst>
          </p:cNvPr>
          <p:cNvPicPr>
            <a:picLocks noChangeAspect="1"/>
          </p:cNvPicPr>
          <p:nvPr/>
        </p:nvPicPr>
        <p:blipFill>
          <a:blip r:embed="rId5"/>
          <a:stretch>
            <a:fillRect/>
          </a:stretch>
        </p:blipFill>
        <p:spPr>
          <a:xfrm>
            <a:off x="432000" y="1905558"/>
            <a:ext cx="2662022" cy="2386394"/>
          </a:xfrm>
          <a:prstGeom prst="rect">
            <a:avLst/>
          </a:prstGeom>
        </p:spPr>
      </p:pic>
      <p:pic>
        <p:nvPicPr>
          <p:cNvPr id="5" name="Picture 4" descr="A close up of a text&#10;&#10;AI-generated content may be incorrect.">
            <a:extLst>
              <a:ext uri="{FF2B5EF4-FFF2-40B4-BE49-F238E27FC236}">
                <a16:creationId xmlns:a16="http://schemas.microsoft.com/office/drawing/2014/main" id="{568C4B47-1794-2407-D91B-8D363EBA0C86}"/>
              </a:ext>
            </a:extLst>
          </p:cNvPr>
          <p:cNvPicPr>
            <a:picLocks noChangeAspect="1"/>
          </p:cNvPicPr>
          <p:nvPr/>
        </p:nvPicPr>
        <p:blipFill>
          <a:blip r:embed="rId6"/>
          <a:stretch>
            <a:fillRect/>
          </a:stretch>
        </p:blipFill>
        <p:spPr>
          <a:xfrm>
            <a:off x="6493083" y="1815235"/>
            <a:ext cx="2225112" cy="2397685"/>
          </a:xfrm>
          <a:prstGeom prst="rect">
            <a:avLst/>
          </a:prstGeom>
        </p:spPr>
      </p:pic>
      <p:pic>
        <p:nvPicPr>
          <p:cNvPr id="6" name="Picture 5" descr="A white paper with text&#10;&#10;AI-generated content may be incorrect.">
            <a:extLst>
              <a:ext uri="{FF2B5EF4-FFF2-40B4-BE49-F238E27FC236}">
                <a16:creationId xmlns:a16="http://schemas.microsoft.com/office/drawing/2014/main" id="{D0FC6483-A276-03C6-D815-6DBEAD174AC1}"/>
              </a:ext>
            </a:extLst>
          </p:cNvPr>
          <p:cNvPicPr>
            <a:picLocks noChangeAspect="1"/>
          </p:cNvPicPr>
          <p:nvPr/>
        </p:nvPicPr>
        <p:blipFill>
          <a:blip r:embed="rId7"/>
          <a:stretch>
            <a:fillRect/>
          </a:stretch>
        </p:blipFill>
        <p:spPr>
          <a:xfrm>
            <a:off x="3461251" y="1905558"/>
            <a:ext cx="2664603" cy="2760454"/>
          </a:xfrm>
          <a:prstGeom prst="rect">
            <a:avLst/>
          </a:prstGeom>
        </p:spPr>
      </p:pic>
      <p:pic>
        <p:nvPicPr>
          <p:cNvPr id="7" name="Picture 6" descr="A white paper with black text&#10;&#10;AI-generated content may be incorrect.">
            <a:extLst>
              <a:ext uri="{FF2B5EF4-FFF2-40B4-BE49-F238E27FC236}">
                <a16:creationId xmlns:a16="http://schemas.microsoft.com/office/drawing/2014/main" id="{8399BD8D-9BBB-7B87-B79A-8D824F01C0A5}"/>
              </a:ext>
            </a:extLst>
          </p:cNvPr>
          <p:cNvPicPr>
            <a:picLocks noChangeAspect="1"/>
          </p:cNvPicPr>
          <p:nvPr/>
        </p:nvPicPr>
        <p:blipFill>
          <a:blip r:embed="rId8"/>
          <a:stretch>
            <a:fillRect/>
          </a:stretch>
        </p:blipFill>
        <p:spPr>
          <a:xfrm>
            <a:off x="6686853" y="4291952"/>
            <a:ext cx="2215226" cy="2528958"/>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7445F729-AA62-4868-EC2A-FC0F63F6598F}"/>
              </a:ext>
            </a:extLst>
          </p:cNvPr>
          <p:cNvPicPr>
            <a:picLocks noChangeAspect="1"/>
          </p:cNvPicPr>
          <p:nvPr/>
        </p:nvPicPr>
        <p:blipFill>
          <a:blip r:embed="rId9"/>
          <a:stretch>
            <a:fillRect/>
          </a:stretch>
        </p:blipFill>
        <p:spPr>
          <a:xfrm>
            <a:off x="8902079" y="2561742"/>
            <a:ext cx="3023843" cy="2386082"/>
          </a:xfrm>
          <a:prstGeom prst="rect">
            <a:avLst/>
          </a:prstGeom>
        </p:spPr>
      </p:pic>
      <p:pic>
        <p:nvPicPr>
          <p:cNvPr id="2" name="Recorded Sound">
            <a:hlinkClick r:id="" action="ppaction://media"/>
            <a:extLst>
              <a:ext uri="{FF2B5EF4-FFF2-40B4-BE49-F238E27FC236}">
                <a16:creationId xmlns:a16="http://schemas.microsoft.com/office/drawing/2014/main" id="{7B3B7F87-6461-3C25-027D-D7EE6DA8D41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730614" y="5850760"/>
            <a:ext cx="406400" cy="406400"/>
          </a:xfrm>
          <a:prstGeom prst="rect">
            <a:avLst/>
          </a:prstGeom>
        </p:spPr>
      </p:pic>
      <p:sp>
        <p:nvSpPr>
          <p:cNvPr id="9" name="Title 1">
            <a:extLst>
              <a:ext uri="{FF2B5EF4-FFF2-40B4-BE49-F238E27FC236}">
                <a16:creationId xmlns:a16="http://schemas.microsoft.com/office/drawing/2014/main" id="{E73CE31E-D06F-0BD1-F334-7D34C988A5C5}"/>
              </a:ext>
            </a:extLst>
          </p:cNvPr>
          <p:cNvSpPr>
            <a:spLocks noGrp="1"/>
          </p:cNvSpPr>
          <p:nvPr>
            <p:ph type="title"/>
          </p:nvPr>
        </p:nvSpPr>
        <p:spPr>
          <a:xfrm>
            <a:off x="432000" y="1196203"/>
            <a:ext cx="7560000" cy="540000"/>
          </a:xfrm>
        </p:spPr>
        <p:txBody>
          <a:bodyPr/>
          <a:lstStyle/>
          <a:p>
            <a:r>
              <a:rPr lang="en-US" sz="3200" dirty="0">
                <a:latin typeface="Arial" panose="020B0604020202020204" pitchFamily="34" charset="0"/>
                <a:cs typeface="Arial" panose="020B0604020202020204" pitchFamily="34" charset="0"/>
              </a:rPr>
              <a:t>Task 2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1440255269"/>
      </p:ext>
    </p:extLst>
  </p:cSld>
  <p:clrMapOvr>
    <a:masterClrMapping/>
  </p:clrMapOvr>
  <mc:AlternateContent xmlns:mc="http://schemas.openxmlformats.org/markup-compatibility/2006" xmlns:p14="http://schemas.microsoft.com/office/powerpoint/2010/main">
    <mc:Choice Requires="p14">
      <p:transition spd="slow" p14:dur="2000" advTm="111609"/>
    </mc:Choice>
    <mc:Fallback xmlns="">
      <p:transition spd="slow" advTm="1116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6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vice&#10;&#10;AI-generated content may be incorrect.">
            <a:extLst>
              <a:ext uri="{FF2B5EF4-FFF2-40B4-BE49-F238E27FC236}">
                <a16:creationId xmlns:a16="http://schemas.microsoft.com/office/drawing/2014/main" id="{E5A0F6F1-015A-ABD5-AD53-FC0C9B7F5290}"/>
              </a:ext>
            </a:extLst>
          </p:cNvPr>
          <p:cNvPicPr>
            <a:picLocks noChangeAspect="1"/>
          </p:cNvPicPr>
          <p:nvPr/>
        </p:nvPicPr>
        <p:blipFill>
          <a:blip r:embed="rId5"/>
          <a:stretch>
            <a:fillRect/>
          </a:stretch>
        </p:blipFill>
        <p:spPr>
          <a:xfrm>
            <a:off x="610543" y="2659812"/>
            <a:ext cx="2042576" cy="2760454"/>
          </a:xfrm>
          <a:prstGeom prst="rect">
            <a:avLst/>
          </a:prstGeom>
        </p:spPr>
      </p:pic>
      <p:pic>
        <p:nvPicPr>
          <p:cNvPr id="7" name="Picture 6">
            <a:extLst>
              <a:ext uri="{FF2B5EF4-FFF2-40B4-BE49-F238E27FC236}">
                <a16:creationId xmlns:a16="http://schemas.microsoft.com/office/drawing/2014/main" id="{6914CABE-02DF-827C-0FD3-9241744455E4}"/>
              </a:ext>
            </a:extLst>
          </p:cNvPr>
          <p:cNvPicPr>
            <a:picLocks noChangeAspect="1"/>
          </p:cNvPicPr>
          <p:nvPr/>
        </p:nvPicPr>
        <p:blipFill>
          <a:blip r:embed="rId6"/>
          <a:stretch>
            <a:fillRect/>
          </a:stretch>
        </p:blipFill>
        <p:spPr>
          <a:xfrm>
            <a:off x="2661429" y="1092051"/>
            <a:ext cx="3044766" cy="1252089"/>
          </a:xfrm>
          <a:prstGeom prst="rect">
            <a:avLst/>
          </a:prstGeom>
        </p:spPr>
      </p:pic>
      <p:pic>
        <p:nvPicPr>
          <p:cNvPr id="8" name="Picture 7" descr="A close up of a text&#10;&#10;AI-generated content may be incorrect.">
            <a:extLst>
              <a:ext uri="{FF2B5EF4-FFF2-40B4-BE49-F238E27FC236}">
                <a16:creationId xmlns:a16="http://schemas.microsoft.com/office/drawing/2014/main" id="{2E9A7167-F63F-4AD5-1697-8F5A5908062B}"/>
              </a:ext>
            </a:extLst>
          </p:cNvPr>
          <p:cNvPicPr>
            <a:picLocks noChangeAspect="1"/>
          </p:cNvPicPr>
          <p:nvPr/>
        </p:nvPicPr>
        <p:blipFill>
          <a:blip r:embed="rId7"/>
          <a:stretch>
            <a:fillRect/>
          </a:stretch>
        </p:blipFill>
        <p:spPr>
          <a:xfrm>
            <a:off x="2657566" y="2664934"/>
            <a:ext cx="3052495" cy="1326852"/>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F1880285-AF36-D9DF-78C8-B21AAA950A4E}"/>
              </a:ext>
            </a:extLst>
          </p:cNvPr>
          <p:cNvPicPr>
            <a:picLocks noChangeAspect="1"/>
          </p:cNvPicPr>
          <p:nvPr/>
        </p:nvPicPr>
        <p:blipFill>
          <a:blip r:embed="rId8"/>
          <a:stretch>
            <a:fillRect/>
          </a:stretch>
        </p:blipFill>
        <p:spPr>
          <a:xfrm>
            <a:off x="3011698" y="4034018"/>
            <a:ext cx="2502380" cy="2542456"/>
          </a:xfrm>
          <a:prstGeom prst="rect">
            <a:avLst/>
          </a:prstGeom>
        </p:spPr>
      </p:pic>
      <p:pic>
        <p:nvPicPr>
          <p:cNvPr id="10" name="Picture 9" descr="A screenshot of a computer&#10;&#10;AI-generated content may be incorrect.">
            <a:extLst>
              <a:ext uri="{FF2B5EF4-FFF2-40B4-BE49-F238E27FC236}">
                <a16:creationId xmlns:a16="http://schemas.microsoft.com/office/drawing/2014/main" id="{F838BE5B-E5BE-438F-259D-98BE58C5C3B3}"/>
              </a:ext>
            </a:extLst>
          </p:cNvPr>
          <p:cNvPicPr>
            <a:picLocks noChangeAspect="1"/>
          </p:cNvPicPr>
          <p:nvPr/>
        </p:nvPicPr>
        <p:blipFill>
          <a:blip r:embed="rId9"/>
          <a:stretch>
            <a:fillRect/>
          </a:stretch>
        </p:blipFill>
        <p:spPr>
          <a:xfrm>
            <a:off x="6728605" y="2338020"/>
            <a:ext cx="2789209" cy="1549357"/>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6C0D0847-06F8-7B9C-E1C9-CA12943E3376}"/>
              </a:ext>
            </a:extLst>
          </p:cNvPr>
          <p:cNvPicPr>
            <a:picLocks noChangeAspect="1"/>
          </p:cNvPicPr>
          <p:nvPr/>
        </p:nvPicPr>
        <p:blipFill>
          <a:blip r:embed="rId10"/>
          <a:stretch>
            <a:fillRect/>
          </a:stretch>
        </p:blipFill>
        <p:spPr>
          <a:xfrm>
            <a:off x="9515115" y="3463687"/>
            <a:ext cx="2521431" cy="3136780"/>
          </a:xfrm>
          <a:prstGeom prst="rect">
            <a:avLst/>
          </a:prstGeom>
        </p:spPr>
      </p:pic>
      <p:pic>
        <p:nvPicPr>
          <p:cNvPr id="2" name="Recorded Sound">
            <a:hlinkClick r:id="" action="ppaction://media"/>
            <a:extLst>
              <a:ext uri="{FF2B5EF4-FFF2-40B4-BE49-F238E27FC236}">
                <a16:creationId xmlns:a16="http://schemas.microsoft.com/office/drawing/2014/main" id="{E666E424-5C5B-9143-B8D1-161093BDB5D2}"/>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775830" y="6373274"/>
            <a:ext cx="406400" cy="406400"/>
          </a:xfrm>
          <a:prstGeom prst="rect">
            <a:avLst/>
          </a:prstGeom>
        </p:spPr>
      </p:pic>
      <p:sp>
        <p:nvSpPr>
          <p:cNvPr id="12" name="Title 11">
            <a:extLst>
              <a:ext uri="{FF2B5EF4-FFF2-40B4-BE49-F238E27FC236}">
                <a16:creationId xmlns:a16="http://schemas.microsoft.com/office/drawing/2014/main" id="{0B5DF6D9-22B5-56BC-18D8-4C9601BDCEB8}"/>
              </a:ext>
            </a:extLst>
          </p:cNvPr>
          <p:cNvSpPr>
            <a:spLocks noGrp="1"/>
          </p:cNvSpPr>
          <p:nvPr>
            <p:ph type="title"/>
          </p:nvPr>
        </p:nvSpPr>
        <p:spPr/>
        <p:txBody>
          <a:bodyPr/>
          <a:lstStyle/>
          <a:p>
            <a:r>
              <a:rPr lang="en-GB" sz="3200" dirty="0">
                <a:latin typeface="Arial" panose="020B0604020202020204" pitchFamily="34" charset="0"/>
                <a:cs typeface="Arial" panose="020B0604020202020204" pitchFamily="34" charset="0"/>
              </a:rPr>
              <a:t>Task 3</a:t>
            </a:r>
          </a:p>
        </p:txBody>
      </p:sp>
    </p:spTree>
    <p:extLst>
      <p:ext uri="{BB962C8B-B14F-4D97-AF65-F5344CB8AC3E}">
        <p14:creationId xmlns:p14="http://schemas.microsoft.com/office/powerpoint/2010/main" val="1177402214"/>
      </p:ext>
    </p:extLst>
  </p:cSld>
  <p:clrMapOvr>
    <a:masterClrMapping/>
  </p:clrMapOvr>
  <mc:AlternateContent xmlns:mc="http://schemas.openxmlformats.org/markup-compatibility/2006" xmlns:p14="http://schemas.microsoft.com/office/powerpoint/2010/main">
    <mc:Choice Requires="p14">
      <p:transition spd="slow" p14:dur="2000" advTm="141630"/>
    </mc:Choice>
    <mc:Fallback xmlns="">
      <p:transition spd="slow" advTm="141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6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a150fa085ee10de39c3cf479614b01b9">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5321e28bec15a037271cc40b1c686981"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Props1.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2.xml><?xml version="1.0" encoding="utf-8"?>
<ds:datastoreItem xmlns:ds="http://schemas.openxmlformats.org/officeDocument/2006/customXml" ds:itemID="{8FD6BB69-FF27-41DC-A897-ACA6AAAD85FB}">
  <ds:schemaRefs>
    <ds:schemaRef ds:uri="2910ae0d-d99b-43ae-b7eb-97dae584179d"/>
    <ds:schemaRef ds:uri="61cb4f89-9291-4377-acdd-6ad534f273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AF7BE89-CA15-4488-B468-7A6E6469F0D2}">
  <ds:schemaRefs>
    <ds:schemaRef ds:uri="http://schemas.microsoft.com/sharepoint/v3"/>
    <ds:schemaRef ds:uri="2910ae0d-d99b-43ae-b7eb-97dae584179d"/>
    <ds:schemaRef ds:uri="61cb4f89-9291-4377-acdd-6ad534f273b0"/>
    <ds:schemaRef ds:uri="http://schemas.microsoft.com/office/2006/metadata/properties"/>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www.w3.org/XML/1998/namespace"/>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232</TotalTime>
  <Words>599</Words>
  <Application>Microsoft Office PowerPoint</Application>
  <PresentationFormat>Widescreen</PresentationFormat>
  <Paragraphs>60</Paragraphs>
  <Slides>14</Slides>
  <Notes>14</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Verdana</vt:lpstr>
      <vt:lpstr>Office Theme</vt:lpstr>
      <vt:lpstr>Standardisation Training 2025/26</vt:lpstr>
      <vt:lpstr>NCFE Level 1/2 Technical Award  in Music Technology (603/7008/7) </vt:lpstr>
      <vt:lpstr>Objective and Aim</vt:lpstr>
      <vt:lpstr>Materials to support presentation </vt:lpstr>
      <vt:lpstr>Presentation Agenda   </vt:lpstr>
      <vt:lpstr>CM Report</vt:lpstr>
      <vt:lpstr>Task 1   </vt:lpstr>
      <vt:lpstr>Task 2   </vt:lpstr>
      <vt:lpstr>Task 3</vt:lpstr>
      <vt:lpstr>Task 4  </vt:lpstr>
      <vt:lpstr>Task 5   </vt:lpstr>
      <vt:lpstr>Activity</vt:lpstr>
      <vt:lpstr>Activity answers</vt:lpstr>
      <vt:lpstr>Top tips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3</cp:revision>
  <dcterms:created xsi:type="dcterms:W3CDTF">2019-03-05T18:00:13Z</dcterms:created>
  <dcterms:modified xsi:type="dcterms:W3CDTF">2025-10-02T11:26:52Z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