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0"/>
  </p:notesMasterIdLst>
  <p:sldIdLst>
    <p:sldId id="295" r:id="rId5"/>
    <p:sldId id="296" r:id="rId6"/>
    <p:sldId id="299" r:id="rId7"/>
    <p:sldId id="308" r:id="rId8"/>
    <p:sldId id="320" r:id="rId9"/>
    <p:sldId id="309" r:id="rId10"/>
    <p:sldId id="310" r:id="rId11"/>
    <p:sldId id="317" r:id="rId12"/>
    <p:sldId id="321" r:id="rId13"/>
    <p:sldId id="332" r:id="rId14"/>
    <p:sldId id="329" r:id="rId15"/>
    <p:sldId id="323" r:id="rId16"/>
    <p:sldId id="331" r:id="rId17"/>
    <p:sldId id="333" r:id="rId18"/>
    <p:sldId id="324"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F5F5"/>
    <a:srgbClr val="78F9D4"/>
    <a:srgbClr val="333333"/>
    <a:srgbClr val="A098FA"/>
    <a:srgbClr val="9F99FC"/>
    <a:srgbClr val="000000"/>
    <a:srgbClr val="86559E"/>
    <a:srgbClr val="C3D941"/>
    <a:srgbClr val="C0E134"/>
    <a:srgbClr val="E108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940" y="5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c Chandler" userId="9a3fbe4b-190d-4953-9b1d-661afe059bb0" providerId="ADAL" clId="{A2452BF9-ACD8-479D-9110-E9BC2A378F3D}"/>
    <pc:docChg chg="undo custSel modSld">
      <pc:chgData name="Marc Chandler" userId="9a3fbe4b-190d-4953-9b1d-661afe059bb0" providerId="ADAL" clId="{A2452BF9-ACD8-479D-9110-E9BC2A378F3D}" dt="2025-09-29T13:06:56.117" v="137" actId="20577"/>
      <pc:docMkLst>
        <pc:docMk/>
      </pc:docMkLst>
      <pc:sldChg chg="modNotesTx">
        <pc:chgData name="Marc Chandler" userId="9a3fbe4b-190d-4953-9b1d-661afe059bb0" providerId="ADAL" clId="{A2452BF9-ACD8-479D-9110-E9BC2A378F3D}" dt="2025-09-29T13:06:07.160" v="134" actId="20577"/>
        <pc:sldMkLst>
          <pc:docMk/>
          <pc:sldMk cId="3766172904" sldId="295"/>
        </pc:sldMkLst>
      </pc:sldChg>
      <pc:sldChg chg="modNotesTx">
        <pc:chgData name="Marc Chandler" userId="9a3fbe4b-190d-4953-9b1d-661afe059bb0" providerId="ADAL" clId="{A2452BF9-ACD8-479D-9110-E9BC2A378F3D}" dt="2025-09-29T13:06:15.606" v="135" actId="20577"/>
        <pc:sldMkLst>
          <pc:docMk/>
          <pc:sldMk cId="743246157" sldId="296"/>
        </pc:sldMkLst>
      </pc:sldChg>
      <pc:sldChg chg="modSp mod modNotesTx">
        <pc:chgData name="Marc Chandler" userId="9a3fbe4b-190d-4953-9b1d-661afe059bb0" providerId="ADAL" clId="{A2452BF9-ACD8-479D-9110-E9BC2A378F3D}" dt="2025-09-29T13:06:21.909" v="136" actId="20577"/>
        <pc:sldMkLst>
          <pc:docMk/>
          <pc:sldMk cId="3484380438" sldId="299"/>
        </pc:sldMkLst>
        <pc:spChg chg="mod">
          <ac:chgData name="Marc Chandler" userId="9a3fbe4b-190d-4953-9b1d-661afe059bb0" providerId="ADAL" clId="{A2452BF9-ACD8-479D-9110-E9BC2A378F3D}" dt="2025-09-29T12:52:26.416" v="1" actId="255"/>
          <ac:spMkLst>
            <pc:docMk/>
            <pc:sldMk cId="3484380438" sldId="299"/>
            <ac:spMk id="2" creationId="{91AA0193-FEC3-6240-BDF9-33C9C4655126}"/>
          </ac:spMkLst>
        </pc:spChg>
        <pc:spChg chg="mod">
          <ac:chgData name="Marc Chandler" userId="9a3fbe4b-190d-4953-9b1d-661afe059bb0" providerId="ADAL" clId="{A2452BF9-ACD8-479D-9110-E9BC2A378F3D}" dt="2025-09-29T12:51:07.494" v="0" actId="20577"/>
          <ac:spMkLst>
            <pc:docMk/>
            <pc:sldMk cId="3484380438" sldId="299"/>
            <ac:spMk id="3" creationId="{F5914C87-A563-DD44-9E2C-69C4C9B82F6A}"/>
          </ac:spMkLst>
        </pc:spChg>
      </pc:sldChg>
      <pc:sldChg chg="modSp mod modNotesTx">
        <pc:chgData name="Marc Chandler" userId="9a3fbe4b-190d-4953-9b1d-661afe059bb0" providerId="ADAL" clId="{A2452BF9-ACD8-479D-9110-E9BC2A378F3D}" dt="2025-09-29T12:56:45.459" v="35" actId="20577"/>
        <pc:sldMkLst>
          <pc:docMk/>
          <pc:sldMk cId="356155535" sldId="308"/>
        </pc:sldMkLst>
        <pc:spChg chg="mod">
          <ac:chgData name="Marc Chandler" userId="9a3fbe4b-190d-4953-9b1d-661afe059bb0" providerId="ADAL" clId="{A2452BF9-ACD8-479D-9110-E9BC2A378F3D}" dt="2025-09-29T12:55:48.420" v="4" actId="20577"/>
          <ac:spMkLst>
            <pc:docMk/>
            <pc:sldMk cId="356155535" sldId="308"/>
            <ac:spMk id="2" creationId="{5E39CE4D-BD40-8B40-AE61-1B78B7EEE410}"/>
          </ac:spMkLst>
        </pc:spChg>
        <pc:spChg chg="mod">
          <ac:chgData name="Marc Chandler" userId="9a3fbe4b-190d-4953-9b1d-661afe059bb0" providerId="ADAL" clId="{A2452BF9-ACD8-479D-9110-E9BC2A378F3D}" dt="2025-09-29T12:56:45.459" v="35" actId="20577"/>
          <ac:spMkLst>
            <pc:docMk/>
            <pc:sldMk cId="356155535" sldId="308"/>
            <ac:spMk id="3" creationId="{C17A058B-87A1-4242-87D3-B6D63FCF3E02}"/>
          </ac:spMkLst>
        </pc:spChg>
      </pc:sldChg>
      <pc:sldChg chg="modNotesTx">
        <pc:chgData name="Marc Chandler" userId="9a3fbe4b-190d-4953-9b1d-661afe059bb0" providerId="ADAL" clId="{A2452BF9-ACD8-479D-9110-E9BC2A378F3D}" dt="2025-09-29T12:59:23.117" v="38" actId="20577"/>
        <pc:sldMkLst>
          <pc:docMk/>
          <pc:sldMk cId="91721819" sldId="309"/>
        </pc:sldMkLst>
      </pc:sldChg>
      <pc:sldChg chg="modSp mod modNotesTx">
        <pc:chgData name="Marc Chandler" userId="9a3fbe4b-190d-4953-9b1d-661afe059bb0" providerId="ADAL" clId="{A2452BF9-ACD8-479D-9110-E9BC2A378F3D}" dt="2025-09-29T13:00:13.234" v="45" actId="20577"/>
        <pc:sldMkLst>
          <pc:docMk/>
          <pc:sldMk cId="3214261291" sldId="310"/>
        </pc:sldMkLst>
        <pc:spChg chg="mod">
          <ac:chgData name="Marc Chandler" userId="9a3fbe4b-190d-4953-9b1d-661afe059bb0" providerId="ADAL" clId="{A2452BF9-ACD8-479D-9110-E9BC2A378F3D}" dt="2025-09-29T12:59:56.364" v="39" actId="255"/>
          <ac:spMkLst>
            <pc:docMk/>
            <pc:sldMk cId="3214261291" sldId="310"/>
            <ac:spMk id="2" creationId="{FE6370C6-5A29-B924-FA6B-4A45DB9395BC}"/>
          </ac:spMkLst>
        </pc:spChg>
      </pc:sldChg>
      <pc:sldChg chg="modNotesTx">
        <pc:chgData name="Marc Chandler" userId="9a3fbe4b-190d-4953-9b1d-661afe059bb0" providerId="ADAL" clId="{A2452BF9-ACD8-479D-9110-E9BC2A378F3D}" dt="2025-09-29T13:00:08.693" v="41" actId="20577"/>
        <pc:sldMkLst>
          <pc:docMk/>
          <pc:sldMk cId="1907306727" sldId="317"/>
        </pc:sldMkLst>
      </pc:sldChg>
      <pc:sldChg chg="modSp mod modNotesTx">
        <pc:chgData name="Marc Chandler" userId="9a3fbe4b-190d-4953-9b1d-661afe059bb0" providerId="ADAL" clId="{A2452BF9-ACD8-479D-9110-E9BC2A378F3D}" dt="2025-09-29T12:59:09.573" v="37" actId="20577"/>
        <pc:sldMkLst>
          <pc:docMk/>
          <pc:sldMk cId="865913969" sldId="320"/>
        </pc:sldMkLst>
        <pc:spChg chg="mod">
          <ac:chgData name="Marc Chandler" userId="9a3fbe4b-190d-4953-9b1d-661afe059bb0" providerId="ADAL" clId="{A2452BF9-ACD8-479D-9110-E9BC2A378F3D}" dt="2025-09-29T12:58:37.892" v="36" actId="255"/>
          <ac:spMkLst>
            <pc:docMk/>
            <pc:sldMk cId="865913969" sldId="320"/>
            <ac:spMk id="2" creationId="{5E39CE4D-BD40-8B40-AE61-1B78B7EEE410}"/>
          </ac:spMkLst>
        </pc:spChg>
      </pc:sldChg>
      <pc:sldChg chg="addSp modSp mod modNotesTx">
        <pc:chgData name="Marc Chandler" userId="9a3fbe4b-190d-4953-9b1d-661afe059bb0" providerId="ADAL" clId="{A2452BF9-ACD8-479D-9110-E9BC2A378F3D}" dt="2025-09-29T13:02:16.790" v="64" actId="20577"/>
        <pc:sldMkLst>
          <pc:docMk/>
          <pc:sldMk cId="2465461475" sldId="321"/>
        </pc:sldMkLst>
        <pc:spChg chg="mod">
          <ac:chgData name="Marc Chandler" userId="9a3fbe4b-190d-4953-9b1d-661afe059bb0" providerId="ADAL" clId="{A2452BF9-ACD8-479D-9110-E9BC2A378F3D}" dt="2025-09-29T13:01:30.849" v="55" actId="1076"/>
          <ac:spMkLst>
            <pc:docMk/>
            <pc:sldMk cId="2465461475" sldId="321"/>
            <ac:spMk id="2" creationId="{6C1D50FE-FE34-6545-9541-6DB703605EFF}"/>
          </ac:spMkLst>
        </pc:spChg>
        <pc:spChg chg="mod">
          <ac:chgData name="Marc Chandler" userId="9a3fbe4b-190d-4953-9b1d-661afe059bb0" providerId="ADAL" clId="{A2452BF9-ACD8-479D-9110-E9BC2A378F3D}" dt="2025-09-29T13:00:19.302" v="48" actId="20577"/>
          <ac:spMkLst>
            <pc:docMk/>
            <pc:sldMk cId="2465461475" sldId="321"/>
            <ac:spMk id="3" creationId="{56EBF97B-B7AD-8749-A02F-52E88F3C3862}"/>
          </ac:spMkLst>
        </pc:spChg>
        <pc:spChg chg="add mod ord">
          <ac:chgData name="Marc Chandler" userId="9a3fbe4b-190d-4953-9b1d-661afe059bb0" providerId="ADAL" clId="{A2452BF9-ACD8-479D-9110-E9BC2A378F3D}" dt="2025-09-29T13:00:56.438" v="52" actId="2085"/>
          <ac:spMkLst>
            <pc:docMk/>
            <pc:sldMk cId="2465461475" sldId="321"/>
            <ac:spMk id="5" creationId="{D10209CA-1DD9-3288-73F6-56078C718E84}"/>
          </ac:spMkLst>
        </pc:spChg>
      </pc:sldChg>
      <pc:sldChg chg="modSp mod modNotesTx">
        <pc:chgData name="Marc Chandler" userId="9a3fbe4b-190d-4953-9b1d-661afe059bb0" providerId="ADAL" clId="{A2452BF9-ACD8-479D-9110-E9BC2A378F3D}" dt="2025-09-29T13:05:30.527" v="133" actId="255"/>
        <pc:sldMkLst>
          <pc:docMk/>
          <pc:sldMk cId="2850275334" sldId="323"/>
        </pc:sldMkLst>
        <pc:spChg chg="mod">
          <ac:chgData name="Marc Chandler" userId="9a3fbe4b-190d-4953-9b1d-661afe059bb0" providerId="ADAL" clId="{A2452BF9-ACD8-479D-9110-E9BC2A378F3D}" dt="2025-09-29T13:05:30.527" v="133" actId="255"/>
          <ac:spMkLst>
            <pc:docMk/>
            <pc:sldMk cId="2850275334" sldId="323"/>
            <ac:spMk id="2" creationId="{5E39CE4D-BD40-8B40-AE61-1B78B7EEE410}"/>
          </ac:spMkLst>
        </pc:spChg>
      </pc:sldChg>
      <pc:sldChg chg="modSp mod modNotesTx">
        <pc:chgData name="Marc Chandler" userId="9a3fbe4b-190d-4953-9b1d-661afe059bb0" providerId="ADAL" clId="{A2452BF9-ACD8-479D-9110-E9BC2A378F3D}" dt="2025-09-29T13:02:08.275" v="62" actId="20577"/>
        <pc:sldMkLst>
          <pc:docMk/>
          <pc:sldMk cId="3806355406" sldId="329"/>
        </pc:sldMkLst>
        <pc:spChg chg="mod">
          <ac:chgData name="Marc Chandler" userId="9a3fbe4b-190d-4953-9b1d-661afe059bb0" providerId="ADAL" clId="{A2452BF9-ACD8-479D-9110-E9BC2A378F3D}" dt="2025-09-29T13:01:53.967" v="58" actId="255"/>
          <ac:spMkLst>
            <pc:docMk/>
            <pc:sldMk cId="3806355406" sldId="329"/>
            <ac:spMk id="2" creationId="{516DB650-4DC1-3629-4C10-15BDF3480341}"/>
          </ac:spMkLst>
        </pc:spChg>
      </pc:sldChg>
      <pc:sldChg chg="modSp mod modNotesTx">
        <pc:chgData name="Marc Chandler" userId="9a3fbe4b-190d-4953-9b1d-661afe059bb0" providerId="ADAL" clId="{A2452BF9-ACD8-479D-9110-E9BC2A378F3D}" dt="2025-09-29T13:05:14.027" v="131" actId="1076"/>
        <pc:sldMkLst>
          <pc:docMk/>
          <pc:sldMk cId="2961102838" sldId="331"/>
        </pc:sldMkLst>
        <pc:spChg chg="mod">
          <ac:chgData name="Marc Chandler" userId="9a3fbe4b-190d-4953-9b1d-661afe059bb0" providerId="ADAL" clId="{A2452BF9-ACD8-479D-9110-E9BC2A378F3D}" dt="2025-09-29T13:05:14.027" v="131" actId="1076"/>
          <ac:spMkLst>
            <pc:docMk/>
            <pc:sldMk cId="2961102838" sldId="331"/>
            <ac:spMk id="2" creationId="{22AE93E5-E7B4-87A4-63F6-82812F9D31DC}"/>
          </ac:spMkLst>
        </pc:spChg>
      </pc:sldChg>
      <pc:sldChg chg="modSp mod modNotesTx">
        <pc:chgData name="Marc Chandler" userId="9a3fbe4b-190d-4953-9b1d-661afe059bb0" providerId="ADAL" clId="{A2452BF9-ACD8-479D-9110-E9BC2A378F3D}" dt="2025-09-29T13:06:56.117" v="137" actId="20577"/>
        <pc:sldMkLst>
          <pc:docMk/>
          <pc:sldMk cId="552569657" sldId="332"/>
        </pc:sldMkLst>
        <pc:spChg chg="mod">
          <ac:chgData name="Marc Chandler" userId="9a3fbe4b-190d-4953-9b1d-661afe059bb0" providerId="ADAL" clId="{A2452BF9-ACD8-479D-9110-E9BC2A378F3D}" dt="2025-09-29T13:02:50.245" v="74" actId="20577"/>
          <ac:spMkLst>
            <pc:docMk/>
            <pc:sldMk cId="552569657" sldId="332"/>
            <ac:spMk id="2" creationId="{4A6BCC79-7BC9-1EB0-AFDD-CD20F26E6C09}"/>
          </ac:spMkLst>
        </pc:spChg>
      </pc:sldChg>
      <pc:sldChg chg="modSp mod modNotesTx">
        <pc:chgData name="Marc Chandler" userId="9a3fbe4b-190d-4953-9b1d-661afe059bb0" providerId="ADAL" clId="{A2452BF9-ACD8-479D-9110-E9BC2A378F3D}" dt="2025-09-29T13:05:06.896" v="130" actId="1076"/>
        <pc:sldMkLst>
          <pc:docMk/>
          <pc:sldMk cId="1291533707" sldId="333"/>
        </pc:sldMkLst>
        <pc:spChg chg="mod">
          <ac:chgData name="Marc Chandler" userId="9a3fbe4b-190d-4953-9b1d-661afe059bb0" providerId="ADAL" clId="{A2452BF9-ACD8-479D-9110-E9BC2A378F3D}" dt="2025-09-29T13:05:06.896" v="130" actId="1076"/>
          <ac:spMkLst>
            <pc:docMk/>
            <pc:sldMk cId="1291533707" sldId="333"/>
            <ac:spMk id="2" creationId="{28074F7B-E131-9F21-9F1D-CBE6E45156AC}"/>
          </ac:spMkLst>
        </pc:spChg>
        <pc:spChg chg="mod">
          <ac:chgData name="Marc Chandler" userId="9a3fbe4b-190d-4953-9b1d-661afe059bb0" providerId="ADAL" clId="{A2452BF9-ACD8-479D-9110-E9BC2A378F3D}" dt="2025-09-29T13:05:02.947" v="129" actId="1076"/>
          <ac:spMkLst>
            <pc:docMk/>
            <pc:sldMk cId="1291533707" sldId="333"/>
            <ac:spMk id="3" creationId="{02C28DED-34B3-E919-1957-BB02B35CA784}"/>
          </ac:spMkLst>
        </pc:spChg>
      </pc:sldChg>
    </pc:docChg>
  </pc:docChgLst>
  <pc:docChgLst>
    <pc:chgData name="Jack Mills" userId="6630170b-5158-4241-a927-77070f54099a" providerId="ADAL" clId="{E00B365B-CCB0-4057-9CC6-69F484DA23FF}"/>
    <pc:docChg chg="custSel modSld">
      <pc:chgData name="Jack Mills" userId="6630170b-5158-4241-a927-77070f54099a" providerId="ADAL" clId="{E00B365B-CCB0-4057-9CC6-69F484DA23FF}" dt="2025-10-02T11:19:59.927" v="11" actId="368"/>
      <pc:docMkLst>
        <pc:docMk/>
      </pc:docMkLst>
      <pc:sldChg chg="modNotes">
        <pc:chgData name="Jack Mills" userId="6630170b-5158-4241-a927-77070f54099a" providerId="ADAL" clId="{E00B365B-CCB0-4057-9CC6-69F484DA23FF}" dt="2025-10-02T11:19:59.911" v="1" actId="368"/>
        <pc:sldMkLst>
          <pc:docMk/>
          <pc:sldMk cId="743246157" sldId="296"/>
        </pc:sldMkLst>
      </pc:sldChg>
      <pc:sldChg chg="modNotes">
        <pc:chgData name="Jack Mills" userId="6630170b-5158-4241-a927-77070f54099a" providerId="ADAL" clId="{E00B365B-CCB0-4057-9CC6-69F484DA23FF}" dt="2025-10-02T11:19:59.911" v="5" actId="368"/>
        <pc:sldMkLst>
          <pc:docMk/>
          <pc:sldMk cId="91721819" sldId="309"/>
        </pc:sldMkLst>
      </pc:sldChg>
      <pc:sldChg chg="modNotes">
        <pc:chgData name="Jack Mills" userId="6630170b-5158-4241-a927-77070f54099a" providerId="ADAL" clId="{E00B365B-CCB0-4057-9CC6-69F484DA23FF}" dt="2025-10-02T11:19:59.927" v="7" actId="368"/>
        <pc:sldMkLst>
          <pc:docMk/>
          <pc:sldMk cId="3214261291" sldId="310"/>
        </pc:sldMkLst>
      </pc:sldChg>
      <pc:sldChg chg="modNotes">
        <pc:chgData name="Jack Mills" userId="6630170b-5158-4241-a927-77070f54099a" providerId="ADAL" clId="{E00B365B-CCB0-4057-9CC6-69F484DA23FF}" dt="2025-10-02T11:19:59.911" v="3" actId="368"/>
        <pc:sldMkLst>
          <pc:docMk/>
          <pc:sldMk cId="865913969" sldId="320"/>
        </pc:sldMkLst>
      </pc:sldChg>
      <pc:sldChg chg="modNotes">
        <pc:chgData name="Jack Mills" userId="6630170b-5158-4241-a927-77070f54099a" providerId="ADAL" clId="{E00B365B-CCB0-4057-9CC6-69F484DA23FF}" dt="2025-10-02T11:19:59.927" v="11" actId="368"/>
        <pc:sldMkLst>
          <pc:docMk/>
          <pc:sldMk cId="2961102838" sldId="331"/>
        </pc:sldMkLst>
      </pc:sldChg>
      <pc:sldChg chg="modNotes">
        <pc:chgData name="Jack Mills" userId="6630170b-5158-4241-a927-77070f54099a" providerId="ADAL" clId="{E00B365B-CCB0-4057-9CC6-69F484DA23FF}" dt="2025-10-02T11:19:59.927" v="9" actId="368"/>
        <pc:sldMkLst>
          <pc:docMk/>
          <pc:sldMk cId="552569657" sldId="33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FB9AF5-BDC3-5149-8258-94ECD5910617}" type="datetimeFigureOut">
              <a:rPr lang="en-US" smtClean="0"/>
              <a:pPr/>
              <a:t>10/2/2025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93B43-E0F0-0046-9DDF-056EE0E9CC27}" type="slidenum">
              <a:rPr lang="en-US" smtClean="0"/>
              <a:pPr/>
              <a:t>‹#›</a:t>
            </a:fld>
            <a:endParaRPr lang="en-US"/>
          </a:p>
        </p:txBody>
      </p:sp>
    </p:spTree>
    <p:extLst>
      <p:ext uri="{BB962C8B-B14F-4D97-AF65-F5344CB8AC3E}">
        <p14:creationId xmlns:p14="http://schemas.microsoft.com/office/powerpoint/2010/main" val="685134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D193B43-E0F0-0046-9DDF-056EE0E9CC27}" type="slidenum">
              <a:rPr lang="en-US" smtClean="0"/>
              <a:pPr/>
              <a:t>1</a:t>
            </a:fld>
            <a:endParaRPr lang="en-US"/>
          </a:p>
        </p:txBody>
      </p:sp>
    </p:spTree>
    <p:extLst>
      <p:ext uri="{BB962C8B-B14F-4D97-AF65-F5344CB8AC3E}">
        <p14:creationId xmlns:p14="http://schemas.microsoft.com/office/powerpoint/2010/main" val="3032901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10</a:t>
            </a:fld>
            <a:endParaRPr lang="en-US"/>
          </a:p>
        </p:txBody>
      </p:sp>
    </p:spTree>
    <p:extLst>
      <p:ext uri="{BB962C8B-B14F-4D97-AF65-F5344CB8AC3E}">
        <p14:creationId xmlns:p14="http://schemas.microsoft.com/office/powerpoint/2010/main" val="2459139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11</a:t>
            </a:fld>
            <a:endParaRPr lang="en-US"/>
          </a:p>
        </p:txBody>
      </p:sp>
    </p:spTree>
    <p:extLst>
      <p:ext uri="{BB962C8B-B14F-4D97-AF65-F5344CB8AC3E}">
        <p14:creationId xmlns:p14="http://schemas.microsoft.com/office/powerpoint/2010/main" val="3337029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ED193B43-E0F0-0046-9DDF-056EE0E9CC27}" type="slidenum">
              <a:rPr lang="en-US" smtClean="0"/>
              <a:pPr/>
              <a:t>12</a:t>
            </a:fld>
            <a:endParaRPr lang="en-US"/>
          </a:p>
        </p:txBody>
      </p:sp>
    </p:spTree>
    <p:extLst>
      <p:ext uri="{BB962C8B-B14F-4D97-AF65-F5344CB8AC3E}">
        <p14:creationId xmlns:p14="http://schemas.microsoft.com/office/powerpoint/2010/main" val="2052146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13</a:t>
            </a:fld>
            <a:endParaRPr lang="en-US"/>
          </a:p>
        </p:txBody>
      </p:sp>
    </p:spTree>
    <p:extLst>
      <p:ext uri="{BB962C8B-B14F-4D97-AF65-F5344CB8AC3E}">
        <p14:creationId xmlns:p14="http://schemas.microsoft.com/office/powerpoint/2010/main" val="2571169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14</a:t>
            </a:fld>
            <a:endParaRPr lang="en-US"/>
          </a:p>
        </p:txBody>
      </p:sp>
    </p:spTree>
    <p:extLst>
      <p:ext uri="{BB962C8B-B14F-4D97-AF65-F5344CB8AC3E}">
        <p14:creationId xmlns:p14="http://schemas.microsoft.com/office/powerpoint/2010/main" val="7522050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D193B43-E0F0-0046-9DDF-056EE0E9CC27}" type="slidenum">
              <a:rPr lang="en-US" smtClean="0"/>
              <a:pPr/>
              <a:t>15</a:t>
            </a:fld>
            <a:endParaRPr lang="en-US"/>
          </a:p>
        </p:txBody>
      </p:sp>
    </p:spTree>
    <p:extLst>
      <p:ext uri="{BB962C8B-B14F-4D97-AF65-F5344CB8AC3E}">
        <p14:creationId xmlns:p14="http://schemas.microsoft.com/office/powerpoint/2010/main" val="25697811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2</a:t>
            </a:fld>
            <a:endParaRPr lang="en-US"/>
          </a:p>
        </p:txBody>
      </p:sp>
    </p:spTree>
    <p:extLst>
      <p:ext uri="{BB962C8B-B14F-4D97-AF65-F5344CB8AC3E}">
        <p14:creationId xmlns:p14="http://schemas.microsoft.com/office/powerpoint/2010/main" val="1199962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D193B43-E0F0-0046-9DDF-056EE0E9CC27}" type="slidenum">
              <a:rPr lang="en-US" smtClean="0"/>
              <a:pPr/>
              <a:t>3</a:t>
            </a:fld>
            <a:endParaRPr lang="en-US"/>
          </a:p>
        </p:txBody>
      </p:sp>
    </p:spTree>
    <p:extLst>
      <p:ext uri="{BB962C8B-B14F-4D97-AF65-F5344CB8AC3E}">
        <p14:creationId xmlns:p14="http://schemas.microsoft.com/office/powerpoint/2010/main" val="2772976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D193B43-E0F0-0046-9DDF-056EE0E9CC27}" type="slidenum">
              <a:rPr lang="en-US" smtClean="0"/>
              <a:pPr/>
              <a:t>4</a:t>
            </a:fld>
            <a:endParaRPr lang="en-US"/>
          </a:p>
        </p:txBody>
      </p:sp>
    </p:spTree>
    <p:extLst>
      <p:ext uri="{BB962C8B-B14F-4D97-AF65-F5344CB8AC3E}">
        <p14:creationId xmlns:p14="http://schemas.microsoft.com/office/powerpoint/2010/main" val="1801835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ts val="1000"/>
              </a:spcBef>
            </a:pPr>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5</a:t>
            </a:fld>
            <a:endParaRPr lang="en-US"/>
          </a:p>
        </p:txBody>
      </p:sp>
    </p:spTree>
    <p:extLst>
      <p:ext uri="{BB962C8B-B14F-4D97-AF65-F5344CB8AC3E}">
        <p14:creationId xmlns:p14="http://schemas.microsoft.com/office/powerpoint/2010/main" val="485889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6</a:t>
            </a:fld>
            <a:endParaRPr lang="en-US"/>
          </a:p>
        </p:txBody>
      </p:sp>
    </p:spTree>
    <p:extLst>
      <p:ext uri="{BB962C8B-B14F-4D97-AF65-F5344CB8AC3E}">
        <p14:creationId xmlns:p14="http://schemas.microsoft.com/office/powerpoint/2010/main" val="15578657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7</a:t>
            </a:fld>
            <a:endParaRPr lang="en-US"/>
          </a:p>
        </p:txBody>
      </p:sp>
    </p:spTree>
    <p:extLst>
      <p:ext uri="{BB962C8B-B14F-4D97-AF65-F5344CB8AC3E}">
        <p14:creationId xmlns:p14="http://schemas.microsoft.com/office/powerpoint/2010/main" val="35215394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highlight>
                <a:srgbClr val="FFFF00"/>
              </a:highlight>
              <a:ea typeface="Calibri"/>
              <a:cs typeface="Calibri"/>
            </a:endParaRPr>
          </a:p>
        </p:txBody>
      </p:sp>
      <p:sp>
        <p:nvSpPr>
          <p:cNvPr id="4" name="Slide Number Placeholder 3"/>
          <p:cNvSpPr>
            <a:spLocks noGrp="1"/>
          </p:cNvSpPr>
          <p:nvPr>
            <p:ph type="sldNum" sz="quarter" idx="5"/>
          </p:nvPr>
        </p:nvSpPr>
        <p:spPr/>
        <p:txBody>
          <a:bodyPr/>
          <a:lstStyle/>
          <a:p>
            <a:fld id="{ED193B43-E0F0-0046-9DDF-056EE0E9CC27}" type="slidenum">
              <a:rPr lang="en-US" smtClean="0"/>
              <a:pPr/>
              <a:t>8</a:t>
            </a:fld>
            <a:endParaRPr lang="en-US"/>
          </a:p>
        </p:txBody>
      </p:sp>
    </p:spTree>
    <p:extLst>
      <p:ext uri="{BB962C8B-B14F-4D97-AF65-F5344CB8AC3E}">
        <p14:creationId xmlns:p14="http://schemas.microsoft.com/office/powerpoint/2010/main" val="2340299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ED193B43-E0F0-0046-9DDF-056EE0E9CC27}" type="slidenum">
              <a:rPr lang="en-US" smtClean="0"/>
              <a:pPr/>
              <a:t>9</a:t>
            </a:fld>
            <a:endParaRPr lang="en-US"/>
          </a:p>
        </p:txBody>
      </p:sp>
    </p:spTree>
    <p:extLst>
      <p:ext uri="{BB962C8B-B14F-4D97-AF65-F5344CB8AC3E}">
        <p14:creationId xmlns:p14="http://schemas.microsoft.com/office/powerpoint/2010/main" val="27693388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5"/>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a:solidFill>
                  <a:srgbClr val="A098FA"/>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145708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Tree>
    <p:extLst>
      <p:ext uri="{BB962C8B-B14F-4D97-AF65-F5344CB8AC3E}">
        <p14:creationId xmlns:p14="http://schemas.microsoft.com/office/powerpoint/2010/main" val="4021133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Tree>
    <p:extLst>
      <p:ext uri="{BB962C8B-B14F-4D97-AF65-F5344CB8AC3E}">
        <p14:creationId xmlns:p14="http://schemas.microsoft.com/office/powerpoint/2010/main" val="3191332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5"/>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a:solidFill>
                  <a:srgbClr val="78F9D4"/>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448530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4"/>
          </a:xfrm>
          <a:prstGeom prst="rect">
            <a:avLst/>
          </a:prstGeom>
        </p:spPr>
      </p:pic>
      <p:sp>
        <p:nvSpPr>
          <p:cNvPr id="2" name="Title 1"/>
          <p:cNvSpPr>
            <a:spLocks noGrp="1"/>
          </p:cNvSpPr>
          <p:nvPr>
            <p:ph type="title" hasCustomPrompt="1"/>
          </p:nvPr>
        </p:nvSpPr>
        <p:spPr>
          <a:xfrm>
            <a:off x="634240" y="2770690"/>
            <a:ext cx="8509760" cy="1829019"/>
          </a:xfrm>
          <a:prstGeom prst="rect">
            <a:avLst/>
          </a:prstGeom>
        </p:spPr>
        <p:txBody>
          <a:bodyPr>
            <a:normAutofit/>
          </a:bodyPr>
          <a:lstStyle>
            <a:lvl1pPr>
              <a:defRPr sz="56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727438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3" y="0"/>
            <a:ext cx="12208984" cy="6867554"/>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4194543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3" y="0"/>
            <a:ext cx="12208984" cy="6867553"/>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i="0" u="none" strike="noStrike">
                <a:solidFill>
                  <a:srgbClr val="333333"/>
                </a:solidFill>
                <a:effectLst/>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406383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1134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764816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7560000" cy="540000"/>
          </a:xfrm>
          <a:prstGeom prst="rect">
            <a:avLst/>
          </a:prstGeom>
        </p:spPr>
        <p:txBody>
          <a:bodyPr>
            <a:noAutofit/>
          </a:bodyPr>
          <a:lstStyle>
            <a:lvl1pPr>
              <a:defRPr sz="3400" b="1">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1610488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828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7742295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20" y="0"/>
            <a:ext cx="12207599" cy="6866774"/>
          </a:xfrm>
          <a:prstGeom prst="rect">
            <a:avLst/>
          </a:prstGeom>
        </p:spPr>
      </p:pic>
      <p:sp>
        <p:nvSpPr>
          <p:cNvPr id="7" name="Title 1"/>
          <p:cNvSpPr>
            <a:spLocks noGrp="1"/>
          </p:cNvSpPr>
          <p:nvPr>
            <p:ph type="title"/>
          </p:nvPr>
        </p:nvSpPr>
        <p:spPr>
          <a:xfrm>
            <a:off x="431999" y="1196203"/>
            <a:ext cx="792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2879574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64039509"/>
      </p:ext>
    </p:extLst>
  </p:cSld>
  <p:clrMap bg1="lt1" tx1="dk1" bg2="lt2" tx2="dk2" accent1="accent1" accent2="accent2" accent3="accent3" accent4="accent4" accent5="accent5" accent6="accent6" hlink="hlink" folHlink="folHlink"/>
  <p:sldLayoutIdLst>
    <p:sldLayoutId id="2147483650" r:id="rId1"/>
    <p:sldLayoutId id="2147483690" r:id="rId2"/>
    <p:sldLayoutId id="2147483676" r:id="rId3"/>
    <p:sldLayoutId id="2147483682" r:id="rId4"/>
    <p:sldLayoutId id="2147483683" r:id="rId5"/>
    <p:sldLayoutId id="2147483673" r:id="rId6"/>
    <p:sldLayoutId id="2147483684" r:id="rId7"/>
    <p:sldLayoutId id="2147483688" r:id="rId8"/>
    <p:sldLayoutId id="2147483689" r:id="rId9"/>
    <p:sldLayoutId id="2147483686" r:id="rId10"/>
    <p:sldLayoutId id="214748368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1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11.png"/><Relationship Id="rId5" Type="http://schemas.openxmlformats.org/officeDocument/2006/relationships/image" Target="../media/image14.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1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11.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11.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11.png"/><Relationship Id="rId4"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1.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1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1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1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11.png"/><Relationship Id="rId5" Type="http://schemas.openxmlformats.org/officeDocument/2006/relationships/image" Target="../media/image13.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1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EA396-5951-CD41-BAB8-EAC61C170ABD}"/>
              </a:ext>
            </a:extLst>
          </p:cNvPr>
          <p:cNvSpPr>
            <a:spLocks noGrp="1"/>
          </p:cNvSpPr>
          <p:nvPr>
            <p:ph type="title"/>
          </p:nvPr>
        </p:nvSpPr>
        <p:spPr/>
        <p:txBody>
          <a:bodyPr lIns="91440" tIns="45720" rIns="91440" bIns="45720" anchor="t">
            <a:normAutofit/>
          </a:bodyPr>
          <a:lstStyle/>
          <a:p>
            <a:r>
              <a:rPr lang="en-US" err="1">
                <a:latin typeface="Verdana"/>
                <a:ea typeface="Verdana"/>
              </a:rPr>
              <a:t>Standardisation</a:t>
            </a:r>
            <a:r>
              <a:rPr lang="en-US">
                <a:latin typeface="Verdana"/>
                <a:ea typeface="Verdana"/>
              </a:rPr>
              <a:t> Training 2025/26</a:t>
            </a:r>
            <a:endParaRPr lang="en-US"/>
          </a:p>
        </p:txBody>
      </p:sp>
      <p:sp>
        <p:nvSpPr>
          <p:cNvPr id="19" name="TextBox 18">
            <a:extLst>
              <a:ext uri="{FF2B5EF4-FFF2-40B4-BE49-F238E27FC236}">
                <a16:creationId xmlns:a16="http://schemas.microsoft.com/office/drawing/2014/main" id="{FDB76311-3C63-4E40-89CE-E10872C1078E}"/>
              </a:ext>
            </a:extLst>
          </p:cNvPr>
          <p:cNvSpPr txBox="1"/>
          <p:nvPr/>
        </p:nvSpPr>
        <p:spPr>
          <a:xfrm>
            <a:off x="611577" y="6338557"/>
            <a:ext cx="331829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a:solidFill>
                  <a:schemeClr val="bg1"/>
                </a:solidFill>
                <a:latin typeface="Arial"/>
                <a:cs typeface="Arial"/>
              </a:rPr>
              <a:t>Version 1.1   |   October 2025</a:t>
            </a:r>
            <a:endParaRPr lang="en-US" sz="1600">
              <a:solidFill>
                <a:schemeClr val="bg1"/>
              </a:solidFill>
              <a:latin typeface="Arial"/>
              <a:cs typeface="Arial"/>
            </a:endParaRPr>
          </a:p>
        </p:txBody>
      </p:sp>
      <p:pic>
        <p:nvPicPr>
          <p:cNvPr id="5" name="Recorded Sound">
            <a:hlinkClick r:id="" action="ppaction://media"/>
            <a:extLst>
              <a:ext uri="{FF2B5EF4-FFF2-40B4-BE49-F238E27FC236}">
                <a16:creationId xmlns:a16="http://schemas.microsoft.com/office/drawing/2014/main" id="{78D4CB86-6E12-E395-459A-A0C378B5665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77600" y="5397500"/>
            <a:ext cx="406400" cy="406400"/>
          </a:xfrm>
          <a:prstGeom prst="rect">
            <a:avLst/>
          </a:prstGeom>
        </p:spPr>
      </p:pic>
    </p:spTree>
    <p:extLst>
      <p:ext uri="{BB962C8B-B14F-4D97-AF65-F5344CB8AC3E}">
        <p14:creationId xmlns:p14="http://schemas.microsoft.com/office/powerpoint/2010/main" val="3766172904"/>
      </p:ext>
    </p:extLst>
  </p:cSld>
  <p:clrMapOvr>
    <a:masterClrMapping/>
  </p:clrMapOvr>
  <mc:AlternateContent xmlns:mc="http://schemas.openxmlformats.org/markup-compatibility/2006" xmlns:p14="http://schemas.microsoft.com/office/powerpoint/2010/main">
    <mc:Choice Requires="p14">
      <p:transition spd="slow" p14:dur="2000" advTm="2240"/>
    </mc:Choice>
    <mc:Fallback xmlns="">
      <p:transition spd="slow" advTm="22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23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6BCC79-7BC9-1EB0-AFDD-CD20F26E6C09}"/>
              </a:ext>
            </a:extLst>
          </p:cNvPr>
          <p:cNvSpPr>
            <a:spLocks noGrp="1"/>
          </p:cNvSpPr>
          <p:nvPr>
            <p:ph type="title"/>
          </p:nvPr>
        </p:nvSpPr>
        <p:spPr/>
        <p:txBody>
          <a:bodyPr lIns="91440" tIns="45720" rIns="91440" bIns="45720" anchor="t">
            <a:noAutofit/>
          </a:bodyPr>
          <a:lstStyle/>
          <a:p>
            <a:r>
              <a:rPr lang="en-GB" sz="3200">
                <a:latin typeface="Arial"/>
                <a:cs typeface="Arial"/>
              </a:rPr>
              <a:t>Task 1 answer</a:t>
            </a:r>
            <a:endParaRPr lang="en-US"/>
          </a:p>
        </p:txBody>
      </p:sp>
      <p:sp>
        <p:nvSpPr>
          <p:cNvPr id="3" name="Text Placeholder 2">
            <a:extLst>
              <a:ext uri="{FF2B5EF4-FFF2-40B4-BE49-F238E27FC236}">
                <a16:creationId xmlns:a16="http://schemas.microsoft.com/office/drawing/2014/main" id="{912D9179-672D-414B-DF9D-CDF450E287A9}"/>
              </a:ext>
            </a:extLst>
          </p:cNvPr>
          <p:cNvSpPr>
            <a:spLocks noGrp="1"/>
          </p:cNvSpPr>
          <p:nvPr>
            <p:ph type="body" sz="quarter" idx="10"/>
          </p:nvPr>
        </p:nvSpPr>
        <p:spPr/>
        <p:txBody>
          <a:bodyPr lIns="91440" tIns="45720" rIns="91440" bIns="45720" anchor="t"/>
          <a:lstStyle/>
          <a:p>
            <a:r>
              <a:rPr lang="en-US">
                <a:latin typeface="Arial"/>
                <a:cs typeface="Arial"/>
              </a:rPr>
              <a:t>AO1 - limited recall of knowledge and understanding of strategies that could support the weaning transition that has minimal detail.</a:t>
            </a:r>
            <a:endParaRPr lang="en-US"/>
          </a:p>
          <a:p>
            <a:endParaRPr lang="en-US"/>
          </a:p>
          <a:p>
            <a:r>
              <a:rPr lang="en-US">
                <a:latin typeface="Arial"/>
                <a:cs typeface="Arial"/>
              </a:rPr>
              <a:t>AO2 - limited application of knowledge and understanding of the strategies that could support Isaac’s weaning transition that has minimal detail and is mostly superficial. With minimal relevance to providing strategies on how the setting will support Isaac’s weaning transition.</a:t>
            </a:r>
            <a:endParaRPr lang="en-US"/>
          </a:p>
          <a:p>
            <a:endParaRPr lang="en-US">
              <a:latin typeface="Arial"/>
              <a:cs typeface="Arial"/>
            </a:endParaRPr>
          </a:p>
          <a:p>
            <a:r>
              <a:rPr lang="en-US">
                <a:latin typeface="Arial"/>
                <a:cs typeface="Arial"/>
              </a:rPr>
              <a:t>AO3 - limited analysis and evaluation of how the strategies support Isaac’s transition. Supported with limited justifications for the choice and appropriateness of the strategies that have minimal detail and are mostly superficial. </a:t>
            </a:r>
          </a:p>
        </p:txBody>
      </p:sp>
      <p:pic>
        <p:nvPicPr>
          <p:cNvPr id="4" name="Recorded Sound">
            <a:hlinkClick r:id="" action="ppaction://media"/>
            <a:extLst>
              <a:ext uri="{FF2B5EF4-FFF2-40B4-BE49-F238E27FC236}">
                <a16:creationId xmlns:a16="http://schemas.microsoft.com/office/drawing/2014/main" id="{28ACCBA0-0909-38F6-2DA3-F28FE6ECB1C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12500" y="5680364"/>
            <a:ext cx="406400" cy="406400"/>
          </a:xfrm>
          <a:prstGeom prst="rect">
            <a:avLst/>
          </a:prstGeom>
        </p:spPr>
      </p:pic>
    </p:spTree>
    <p:extLst>
      <p:ext uri="{BB962C8B-B14F-4D97-AF65-F5344CB8AC3E}">
        <p14:creationId xmlns:p14="http://schemas.microsoft.com/office/powerpoint/2010/main" val="552569657"/>
      </p:ext>
    </p:extLst>
  </p:cSld>
  <p:clrMapOvr>
    <a:masterClrMapping/>
  </p:clrMapOvr>
  <mc:AlternateContent xmlns:mc="http://schemas.openxmlformats.org/markup-compatibility/2006" xmlns:p14="http://schemas.microsoft.com/office/powerpoint/2010/main">
    <mc:Choice Requires="p14">
      <p:transition spd="slow" p14:dur="2000" advTm="61662"/>
    </mc:Choice>
    <mc:Fallback xmlns="">
      <p:transition spd="slow" advTm="616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66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DB650-4DC1-3629-4C10-15BDF3480341}"/>
              </a:ext>
            </a:extLst>
          </p:cNvPr>
          <p:cNvSpPr>
            <a:spLocks noGrp="1"/>
          </p:cNvSpPr>
          <p:nvPr>
            <p:ph type="title"/>
          </p:nvPr>
        </p:nvSpPr>
        <p:spPr>
          <a:xfrm>
            <a:off x="432000" y="1031103"/>
            <a:ext cx="7560000" cy="540000"/>
          </a:xfrm>
        </p:spPr>
        <p:txBody>
          <a:bodyPr/>
          <a:lstStyle/>
          <a:p>
            <a:r>
              <a:rPr lang="en-GB" sz="3200">
                <a:latin typeface="Arial" panose="020B0604020202020204" pitchFamily="34" charset="0"/>
                <a:cs typeface="Arial" panose="020B0604020202020204" pitchFamily="34" charset="0"/>
              </a:rPr>
              <a:t>Activity 2</a:t>
            </a:r>
          </a:p>
        </p:txBody>
      </p:sp>
      <p:sp>
        <p:nvSpPr>
          <p:cNvPr id="3" name="Text Placeholder 2">
            <a:extLst>
              <a:ext uri="{FF2B5EF4-FFF2-40B4-BE49-F238E27FC236}">
                <a16:creationId xmlns:a16="http://schemas.microsoft.com/office/drawing/2014/main" id="{E40EBB86-C433-41B1-66A4-C8DA1E6158DC}"/>
              </a:ext>
            </a:extLst>
          </p:cNvPr>
          <p:cNvSpPr>
            <a:spLocks noGrp="1"/>
          </p:cNvSpPr>
          <p:nvPr>
            <p:ph type="body" sz="quarter" idx="10"/>
          </p:nvPr>
        </p:nvSpPr>
        <p:spPr>
          <a:xfrm>
            <a:off x="432000" y="1720840"/>
            <a:ext cx="6063510" cy="4912263"/>
          </a:xfrm>
        </p:spPr>
        <p:txBody>
          <a:bodyPr lIns="91440" tIns="45720" rIns="91440" bIns="45720" anchor="t"/>
          <a:lstStyle/>
          <a:p>
            <a:r>
              <a:rPr lang="en-US" sz="1600">
                <a:latin typeface="Arial"/>
                <a:cs typeface="Arial"/>
              </a:rPr>
              <a:t>Review the learning journal observation completed by the </a:t>
            </a:r>
            <a:endParaRPr lang="en-US"/>
          </a:p>
          <a:p>
            <a:r>
              <a:rPr lang="en-US" sz="1600">
                <a:latin typeface="Arial"/>
                <a:cs typeface="Arial"/>
              </a:rPr>
              <a:t>childminder (appendix 1) in support of task 2.</a:t>
            </a:r>
            <a:endParaRPr lang="en-US"/>
          </a:p>
          <a:p>
            <a:r>
              <a:rPr lang="en-US" sz="1600">
                <a:latin typeface="Arial"/>
                <a:cs typeface="Arial"/>
              </a:rPr>
              <a:t>Using the NEA, discuss the evidence against the Marking </a:t>
            </a:r>
            <a:endParaRPr lang="en-US"/>
          </a:p>
          <a:p>
            <a:r>
              <a:rPr lang="en-US" sz="1600">
                <a:latin typeface="Arial"/>
                <a:cs typeface="Arial"/>
              </a:rPr>
              <a:t>Bands for task 2 and answer the following questions:</a:t>
            </a:r>
            <a:endParaRPr lang="en-US"/>
          </a:p>
          <a:p>
            <a:endParaRPr lang="en-US" sz="1600">
              <a:latin typeface="Arial"/>
              <a:cs typeface="Arial"/>
            </a:endParaRPr>
          </a:p>
          <a:p>
            <a:pPr marL="342900" indent="-342900">
              <a:buAutoNum type="arabicPeriod"/>
            </a:pPr>
            <a:r>
              <a:rPr lang="en-US" sz="1600">
                <a:latin typeface="Arial"/>
                <a:cs typeface="Arial"/>
              </a:rPr>
              <a:t>Has the learner assessed aspects of Isaac’s holistic </a:t>
            </a:r>
            <a:endParaRPr lang="en-US">
              <a:latin typeface="Arial"/>
              <a:cs typeface="Arial"/>
            </a:endParaRPr>
          </a:p>
          <a:p>
            <a:r>
              <a:rPr lang="en-US" sz="1600">
                <a:latin typeface="Arial"/>
                <a:cs typeface="Arial"/>
              </a:rPr>
              <a:t>development against expected milestones?</a:t>
            </a:r>
            <a:endParaRPr lang="en-US">
              <a:latin typeface="Arial"/>
              <a:cs typeface="Arial"/>
            </a:endParaRPr>
          </a:p>
          <a:p>
            <a:r>
              <a:rPr lang="en-US" sz="1600">
                <a:latin typeface="Arial"/>
                <a:cs typeface="Arial"/>
              </a:rPr>
              <a:t>2.    Has the learner written a report of their findings from the </a:t>
            </a:r>
            <a:endParaRPr lang="en-US">
              <a:latin typeface="Arial"/>
              <a:cs typeface="Arial"/>
            </a:endParaRPr>
          </a:p>
          <a:p>
            <a:r>
              <a:rPr lang="en-US" sz="1600">
                <a:latin typeface="Arial"/>
                <a:cs typeface="Arial"/>
              </a:rPr>
              <a:t>assessment of the observations that shows analysis and </a:t>
            </a:r>
            <a:endParaRPr lang="en-US">
              <a:latin typeface="Arial"/>
              <a:cs typeface="Arial"/>
            </a:endParaRPr>
          </a:p>
          <a:p>
            <a:r>
              <a:rPr lang="en-US" sz="1600">
                <a:latin typeface="Arial"/>
                <a:cs typeface="Arial"/>
              </a:rPr>
              <a:t>evaluation of Isaac’s holistic development against the expected </a:t>
            </a:r>
            <a:endParaRPr lang="en-US">
              <a:latin typeface="Arial"/>
              <a:cs typeface="Arial"/>
            </a:endParaRPr>
          </a:p>
          <a:p>
            <a:r>
              <a:rPr lang="en-US" sz="1600">
                <a:latin typeface="Arial"/>
                <a:cs typeface="Arial"/>
              </a:rPr>
              <a:t>milestones. </a:t>
            </a:r>
            <a:endParaRPr lang="en-US">
              <a:latin typeface="Arial"/>
              <a:cs typeface="Arial"/>
            </a:endParaRPr>
          </a:p>
          <a:p>
            <a:r>
              <a:rPr lang="en-US" sz="1600">
                <a:latin typeface="Arial"/>
                <a:cs typeface="Arial"/>
              </a:rPr>
              <a:t>3.</a:t>
            </a:r>
            <a:r>
              <a:rPr lang="en-US">
                <a:latin typeface="Arial"/>
                <a:cs typeface="Arial"/>
              </a:rPr>
              <a:t>   </a:t>
            </a:r>
            <a:r>
              <a:rPr lang="en-US" sz="1600">
                <a:latin typeface="Arial"/>
                <a:cs typeface="Arial"/>
              </a:rPr>
              <a:t>Using the bottom-up approach, which band would the sample learner evidence sit in and why?</a:t>
            </a:r>
          </a:p>
          <a:p>
            <a:r>
              <a:rPr lang="en-US" sz="1600">
                <a:latin typeface="Arial"/>
                <a:cs typeface="Arial"/>
              </a:rPr>
              <a:t>4.   What feedback would you provide to this learner?</a:t>
            </a:r>
            <a:endParaRPr lang="en-US" sz="1600"/>
          </a:p>
          <a:p>
            <a:endParaRPr lang="en-US" sz="1600"/>
          </a:p>
          <a:p>
            <a:endParaRPr lang="en-GB"/>
          </a:p>
        </p:txBody>
      </p:sp>
      <p:pic>
        <p:nvPicPr>
          <p:cNvPr id="4" name="Picture 3" descr="A white paper with black text&#10;&#10;AI-generated content may be incorrect.">
            <a:extLst>
              <a:ext uri="{FF2B5EF4-FFF2-40B4-BE49-F238E27FC236}">
                <a16:creationId xmlns:a16="http://schemas.microsoft.com/office/drawing/2014/main" id="{68922C55-81D5-51E1-183C-3FC9D07DFE64}"/>
              </a:ext>
            </a:extLst>
          </p:cNvPr>
          <p:cNvPicPr>
            <a:picLocks noChangeAspect="1"/>
          </p:cNvPicPr>
          <p:nvPr/>
        </p:nvPicPr>
        <p:blipFill>
          <a:blip r:embed="rId5"/>
          <a:stretch>
            <a:fillRect/>
          </a:stretch>
        </p:blipFill>
        <p:spPr>
          <a:xfrm>
            <a:off x="6497308" y="596391"/>
            <a:ext cx="5695950" cy="6010275"/>
          </a:xfrm>
          <a:prstGeom prst="rect">
            <a:avLst/>
          </a:prstGeom>
        </p:spPr>
      </p:pic>
      <p:pic>
        <p:nvPicPr>
          <p:cNvPr id="6" name="Recorded Sound">
            <a:hlinkClick r:id="" action="ppaction://media"/>
            <a:extLst>
              <a:ext uri="{FF2B5EF4-FFF2-40B4-BE49-F238E27FC236}">
                <a16:creationId xmlns:a16="http://schemas.microsoft.com/office/drawing/2014/main" id="{4A2CC1B9-F6B4-C42C-2114-6C7358C925E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39500" y="6061085"/>
            <a:ext cx="406400" cy="406400"/>
          </a:xfrm>
          <a:prstGeom prst="rect">
            <a:avLst/>
          </a:prstGeom>
        </p:spPr>
      </p:pic>
    </p:spTree>
    <p:extLst>
      <p:ext uri="{BB962C8B-B14F-4D97-AF65-F5344CB8AC3E}">
        <p14:creationId xmlns:p14="http://schemas.microsoft.com/office/powerpoint/2010/main" val="3806355406"/>
      </p:ext>
    </p:extLst>
  </p:cSld>
  <p:clrMapOvr>
    <a:masterClrMapping/>
  </p:clrMapOvr>
  <mc:AlternateContent xmlns:mc="http://schemas.openxmlformats.org/markup-compatibility/2006" xmlns:p14="http://schemas.microsoft.com/office/powerpoint/2010/main">
    <mc:Choice Requires="p14">
      <p:transition spd="slow" p14:dur="2000" advTm="54214"/>
    </mc:Choice>
    <mc:Fallback xmlns="">
      <p:transition spd="slow" advTm="542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67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lIns="91440" tIns="45720" rIns="91440" bIns="45720" anchor="t">
            <a:noAutofit/>
          </a:bodyPr>
          <a:lstStyle/>
          <a:p>
            <a:r>
              <a:rPr lang="en-US" sz="3200">
                <a:latin typeface="Arial" panose="020B0604020202020204" pitchFamily="34" charset="0"/>
                <a:ea typeface="Verdana"/>
                <a:cs typeface="Arial" panose="020B0604020202020204" pitchFamily="34" charset="0"/>
              </a:rPr>
              <a:t>Activity 2 - Overview</a:t>
            </a:r>
            <a:endParaRPr lang="en-US" sz="320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p:txBody>
          <a:bodyPr lIns="91440" tIns="45720" rIns="91440" bIns="45720" anchor="t"/>
          <a:lstStyle/>
          <a:p>
            <a:r>
              <a:rPr lang="en-US">
                <a:latin typeface="Arial"/>
                <a:cs typeface="Arial"/>
              </a:rPr>
              <a:t>Task 2, within this task learners were required to undertake assessment objectives (AOs). AO1, AO2, AO3, and AO4. </a:t>
            </a:r>
            <a:endParaRPr lang="en-US"/>
          </a:p>
          <a:p>
            <a:r>
              <a:rPr lang="en-US">
                <a:latin typeface="Arial"/>
                <a:cs typeface="Arial"/>
              </a:rPr>
              <a:t>Learners were required to review the learning journal observation completed by the childminder (appendix 1).</a:t>
            </a:r>
          </a:p>
          <a:p>
            <a:pPr marL="342900" indent="-342900">
              <a:buChar char="•"/>
            </a:pPr>
            <a:r>
              <a:rPr lang="en-US">
                <a:latin typeface="Arial"/>
                <a:cs typeface="Arial"/>
              </a:rPr>
              <a:t>Learners were required to assess aspects of Isaac’s holistic development against expected milestones.</a:t>
            </a:r>
          </a:p>
          <a:p>
            <a:pPr marL="342900" indent="-342900">
              <a:buChar char="•"/>
            </a:pPr>
            <a:r>
              <a:rPr lang="en-US">
                <a:latin typeface="Arial"/>
                <a:cs typeface="Arial"/>
              </a:rPr>
              <a:t>As part of this task, learners were to write a report of their findings from the assessment of the observations that shows analysis and evaluation of Isaac’s holistic development against the expected milestones.</a:t>
            </a:r>
          </a:p>
          <a:p>
            <a:pPr marL="342900" indent="-342900">
              <a:buFont typeface="Arial,Sans-Serif"/>
              <a:buChar char="•"/>
            </a:pPr>
            <a:r>
              <a:rPr lang="en-US">
                <a:latin typeface="Arial"/>
                <a:cs typeface="Arial"/>
              </a:rPr>
              <a:t>The NEA task included key areas that learners must include within the evidence. Generally, most learners achieved positively, however, some showed limited knowledge and understanding of how aspects of Isaac’s holistic development might be interconnected.</a:t>
            </a:r>
          </a:p>
        </p:txBody>
      </p:sp>
      <p:pic>
        <p:nvPicPr>
          <p:cNvPr id="5" name="Recorded Sound">
            <a:hlinkClick r:id="" action="ppaction://media"/>
            <a:extLst>
              <a:ext uri="{FF2B5EF4-FFF2-40B4-BE49-F238E27FC236}">
                <a16:creationId xmlns:a16="http://schemas.microsoft.com/office/drawing/2014/main" id="{C0119B83-69BE-62A2-E554-BE4FB9D62F0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934700" y="5883564"/>
            <a:ext cx="406400" cy="406400"/>
          </a:xfrm>
          <a:prstGeom prst="rect">
            <a:avLst/>
          </a:prstGeom>
        </p:spPr>
      </p:pic>
    </p:spTree>
    <p:extLst>
      <p:ext uri="{BB962C8B-B14F-4D97-AF65-F5344CB8AC3E}">
        <p14:creationId xmlns:p14="http://schemas.microsoft.com/office/powerpoint/2010/main" val="2850275334"/>
      </p:ext>
    </p:extLst>
  </p:cSld>
  <p:clrMapOvr>
    <a:masterClrMapping/>
  </p:clrMapOvr>
  <mc:AlternateContent xmlns:mc="http://schemas.openxmlformats.org/markup-compatibility/2006" xmlns:p14="http://schemas.microsoft.com/office/powerpoint/2010/main">
    <mc:Choice Requires="p14">
      <p:transition spd="slow" p14:dur="2000" advTm="64017"/>
    </mc:Choice>
    <mc:Fallback xmlns="">
      <p:transition spd="slow" advTm="640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49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E93E5-E7B4-87A4-63F6-82812F9D31DC}"/>
              </a:ext>
            </a:extLst>
          </p:cNvPr>
          <p:cNvSpPr>
            <a:spLocks noGrp="1"/>
          </p:cNvSpPr>
          <p:nvPr>
            <p:ph type="title"/>
          </p:nvPr>
        </p:nvSpPr>
        <p:spPr>
          <a:xfrm>
            <a:off x="2292190" y="412159"/>
            <a:ext cx="6051510" cy="640641"/>
          </a:xfrm>
        </p:spPr>
        <p:txBody>
          <a:bodyPr lIns="91440" tIns="45720" rIns="91440" bIns="45720" anchor="t">
            <a:noAutofit/>
          </a:bodyPr>
          <a:lstStyle/>
          <a:p>
            <a:r>
              <a:rPr lang="en-GB" sz="3200">
                <a:latin typeface="Arial"/>
                <a:cs typeface="Arial"/>
              </a:rPr>
              <a:t>Task 2 answer</a:t>
            </a:r>
            <a:endParaRPr lang="en-US"/>
          </a:p>
        </p:txBody>
      </p:sp>
      <p:sp>
        <p:nvSpPr>
          <p:cNvPr id="3" name="Text Placeholder 2">
            <a:extLst>
              <a:ext uri="{FF2B5EF4-FFF2-40B4-BE49-F238E27FC236}">
                <a16:creationId xmlns:a16="http://schemas.microsoft.com/office/drawing/2014/main" id="{44481AE0-22E2-3DC7-58D6-02700FDA9727}"/>
              </a:ext>
            </a:extLst>
          </p:cNvPr>
          <p:cNvSpPr>
            <a:spLocks noGrp="1"/>
          </p:cNvSpPr>
          <p:nvPr>
            <p:ph type="body" sz="quarter" idx="10"/>
          </p:nvPr>
        </p:nvSpPr>
        <p:spPr>
          <a:xfrm>
            <a:off x="374491" y="1275142"/>
            <a:ext cx="9186460" cy="5271697"/>
          </a:xfrm>
        </p:spPr>
        <p:txBody>
          <a:bodyPr lIns="91440" tIns="45720" rIns="91440" bIns="45720" anchor="t"/>
          <a:lstStyle/>
          <a:p>
            <a:r>
              <a:rPr lang="en-GB">
                <a:latin typeface="Arial"/>
                <a:cs typeface="Arial"/>
              </a:rPr>
              <a:t>AO1 – excellent recall of knowledge and understanding of holistic development and milestones that is comprehensive.</a:t>
            </a:r>
            <a:endParaRPr lang="en-GB"/>
          </a:p>
          <a:p>
            <a:r>
              <a:rPr lang="en-GB">
                <a:latin typeface="Arial"/>
                <a:cs typeface="Arial"/>
              </a:rPr>
              <a:t>AO2 – excellent application of knowledge and understanding of Isaac’s holistic development against expected milestones that is comprehensive, highly detailed and highly relevant. </a:t>
            </a:r>
            <a:endParaRPr lang="en-GB"/>
          </a:p>
          <a:p>
            <a:r>
              <a:rPr lang="en-GB">
                <a:latin typeface="Arial"/>
                <a:cs typeface="Arial"/>
              </a:rPr>
              <a:t>AO2 – excellent application of knowledge and understanding of how aspects of Isaac’s holistic development might be interconnected that is comprehensive, highly detailed and highly relevant and shows links between Isaac’s holistic development and needs.</a:t>
            </a:r>
            <a:endParaRPr lang="en-GB"/>
          </a:p>
          <a:p>
            <a:r>
              <a:rPr lang="en-GB">
                <a:latin typeface="Arial"/>
                <a:cs typeface="Arial"/>
              </a:rPr>
              <a:t>AO3 – excellent analysis and evaluation of Isaac’s holistic development needs against expected milestones that are comprehensive and highly relevant. Supported with excellent justifications for the support needed to further his development that are comprehensive and highly detailed.</a:t>
            </a:r>
            <a:endParaRPr lang="en-GB"/>
          </a:p>
          <a:p>
            <a:r>
              <a:rPr lang="en-GB">
                <a:latin typeface="Arial"/>
                <a:cs typeface="Arial"/>
              </a:rPr>
              <a:t>AO4 – excellent demonstration of vocational skills in the ability to read, review and utilise an observation document for the creation and completion of a written report that is comprehensive, highly detailed and highly relevant to the needs and support of Isaac. </a:t>
            </a:r>
            <a:endParaRPr lang="en-US">
              <a:latin typeface="Arial"/>
              <a:cs typeface="Arial"/>
            </a:endParaRPr>
          </a:p>
        </p:txBody>
      </p:sp>
      <p:pic>
        <p:nvPicPr>
          <p:cNvPr id="4" name="Recorded Sound">
            <a:hlinkClick r:id="" action="ppaction://media"/>
            <a:extLst>
              <a:ext uri="{FF2B5EF4-FFF2-40B4-BE49-F238E27FC236}">
                <a16:creationId xmlns:a16="http://schemas.microsoft.com/office/drawing/2014/main" id="{4B25C6BA-EE40-395E-2105-F855C639E87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883900" y="5930900"/>
            <a:ext cx="406400" cy="406400"/>
          </a:xfrm>
          <a:prstGeom prst="rect">
            <a:avLst/>
          </a:prstGeom>
        </p:spPr>
      </p:pic>
    </p:spTree>
    <p:extLst>
      <p:ext uri="{BB962C8B-B14F-4D97-AF65-F5344CB8AC3E}">
        <p14:creationId xmlns:p14="http://schemas.microsoft.com/office/powerpoint/2010/main" val="2961102838"/>
      </p:ext>
    </p:extLst>
  </p:cSld>
  <p:clrMapOvr>
    <a:masterClrMapping/>
  </p:clrMapOvr>
  <mc:AlternateContent xmlns:mc="http://schemas.openxmlformats.org/markup-compatibility/2006" xmlns:p14="http://schemas.microsoft.com/office/powerpoint/2010/main">
    <mc:Choice Requires="p14">
      <p:transition spd="slow" p14:dur="2000" advTm="88408"/>
    </mc:Choice>
    <mc:Fallback xmlns="">
      <p:transition spd="slow" advTm="884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840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74F7B-E131-9F21-9F1D-CBE6E45156AC}"/>
              </a:ext>
            </a:extLst>
          </p:cNvPr>
          <p:cNvSpPr>
            <a:spLocks noGrp="1"/>
          </p:cNvSpPr>
          <p:nvPr>
            <p:ph type="title"/>
          </p:nvPr>
        </p:nvSpPr>
        <p:spPr>
          <a:xfrm>
            <a:off x="520900" y="1002997"/>
            <a:ext cx="6056460" cy="702394"/>
          </a:xfrm>
        </p:spPr>
        <p:txBody>
          <a:bodyPr lIns="91440" tIns="45720" rIns="91440" bIns="45720" anchor="t">
            <a:noAutofit/>
          </a:bodyPr>
          <a:lstStyle/>
          <a:p>
            <a:r>
              <a:rPr lang="en-GB">
                <a:latin typeface="Verdana"/>
                <a:ea typeface="Verdana"/>
              </a:rPr>
              <a:t>Top tips</a:t>
            </a:r>
            <a:endParaRPr lang="en-US" b="0">
              <a:solidFill>
                <a:srgbClr val="000000"/>
              </a:solidFill>
              <a:latin typeface="Verdana"/>
              <a:ea typeface="Verdana"/>
            </a:endParaRPr>
          </a:p>
          <a:p>
            <a:endParaRPr lang="en-US"/>
          </a:p>
        </p:txBody>
      </p:sp>
      <p:sp>
        <p:nvSpPr>
          <p:cNvPr id="3" name="Text Placeholder 2">
            <a:extLst>
              <a:ext uri="{FF2B5EF4-FFF2-40B4-BE49-F238E27FC236}">
                <a16:creationId xmlns:a16="http://schemas.microsoft.com/office/drawing/2014/main" id="{02C28DED-34B3-E919-1957-BB02B35CA784}"/>
              </a:ext>
            </a:extLst>
          </p:cNvPr>
          <p:cNvSpPr>
            <a:spLocks noGrp="1"/>
          </p:cNvSpPr>
          <p:nvPr>
            <p:ph type="body" sz="quarter" idx="10"/>
          </p:nvPr>
        </p:nvSpPr>
        <p:spPr>
          <a:xfrm>
            <a:off x="520900" y="1613866"/>
            <a:ext cx="9291344" cy="4676098"/>
          </a:xfrm>
        </p:spPr>
        <p:txBody>
          <a:bodyPr lIns="91440" tIns="45720" rIns="91440" bIns="45720" anchor="t"/>
          <a:lstStyle/>
          <a:p>
            <a:pPr marL="342900" indent="-342900">
              <a:spcBef>
                <a:spcPts val="0"/>
              </a:spcBef>
              <a:buFont typeface="Arial,Sans-Serif"/>
              <a:buChar char="•"/>
            </a:pPr>
            <a:r>
              <a:rPr lang="en-GB">
                <a:latin typeface="Arial"/>
                <a:cs typeface="Arial"/>
              </a:rPr>
              <a:t>Centres are reminded to ensure that feedback is respective of the accurate marking band and terminology used within the marking band, for example, limited, reasonable, good or excellent.</a:t>
            </a:r>
            <a:endParaRPr lang="en-US">
              <a:latin typeface="Arial"/>
              <a:cs typeface="Arial"/>
            </a:endParaRPr>
          </a:p>
          <a:p>
            <a:pPr marL="342900" indent="-342900">
              <a:spcBef>
                <a:spcPts val="0"/>
              </a:spcBef>
              <a:buFont typeface="Arial,Sans-Serif"/>
              <a:buChar char="•"/>
            </a:pPr>
            <a:r>
              <a:rPr lang="en-GB">
                <a:latin typeface="Arial"/>
                <a:cs typeface="Arial"/>
              </a:rPr>
              <a:t>Centres are reminded that learners must complete the NEA in numerical order: task 2 must follow task 1, task 3 must follow task 2 and so forth. This supports learners in building upon their evidence and ensures they are working through the NEA accordingly. </a:t>
            </a:r>
            <a:endParaRPr lang="en-US">
              <a:latin typeface="Arial"/>
              <a:cs typeface="Arial"/>
            </a:endParaRPr>
          </a:p>
          <a:p>
            <a:pPr marL="342900" indent="-342900">
              <a:lnSpc>
                <a:spcPct val="100000"/>
              </a:lnSpc>
              <a:spcBef>
                <a:spcPts val="0"/>
              </a:spcBef>
              <a:buFont typeface="Arial,Sans-Serif"/>
              <a:buChar char="•"/>
            </a:pPr>
            <a:r>
              <a:rPr lang="en-US">
                <a:latin typeface="Arial"/>
                <a:cs typeface="Arial"/>
              </a:rPr>
              <a:t>Upload all the required Tasks from the NEA. </a:t>
            </a:r>
          </a:p>
          <a:p>
            <a:pPr marL="342900" indent="-342900">
              <a:lnSpc>
                <a:spcPct val="100000"/>
              </a:lnSpc>
              <a:spcBef>
                <a:spcPts val="0"/>
              </a:spcBef>
              <a:buFont typeface="Arial,Sans-Serif"/>
              <a:buChar char="•"/>
            </a:pPr>
            <a:r>
              <a:rPr lang="en-US">
                <a:latin typeface="Arial"/>
                <a:cs typeface="Arial"/>
              </a:rPr>
              <a:t>Upload all copies of Feedback and Assessment documentation. </a:t>
            </a:r>
          </a:p>
          <a:p>
            <a:pPr marL="342900" indent="-342900">
              <a:lnSpc>
                <a:spcPct val="100000"/>
              </a:lnSpc>
              <a:spcBef>
                <a:spcPts val="0"/>
              </a:spcBef>
              <a:buFont typeface="Arial,Sans-Serif"/>
              <a:buChar char="•"/>
            </a:pPr>
            <a:r>
              <a:rPr lang="en-US">
                <a:latin typeface="Arial"/>
                <a:cs typeface="Arial"/>
              </a:rPr>
              <a:t>Evidence should be provided as either in word-processed or hand-written evidence.  </a:t>
            </a:r>
          </a:p>
          <a:p>
            <a:pPr marL="342900" indent="-342900">
              <a:lnSpc>
                <a:spcPct val="100000"/>
              </a:lnSpc>
              <a:spcBef>
                <a:spcPts val="0"/>
              </a:spcBef>
              <a:buFont typeface="Arial,Sans-Serif"/>
              <a:buChar char="•"/>
            </a:pPr>
            <a:r>
              <a:rPr lang="en-US">
                <a:latin typeface="Arial"/>
                <a:cs typeface="Arial"/>
              </a:rPr>
              <a:t>Learners should approach all tasks in the NEA with reference to the time specific requirements and control conditions, which are located in the QSID document. </a:t>
            </a:r>
            <a:endParaRPr lang="en-GB">
              <a:latin typeface="Arial"/>
              <a:cs typeface="Arial"/>
            </a:endParaRPr>
          </a:p>
          <a:p>
            <a:endParaRPr lang="en-US"/>
          </a:p>
        </p:txBody>
      </p:sp>
      <p:pic>
        <p:nvPicPr>
          <p:cNvPr id="4" name="Recorded Sound">
            <a:hlinkClick r:id="" action="ppaction://media"/>
            <a:extLst>
              <a:ext uri="{FF2B5EF4-FFF2-40B4-BE49-F238E27FC236}">
                <a16:creationId xmlns:a16="http://schemas.microsoft.com/office/drawing/2014/main" id="{434A9272-612A-4A92-6D88-82B05CF475B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087100" y="5883564"/>
            <a:ext cx="406400" cy="406400"/>
          </a:xfrm>
          <a:prstGeom prst="rect">
            <a:avLst/>
          </a:prstGeom>
        </p:spPr>
      </p:pic>
    </p:spTree>
    <p:extLst>
      <p:ext uri="{BB962C8B-B14F-4D97-AF65-F5344CB8AC3E}">
        <p14:creationId xmlns:p14="http://schemas.microsoft.com/office/powerpoint/2010/main" val="1291533707"/>
      </p:ext>
    </p:extLst>
  </p:cSld>
  <p:clrMapOvr>
    <a:masterClrMapping/>
  </p:clrMapOvr>
  <mc:AlternateContent xmlns:mc="http://schemas.openxmlformats.org/markup-compatibility/2006" xmlns:p14="http://schemas.microsoft.com/office/powerpoint/2010/main">
    <mc:Choice Requires="p14">
      <p:transition spd="slow" p14:dur="2000" advTm="68268"/>
    </mc:Choice>
    <mc:Fallback xmlns="">
      <p:transition spd="slow" advTm="682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26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D50FE-FE34-6545-9541-6DB703605EFF}"/>
              </a:ext>
            </a:extLst>
          </p:cNvPr>
          <p:cNvSpPr>
            <a:spLocks noGrp="1"/>
          </p:cNvSpPr>
          <p:nvPr>
            <p:ph type="title"/>
          </p:nvPr>
        </p:nvSpPr>
        <p:spPr/>
        <p:txBody>
          <a:bodyPr lIns="91440" tIns="45720" rIns="91440" bIns="45720" anchor="t">
            <a:normAutofit/>
          </a:bodyPr>
          <a:lstStyle/>
          <a:p>
            <a:pPr algn="ctr"/>
            <a:r>
              <a:rPr lang="en-US">
                <a:latin typeface="Verdana"/>
                <a:ea typeface="Verdana"/>
              </a:rPr>
              <a:t>Thank you</a:t>
            </a:r>
            <a:endParaRPr lang="en-US"/>
          </a:p>
        </p:txBody>
      </p:sp>
      <p:pic>
        <p:nvPicPr>
          <p:cNvPr id="3" name="Recorded Sound">
            <a:hlinkClick r:id="" action="ppaction://media"/>
            <a:extLst>
              <a:ext uri="{FF2B5EF4-FFF2-40B4-BE49-F238E27FC236}">
                <a16:creationId xmlns:a16="http://schemas.microsoft.com/office/drawing/2014/main" id="{69DFEFF8-9D70-E10D-A0C1-0C640280819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88700" y="5930900"/>
            <a:ext cx="406400" cy="406400"/>
          </a:xfrm>
          <a:prstGeom prst="rect">
            <a:avLst/>
          </a:prstGeom>
        </p:spPr>
      </p:pic>
    </p:spTree>
    <p:extLst>
      <p:ext uri="{BB962C8B-B14F-4D97-AF65-F5344CB8AC3E}">
        <p14:creationId xmlns:p14="http://schemas.microsoft.com/office/powerpoint/2010/main" val="1901410109"/>
      </p:ext>
    </p:extLst>
  </p:cSld>
  <p:clrMapOvr>
    <a:masterClrMapping/>
  </p:clrMapOvr>
  <mc:AlternateContent xmlns:mc="http://schemas.openxmlformats.org/markup-compatibility/2006" xmlns:p14="http://schemas.microsoft.com/office/powerpoint/2010/main">
    <mc:Choice Requires="p14">
      <p:transition spd="slow" p14:dur="2000" advTm="9427"/>
    </mc:Choice>
    <mc:Fallback xmlns="">
      <p:transition spd="slow" advTm="94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42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CAB01-F251-9542-941F-2E0FF9927BD4}"/>
              </a:ext>
            </a:extLst>
          </p:cNvPr>
          <p:cNvSpPr>
            <a:spLocks noGrp="1"/>
          </p:cNvSpPr>
          <p:nvPr>
            <p:ph type="title"/>
          </p:nvPr>
        </p:nvSpPr>
        <p:spPr>
          <a:xfrm>
            <a:off x="634240" y="2118859"/>
            <a:ext cx="11006916" cy="1829019"/>
          </a:xfrm>
        </p:spPr>
        <p:txBody>
          <a:bodyPr lIns="91440" tIns="45720" rIns="91440" bIns="45720" anchor="t">
            <a:normAutofit/>
          </a:bodyPr>
          <a:lstStyle/>
          <a:p>
            <a:r>
              <a:rPr lang="en-US" sz="3000">
                <a:latin typeface="Verdana"/>
                <a:ea typeface="Verdana"/>
              </a:rPr>
              <a:t>NCFE CACHE Level 1/2 Technical </a:t>
            </a:r>
            <a:br>
              <a:rPr lang="en-US" sz="3000">
                <a:latin typeface="Verdana"/>
                <a:ea typeface="Verdana"/>
              </a:rPr>
            </a:br>
            <a:r>
              <a:rPr lang="en-US" sz="3000">
                <a:latin typeface="Verdana"/>
                <a:ea typeface="Verdana"/>
              </a:rPr>
              <a:t>Award in Child Development and </a:t>
            </a:r>
            <a:br>
              <a:rPr lang="en-US" sz="3000">
                <a:latin typeface="Verdana"/>
                <a:ea typeface="Verdana"/>
              </a:rPr>
            </a:br>
            <a:r>
              <a:rPr lang="en-US" sz="3000">
                <a:latin typeface="Verdana"/>
                <a:ea typeface="Verdana"/>
              </a:rPr>
              <a:t>Care in the Early Years </a:t>
            </a:r>
            <a:br>
              <a:rPr lang="en-US" sz="3000">
                <a:latin typeface="Verdana"/>
                <a:ea typeface="Verdana"/>
              </a:rPr>
            </a:br>
            <a:r>
              <a:rPr lang="en-US" sz="3000">
                <a:latin typeface="Verdana"/>
                <a:ea typeface="Verdana"/>
              </a:rPr>
              <a:t>603/7012/9</a:t>
            </a:r>
          </a:p>
        </p:txBody>
      </p:sp>
      <p:pic>
        <p:nvPicPr>
          <p:cNvPr id="3" name="Recorded Sound">
            <a:hlinkClick r:id="" action="ppaction://media"/>
            <a:extLst>
              <a:ext uri="{FF2B5EF4-FFF2-40B4-BE49-F238E27FC236}">
                <a16:creationId xmlns:a16="http://schemas.microsoft.com/office/drawing/2014/main" id="{541D76B0-774F-C974-14F6-01AF21C0346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96656" y="5651500"/>
            <a:ext cx="406400" cy="406400"/>
          </a:xfrm>
          <a:prstGeom prst="rect">
            <a:avLst/>
          </a:prstGeom>
        </p:spPr>
      </p:pic>
    </p:spTree>
    <p:extLst>
      <p:ext uri="{BB962C8B-B14F-4D97-AF65-F5344CB8AC3E}">
        <p14:creationId xmlns:p14="http://schemas.microsoft.com/office/powerpoint/2010/main" val="743246157"/>
      </p:ext>
    </p:extLst>
  </p:cSld>
  <p:clrMapOvr>
    <a:masterClrMapping/>
  </p:clrMapOvr>
  <mc:AlternateContent xmlns:mc="http://schemas.openxmlformats.org/markup-compatibility/2006" xmlns:p14="http://schemas.microsoft.com/office/powerpoint/2010/main">
    <mc:Choice Requires="p14">
      <p:transition spd="slow" p14:dur="2000" advTm="10020"/>
    </mc:Choice>
    <mc:Fallback xmlns="">
      <p:transition spd="slow" advTm="100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02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A0193-FEC3-6240-BDF9-33C9C4655126}"/>
              </a:ext>
            </a:extLst>
          </p:cNvPr>
          <p:cNvSpPr>
            <a:spLocks noGrp="1"/>
          </p:cNvSpPr>
          <p:nvPr>
            <p:ph type="title"/>
          </p:nvPr>
        </p:nvSpPr>
        <p:spPr/>
        <p:txBody>
          <a:bodyPr/>
          <a:lstStyle/>
          <a:p>
            <a:r>
              <a:rPr lang="en-US" sz="3200">
                <a:latin typeface="Arial" panose="020B0604020202020204" pitchFamily="34" charset="0"/>
                <a:cs typeface="Arial" panose="020B0604020202020204" pitchFamily="34" charset="0"/>
              </a:rPr>
              <a:t>Objective and Aim</a:t>
            </a:r>
          </a:p>
        </p:txBody>
      </p:sp>
      <p:sp>
        <p:nvSpPr>
          <p:cNvPr id="3" name="Text Placeholder 2">
            <a:extLst>
              <a:ext uri="{FF2B5EF4-FFF2-40B4-BE49-F238E27FC236}">
                <a16:creationId xmlns:a16="http://schemas.microsoft.com/office/drawing/2014/main" id="{F5914C87-A563-DD44-9E2C-69C4C9B82F6A}"/>
              </a:ext>
            </a:extLst>
          </p:cNvPr>
          <p:cNvSpPr>
            <a:spLocks noGrp="1"/>
          </p:cNvSpPr>
          <p:nvPr>
            <p:ph type="body" sz="quarter" idx="10"/>
          </p:nvPr>
        </p:nvSpPr>
        <p:spPr/>
        <p:txBody>
          <a:bodyPr lIns="91440" tIns="45720" rIns="91440" bIns="45720" anchor="t"/>
          <a:lstStyle/>
          <a:p>
            <a:r>
              <a:rPr lang="en-GB" b="1"/>
              <a:t>Training objective:</a:t>
            </a:r>
            <a:r>
              <a:rPr lang="en-GB"/>
              <a:t> To promote consistency in marking and evaluation across assessors by collaboratively reviewing and aligning assessment objectives and expectations.</a:t>
            </a:r>
          </a:p>
          <a:p>
            <a:endParaRPr lang="en-GB"/>
          </a:p>
          <a:p>
            <a:r>
              <a:rPr lang="en-GB" b="1">
                <a:latin typeface="Arial"/>
                <a:cs typeface="Arial"/>
              </a:rPr>
              <a:t>Training aim:</a:t>
            </a:r>
            <a:r>
              <a:rPr lang="en-GB">
                <a:latin typeface="Arial"/>
                <a:cs typeface="Arial"/>
              </a:rPr>
              <a:t> The purpose of the standardisation training is to provide delivery teams with an opportunity to reflect on the 2024/2025 Non-Exam Assessment (NEA), using the Chief Moderator (CM) report and learner work examples. This will support teams in reviewing marks, ensuring consistency in marking, and building confidence in preparation for the 2025/2026 assessment window.</a:t>
            </a:r>
            <a:endParaRPr lang="en-US">
              <a:latin typeface="Arial"/>
              <a:cs typeface="Arial"/>
            </a:endParaRPr>
          </a:p>
        </p:txBody>
      </p:sp>
      <p:pic>
        <p:nvPicPr>
          <p:cNvPr id="5" name="Recorded Sound">
            <a:hlinkClick r:id="" action="ppaction://media"/>
            <a:extLst>
              <a:ext uri="{FF2B5EF4-FFF2-40B4-BE49-F238E27FC236}">
                <a16:creationId xmlns:a16="http://schemas.microsoft.com/office/drawing/2014/main" id="{334497BE-628B-5C45-E969-369DDCE1E9A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50600" y="5680364"/>
            <a:ext cx="406400" cy="406400"/>
          </a:xfrm>
          <a:prstGeom prst="rect">
            <a:avLst/>
          </a:prstGeom>
        </p:spPr>
      </p:pic>
    </p:spTree>
    <p:extLst>
      <p:ext uri="{BB962C8B-B14F-4D97-AF65-F5344CB8AC3E}">
        <p14:creationId xmlns:p14="http://schemas.microsoft.com/office/powerpoint/2010/main" val="3484380438"/>
      </p:ext>
    </p:extLst>
  </p:cSld>
  <p:clrMapOvr>
    <a:masterClrMapping/>
  </p:clrMapOvr>
  <mc:AlternateContent xmlns:mc="http://schemas.openxmlformats.org/markup-compatibility/2006" xmlns:p14="http://schemas.microsoft.com/office/powerpoint/2010/main">
    <mc:Choice Requires="p14">
      <p:transition spd="slow" p14:dur="2000" advTm="36586"/>
    </mc:Choice>
    <mc:Fallback xmlns="">
      <p:transition spd="slow" advTm="365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19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lIns="91440" tIns="45720" rIns="91440" bIns="45720" anchor="t">
            <a:noAutofit/>
          </a:bodyPr>
          <a:lstStyle/>
          <a:p>
            <a:r>
              <a:rPr lang="en-US" sz="3000">
                <a:latin typeface="Arial" panose="020B0604020202020204" pitchFamily="34" charset="0"/>
                <a:ea typeface="Verdana"/>
                <a:cs typeface="Arial" panose="020B0604020202020204" pitchFamily="34" charset="0"/>
              </a:rPr>
              <a:t>Materials to support presentation </a:t>
            </a:r>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p:txBody>
          <a:bodyPr lIns="91440" tIns="45720" rIns="91440" bIns="45720" anchor="t"/>
          <a:lstStyle/>
          <a:p>
            <a:endParaRPr lang="en-US" sz="1800">
              <a:latin typeface="Arial"/>
              <a:cs typeface="Arial"/>
            </a:endParaRPr>
          </a:p>
          <a:p>
            <a:r>
              <a:rPr lang="en-US">
                <a:latin typeface="Arial"/>
                <a:cs typeface="Arial"/>
              </a:rPr>
              <a:t>To be downloaded from the NCFE website on the qualification page:</a:t>
            </a:r>
          </a:p>
          <a:p>
            <a:pPr marL="800100" lvl="1" indent="-342900">
              <a:buFont typeface="Arial" panose="020B0604020202020204" pitchFamily="34" charset="0"/>
              <a:buChar char="•"/>
            </a:pPr>
            <a:r>
              <a:rPr lang="en-US" sz="2000">
                <a:latin typeface="Arial"/>
                <a:cs typeface="Arial"/>
              </a:rPr>
              <a:t>Tutor guidance document</a:t>
            </a:r>
          </a:p>
          <a:p>
            <a:pPr marL="800100" lvl="1" indent="-342900">
              <a:buFont typeface="Arial" panose="020B0604020202020204" pitchFamily="34" charset="0"/>
              <a:buChar char="•"/>
            </a:pPr>
            <a:r>
              <a:rPr lang="en-US" sz="2000">
                <a:latin typeface="Arial"/>
                <a:cs typeface="Arial"/>
              </a:rPr>
              <a:t>Summer 25 Chief Examiner/Chief Moderator report</a:t>
            </a:r>
          </a:p>
          <a:p>
            <a:pPr marL="800100" lvl="1" indent="-342900">
              <a:buFont typeface="Arial" panose="020B0604020202020204" pitchFamily="34" charset="0"/>
              <a:buChar char="•"/>
            </a:pPr>
            <a:r>
              <a:rPr lang="en-US" sz="2000">
                <a:latin typeface="Arial"/>
                <a:cs typeface="Arial"/>
              </a:rPr>
              <a:t>Summer 25 Non-Exam Assessment With Mark Scheme </a:t>
            </a:r>
            <a:endParaRPr lang="en-US"/>
          </a:p>
          <a:p>
            <a:pPr marL="342900" indent="-342900">
              <a:buFont typeface="Arial" panose="020B0604020202020204" pitchFamily="34" charset="0"/>
              <a:buChar char="•"/>
            </a:pPr>
            <a:endParaRPr lang="en-US"/>
          </a:p>
          <a:p>
            <a:pPr marL="342900" indent="-342900">
              <a:buFont typeface="Arial" panose="020B0604020202020204" pitchFamily="34" charset="0"/>
              <a:buChar char="•"/>
            </a:pPr>
            <a:endParaRPr lang="en-US"/>
          </a:p>
          <a:p>
            <a:pPr marL="342900" indent="-342900">
              <a:buFont typeface="Arial" panose="020B0604020202020204" pitchFamily="34" charset="0"/>
              <a:buChar char="•"/>
            </a:pPr>
            <a:endParaRPr lang="en-US"/>
          </a:p>
          <a:p>
            <a:pPr marL="342900" indent="-342900">
              <a:buFont typeface="Arial" panose="020B0604020202020204" pitchFamily="34" charset="0"/>
              <a:buChar char="•"/>
            </a:pPr>
            <a:endParaRPr lang="en-US"/>
          </a:p>
        </p:txBody>
      </p:sp>
      <p:pic>
        <p:nvPicPr>
          <p:cNvPr id="4" name="Recorded Sound">
            <a:hlinkClick r:id="" action="ppaction://media"/>
            <a:extLst>
              <a:ext uri="{FF2B5EF4-FFF2-40B4-BE49-F238E27FC236}">
                <a16:creationId xmlns:a16="http://schemas.microsoft.com/office/drawing/2014/main" id="{DFF73168-8832-1DDB-9F38-928F1741E14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922000" y="5562600"/>
            <a:ext cx="406400" cy="406400"/>
          </a:xfrm>
          <a:prstGeom prst="rect">
            <a:avLst/>
          </a:prstGeom>
        </p:spPr>
      </p:pic>
    </p:spTree>
    <p:extLst>
      <p:ext uri="{BB962C8B-B14F-4D97-AF65-F5344CB8AC3E}">
        <p14:creationId xmlns:p14="http://schemas.microsoft.com/office/powerpoint/2010/main" val="356155535"/>
      </p:ext>
    </p:extLst>
  </p:cSld>
  <p:clrMapOvr>
    <a:masterClrMapping/>
  </p:clrMapOvr>
  <mc:AlternateContent xmlns:mc="http://schemas.openxmlformats.org/markup-compatibility/2006" xmlns:p14="http://schemas.microsoft.com/office/powerpoint/2010/main">
    <mc:Choice Requires="p14">
      <p:transition spd="slow" p14:dur="2000" advTm="22630"/>
    </mc:Choice>
    <mc:Fallback xmlns="">
      <p:transition spd="slow" advTm="226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63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a:lstStyle/>
          <a:p>
            <a:r>
              <a:rPr lang="en-US" sz="3200">
                <a:latin typeface="Arial" panose="020B0604020202020204" pitchFamily="34" charset="0"/>
                <a:cs typeface="Arial" panose="020B0604020202020204" pitchFamily="34" charset="0"/>
              </a:rPr>
              <a:t>Presentation Agenda </a:t>
            </a:r>
            <a:br>
              <a:rPr lang="en-US">
                <a:latin typeface="Arial" panose="020B0604020202020204" pitchFamily="34" charset="0"/>
                <a:cs typeface="Arial" panose="020B0604020202020204" pitchFamily="34" charset="0"/>
              </a:rPr>
            </a:br>
            <a:br>
              <a:rPr lang="en-US">
                <a:latin typeface="Arial" panose="020B0604020202020204" pitchFamily="34" charset="0"/>
                <a:cs typeface="Arial" panose="020B0604020202020204" pitchFamily="34" charset="0"/>
              </a:rPr>
            </a:br>
            <a:endParaRPr lang="en-US"/>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p:txBody>
          <a:bodyPr lIns="91440" tIns="45720" rIns="91440" bIns="45720" anchor="t"/>
          <a:lstStyle/>
          <a:p>
            <a:endParaRPr lang="en-US" sz="1600"/>
          </a:p>
          <a:p>
            <a:pPr marL="285750" indent="-285750">
              <a:buFont typeface="Arial" panose="020B0604020202020204" pitchFamily="34" charset="0"/>
              <a:buChar char="•"/>
            </a:pPr>
            <a:r>
              <a:rPr lang="en-US" sz="2400">
                <a:latin typeface="Arial"/>
                <a:cs typeface="Arial"/>
              </a:rPr>
              <a:t>Review of CM report </a:t>
            </a:r>
          </a:p>
          <a:p>
            <a:pPr marL="285750" indent="-285750">
              <a:buFont typeface="Arial" panose="020B0604020202020204" pitchFamily="34" charset="0"/>
              <a:buChar char="•"/>
            </a:pPr>
            <a:r>
              <a:rPr lang="en-US" sz="2400">
                <a:latin typeface="Arial"/>
                <a:cs typeface="Arial"/>
              </a:rPr>
              <a:t>Optional activities</a:t>
            </a:r>
          </a:p>
          <a:p>
            <a:pPr marL="285750" indent="-285750">
              <a:buFont typeface="Arial" panose="020B0604020202020204" pitchFamily="34" charset="0"/>
              <a:buChar char="•"/>
            </a:pPr>
            <a:r>
              <a:rPr lang="en-US" sz="2400">
                <a:latin typeface="Arial"/>
                <a:cs typeface="Arial"/>
              </a:rPr>
              <a:t>Top tips for this assessment window </a:t>
            </a:r>
          </a:p>
          <a:p>
            <a:pPr marL="285750" indent="-285750">
              <a:buFont typeface="Arial" panose="020B0604020202020204" pitchFamily="34" charset="0"/>
              <a:buChar char="•"/>
            </a:pPr>
            <a:endParaRPr lang="en-US" sz="1600"/>
          </a:p>
          <a:p>
            <a:endParaRPr lang="en-US"/>
          </a:p>
          <a:p>
            <a:endParaRPr lang="en-US"/>
          </a:p>
        </p:txBody>
      </p:sp>
      <p:pic>
        <p:nvPicPr>
          <p:cNvPr id="5" name="Recorded Sound">
            <a:hlinkClick r:id="" action="ppaction://media"/>
            <a:extLst>
              <a:ext uri="{FF2B5EF4-FFF2-40B4-BE49-F238E27FC236}">
                <a16:creationId xmlns:a16="http://schemas.microsoft.com/office/drawing/2014/main" id="{2613A1FA-507F-33C8-C220-9BBA0F04190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88700" y="5680364"/>
            <a:ext cx="406400" cy="406400"/>
          </a:xfrm>
          <a:prstGeom prst="rect">
            <a:avLst/>
          </a:prstGeom>
        </p:spPr>
      </p:pic>
    </p:spTree>
    <p:extLst>
      <p:ext uri="{BB962C8B-B14F-4D97-AF65-F5344CB8AC3E}">
        <p14:creationId xmlns:p14="http://schemas.microsoft.com/office/powerpoint/2010/main" val="865913969"/>
      </p:ext>
    </p:extLst>
  </p:cSld>
  <p:clrMapOvr>
    <a:masterClrMapping/>
  </p:clrMapOvr>
  <mc:AlternateContent xmlns:mc="http://schemas.openxmlformats.org/markup-compatibility/2006" xmlns:p14="http://schemas.microsoft.com/office/powerpoint/2010/main">
    <mc:Choice Requires="p14">
      <p:transition spd="slow" p14:dur="2000" advTm="25734"/>
    </mc:Choice>
    <mc:Fallback xmlns="">
      <p:transition spd="slow" advTm="25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322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D50FE-FE34-6545-9541-6DB703605EFF}"/>
              </a:ext>
            </a:extLst>
          </p:cNvPr>
          <p:cNvSpPr>
            <a:spLocks noGrp="1"/>
          </p:cNvSpPr>
          <p:nvPr>
            <p:ph type="title"/>
          </p:nvPr>
        </p:nvSpPr>
        <p:spPr/>
        <p:txBody>
          <a:bodyPr/>
          <a:lstStyle/>
          <a:p>
            <a:r>
              <a:rPr lang="en-US">
                <a:latin typeface="Arial" panose="020B0604020202020204" pitchFamily="34" charset="0"/>
                <a:cs typeface="Arial" panose="020B0604020202020204" pitchFamily="34" charset="0"/>
              </a:rPr>
              <a:t>CM Report</a:t>
            </a:r>
          </a:p>
        </p:txBody>
      </p:sp>
      <p:sp>
        <p:nvSpPr>
          <p:cNvPr id="3" name="Text Placeholder 2">
            <a:extLst>
              <a:ext uri="{FF2B5EF4-FFF2-40B4-BE49-F238E27FC236}">
                <a16:creationId xmlns:a16="http://schemas.microsoft.com/office/drawing/2014/main" id="{56EBF97B-B7AD-8749-A02F-52E88F3C3862}"/>
              </a:ext>
            </a:extLst>
          </p:cNvPr>
          <p:cNvSpPr>
            <a:spLocks noGrp="1"/>
          </p:cNvSpPr>
          <p:nvPr>
            <p:ph type="body" sz="quarter" idx="10"/>
          </p:nvPr>
        </p:nvSpPr>
        <p:spPr/>
        <p:txBody>
          <a:bodyPr lIns="91440" tIns="45720" rIns="91440" bIns="45720" anchor="t"/>
          <a:lstStyle/>
          <a:p>
            <a:endParaRPr lang="en-US"/>
          </a:p>
          <a:p>
            <a:endParaRPr lang="en-US"/>
          </a:p>
        </p:txBody>
      </p:sp>
      <p:pic>
        <p:nvPicPr>
          <p:cNvPr id="4" name="Picture 3" descr="A white and blue rectangular object with black text&#10;&#10;AI-generated content may be incorrect.">
            <a:extLst>
              <a:ext uri="{FF2B5EF4-FFF2-40B4-BE49-F238E27FC236}">
                <a16:creationId xmlns:a16="http://schemas.microsoft.com/office/drawing/2014/main" id="{73301A98-DE03-DD7F-2618-14D1D9B004BC}"/>
              </a:ext>
            </a:extLst>
          </p:cNvPr>
          <p:cNvPicPr>
            <a:picLocks noChangeAspect="1"/>
          </p:cNvPicPr>
          <p:nvPr/>
        </p:nvPicPr>
        <p:blipFill>
          <a:blip r:embed="rId5"/>
          <a:stretch>
            <a:fillRect/>
          </a:stretch>
        </p:blipFill>
        <p:spPr>
          <a:xfrm>
            <a:off x="3755177" y="-112143"/>
            <a:ext cx="5233737" cy="6858000"/>
          </a:xfrm>
          <a:prstGeom prst="rect">
            <a:avLst/>
          </a:prstGeom>
        </p:spPr>
      </p:pic>
      <p:pic>
        <p:nvPicPr>
          <p:cNvPr id="8" name="Recorded Sound">
            <a:hlinkClick r:id="" action="ppaction://media"/>
            <a:extLst>
              <a:ext uri="{FF2B5EF4-FFF2-40B4-BE49-F238E27FC236}">
                <a16:creationId xmlns:a16="http://schemas.microsoft.com/office/drawing/2014/main" id="{EB0E7B56-6C33-3EF2-B4CA-BBEE97A7849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50600" y="5718464"/>
            <a:ext cx="406400" cy="406400"/>
          </a:xfrm>
          <a:prstGeom prst="rect">
            <a:avLst/>
          </a:prstGeom>
        </p:spPr>
      </p:pic>
    </p:spTree>
    <p:extLst>
      <p:ext uri="{BB962C8B-B14F-4D97-AF65-F5344CB8AC3E}">
        <p14:creationId xmlns:p14="http://schemas.microsoft.com/office/powerpoint/2010/main" val="91721819"/>
      </p:ext>
    </p:extLst>
  </p:cSld>
  <p:clrMapOvr>
    <a:masterClrMapping/>
  </p:clrMapOvr>
  <mc:AlternateContent xmlns:mc="http://schemas.openxmlformats.org/markup-compatibility/2006" xmlns:p14="http://schemas.microsoft.com/office/powerpoint/2010/main">
    <mc:Choice Requires="p14">
      <p:transition spd="slow" p14:dur="2000" advTm="124830"/>
    </mc:Choice>
    <mc:Fallback xmlns="">
      <p:transition spd="slow" advTm="1248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435"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370C6-5A29-B924-FA6B-4A45DB9395BC}"/>
              </a:ext>
            </a:extLst>
          </p:cNvPr>
          <p:cNvSpPr>
            <a:spLocks noGrp="1"/>
          </p:cNvSpPr>
          <p:nvPr>
            <p:ph type="title"/>
          </p:nvPr>
        </p:nvSpPr>
        <p:spPr/>
        <p:txBody>
          <a:bodyPr lIns="91440" tIns="45720" rIns="91440" bIns="45720" anchor="t">
            <a:noAutofit/>
          </a:bodyPr>
          <a:lstStyle/>
          <a:p>
            <a:r>
              <a:rPr lang="en-US" sz="3200">
                <a:latin typeface="Arial"/>
                <a:ea typeface="Verdana"/>
              </a:rPr>
              <a:t>Preparation and research task</a:t>
            </a:r>
            <a:endParaRPr lang="en-US" sz="3200">
              <a:latin typeface="Arial"/>
            </a:endParaRPr>
          </a:p>
        </p:txBody>
      </p:sp>
      <p:sp>
        <p:nvSpPr>
          <p:cNvPr id="3" name="Text Placeholder 2">
            <a:extLst>
              <a:ext uri="{FF2B5EF4-FFF2-40B4-BE49-F238E27FC236}">
                <a16:creationId xmlns:a16="http://schemas.microsoft.com/office/drawing/2014/main" id="{8DC53407-8B00-C038-99F2-1DBE59D8BE1B}"/>
              </a:ext>
            </a:extLst>
          </p:cNvPr>
          <p:cNvSpPr>
            <a:spLocks noGrp="1"/>
          </p:cNvSpPr>
          <p:nvPr>
            <p:ph type="body" sz="quarter" idx="10"/>
          </p:nvPr>
        </p:nvSpPr>
        <p:spPr>
          <a:xfrm>
            <a:off x="432000" y="1826492"/>
            <a:ext cx="11340000" cy="4562196"/>
          </a:xfrm>
        </p:spPr>
        <p:txBody>
          <a:bodyPr lIns="91440" tIns="45720" rIns="91440" bIns="45720" anchor="t"/>
          <a:lstStyle/>
          <a:p>
            <a:r>
              <a:rPr lang="en-US" sz="1400" b="1">
                <a:latin typeface="Arial"/>
                <a:cs typeface="Arial"/>
              </a:rPr>
              <a:t>Maximum time: 2 hours</a:t>
            </a:r>
            <a:r>
              <a:rPr lang="en-US" sz="1400">
                <a:latin typeface="Arial"/>
                <a:cs typeface="Arial"/>
              </a:rPr>
              <a:t> </a:t>
            </a:r>
          </a:p>
          <a:p>
            <a:r>
              <a:rPr lang="en-US" sz="1400">
                <a:latin typeface="Arial"/>
                <a:cs typeface="Arial"/>
              </a:rPr>
              <a:t>In addition to the allocated assessment time for this NEA, you are permitted to spend a </a:t>
            </a:r>
            <a:endParaRPr lang="en-US" sz="1400"/>
          </a:p>
          <a:p>
            <a:r>
              <a:rPr lang="en-US" sz="1400">
                <a:latin typeface="Arial"/>
                <a:cs typeface="Arial"/>
              </a:rPr>
              <a:t>maximum of </a:t>
            </a:r>
            <a:r>
              <a:rPr lang="en-US" sz="1400" b="1">
                <a:latin typeface="Arial"/>
                <a:cs typeface="Arial"/>
              </a:rPr>
              <a:t>2 hours</a:t>
            </a:r>
            <a:r>
              <a:rPr lang="en-US" sz="1400">
                <a:latin typeface="Arial"/>
                <a:cs typeface="Arial"/>
              </a:rPr>
              <a:t> to undertake research and develop a research pack that you can refer to </a:t>
            </a:r>
            <a:endParaRPr lang="en-US" sz="1400"/>
          </a:p>
          <a:p>
            <a:r>
              <a:rPr lang="en-US" sz="1400">
                <a:latin typeface="Arial"/>
                <a:cs typeface="Arial"/>
              </a:rPr>
              <a:t>during the formal NEA assessment time. During this 2-hour period, you may access all learning materials, the internet and other published materials. </a:t>
            </a:r>
            <a:endParaRPr lang="en-US" sz="1400"/>
          </a:p>
          <a:p>
            <a:r>
              <a:rPr lang="en-US" sz="1400">
                <a:latin typeface="Arial"/>
                <a:cs typeface="Arial"/>
              </a:rPr>
              <a:t>You should use this time to create your own research pack, and it is this pack alone that you </a:t>
            </a:r>
            <a:endParaRPr lang="en-US" sz="1400"/>
          </a:p>
          <a:p>
            <a:r>
              <a:rPr lang="en-US" sz="1400">
                <a:latin typeface="Arial"/>
                <a:cs typeface="Arial"/>
              </a:rPr>
              <a:t>may use during the allocated time given to the NEA. This is the only support material that is </a:t>
            </a:r>
            <a:endParaRPr lang="en-US" sz="1400"/>
          </a:p>
          <a:p>
            <a:r>
              <a:rPr lang="en-US" sz="1400">
                <a:latin typeface="Arial"/>
                <a:cs typeface="Arial"/>
              </a:rPr>
              <a:t>permitted during the completion of NEA tasks (unless otherwise stated within each of the task instructions). </a:t>
            </a:r>
            <a:endParaRPr lang="en-US" sz="1400"/>
          </a:p>
          <a:p>
            <a:r>
              <a:rPr lang="en-US" sz="1400">
                <a:latin typeface="Arial"/>
                <a:cs typeface="Arial"/>
              </a:rPr>
              <a:t>All research and data used in your final NEA</a:t>
            </a:r>
            <a:r>
              <a:rPr lang="en-US" sz="1400" b="1">
                <a:latin typeface="Arial"/>
                <a:cs typeface="Arial"/>
              </a:rPr>
              <a:t> must</a:t>
            </a:r>
            <a:r>
              <a:rPr lang="en-US" sz="1400">
                <a:latin typeface="Arial"/>
                <a:cs typeface="Arial"/>
              </a:rPr>
              <a:t> be referenced appropriately. As a minimum this </a:t>
            </a:r>
            <a:r>
              <a:rPr lang="en-US" sz="1400" b="1">
                <a:latin typeface="Arial"/>
                <a:cs typeface="Arial"/>
              </a:rPr>
              <a:t>must</a:t>
            </a:r>
            <a:r>
              <a:rPr lang="en-US" sz="1400">
                <a:latin typeface="Arial"/>
                <a:cs typeface="Arial"/>
              </a:rPr>
              <a:t> include the following: </a:t>
            </a:r>
            <a:endParaRPr lang="en-US" sz="1400"/>
          </a:p>
          <a:p>
            <a:r>
              <a:rPr lang="en-US" sz="1400">
                <a:latin typeface="Arial"/>
                <a:cs typeface="Arial"/>
              </a:rPr>
              <a:t>• the use of quotation marks to clearly identify any passages not of your own words </a:t>
            </a:r>
            <a:endParaRPr lang="en-US" sz="1400"/>
          </a:p>
          <a:p>
            <a:r>
              <a:rPr lang="en-US" sz="1400">
                <a:latin typeface="Arial"/>
                <a:cs typeface="Arial"/>
              </a:rPr>
              <a:t>• date accessed (websites only) </a:t>
            </a:r>
            <a:endParaRPr lang="en-US" sz="1400"/>
          </a:p>
          <a:p>
            <a:r>
              <a:rPr lang="en-US" sz="1400">
                <a:latin typeface="Arial"/>
                <a:cs typeface="Arial"/>
              </a:rPr>
              <a:t>• name of source / author. </a:t>
            </a:r>
            <a:endParaRPr lang="en-US" sz="1400"/>
          </a:p>
          <a:p>
            <a:r>
              <a:rPr lang="en-US" sz="1400" b="1">
                <a:latin typeface="Arial"/>
                <a:cs typeface="Arial"/>
              </a:rPr>
              <a:t>Evidence requirements:</a:t>
            </a:r>
            <a:r>
              <a:rPr lang="en-US" sz="1400">
                <a:latin typeface="Arial"/>
                <a:cs typeface="Arial"/>
              </a:rPr>
              <a:t> research pack of no more than four sides of A4, font size 12 (if word processed), </a:t>
            </a:r>
            <a:endParaRPr lang="en-US" sz="1400"/>
          </a:p>
          <a:p>
            <a:r>
              <a:rPr lang="en-US" sz="1400">
                <a:latin typeface="Arial"/>
                <a:cs typeface="Arial"/>
              </a:rPr>
              <a:t>to be returned to your assessor at the end of each task / session and submitted with the completed NEA.</a:t>
            </a:r>
            <a:endParaRPr lang="en-US" sz="1400"/>
          </a:p>
        </p:txBody>
      </p:sp>
      <p:pic>
        <p:nvPicPr>
          <p:cNvPr id="4" name="Recorded Sound">
            <a:hlinkClick r:id="" action="ppaction://media"/>
            <a:extLst>
              <a:ext uri="{FF2B5EF4-FFF2-40B4-BE49-F238E27FC236}">
                <a16:creationId xmlns:a16="http://schemas.microsoft.com/office/drawing/2014/main" id="{E3DE68E3-E931-DAD1-652B-AFC7F2508CC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023600" y="5816600"/>
            <a:ext cx="406400" cy="406400"/>
          </a:xfrm>
          <a:prstGeom prst="rect">
            <a:avLst/>
          </a:prstGeom>
        </p:spPr>
      </p:pic>
    </p:spTree>
    <p:extLst>
      <p:ext uri="{BB962C8B-B14F-4D97-AF65-F5344CB8AC3E}">
        <p14:creationId xmlns:p14="http://schemas.microsoft.com/office/powerpoint/2010/main" val="3214261291"/>
      </p:ext>
    </p:extLst>
  </p:cSld>
  <p:clrMapOvr>
    <a:masterClrMapping/>
  </p:clrMapOvr>
  <mc:AlternateContent xmlns:mc="http://schemas.openxmlformats.org/markup-compatibility/2006" xmlns:p14="http://schemas.microsoft.com/office/powerpoint/2010/main">
    <mc:Choice Requires="p14">
      <p:transition spd="slow" p14:dur="2000" advTm="75366"/>
    </mc:Choice>
    <mc:Fallback xmlns="">
      <p:transition spd="slow" advTm="753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53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a:xfrm>
            <a:off x="2279850" y="529453"/>
            <a:ext cx="5712150" cy="568575"/>
          </a:xfrm>
        </p:spPr>
        <p:txBody>
          <a:bodyPr lIns="91440" tIns="45720" rIns="91440" bIns="45720" anchor="t">
            <a:noAutofit/>
          </a:bodyPr>
          <a:lstStyle/>
          <a:p>
            <a:r>
              <a:rPr lang="en-US" sz="3200">
                <a:latin typeface="Arial"/>
                <a:ea typeface="Verdana"/>
              </a:rPr>
              <a:t>Activity 1</a:t>
            </a:r>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a:xfrm>
            <a:off x="489150" y="1460789"/>
            <a:ext cx="4049781" cy="4864100"/>
          </a:xfrm>
        </p:spPr>
        <p:txBody>
          <a:bodyPr lIns="91440" tIns="45720" rIns="91440" bIns="45720" anchor="t"/>
          <a:lstStyle/>
          <a:p>
            <a:r>
              <a:rPr lang="en-US" sz="1400">
                <a:latin typeface="Arial"/>
                <a:cs typeface="Arial"/>
              </a:rPr>
              <a:t>Review the sample learner evidence provided in support of task 1.</a:t>
            </a:r>
          </a:p>
          <a:p>
            <a:r>
              <a:rPr lang="en-US" sz="1400">
                <a:latin typeface="Arial"/>
                <a:cs typeface="Arial"/>
              </a:rPr>
              <a:t>Using the NEA, discuss the evidence against the marking bands for task 1 and answer the following questions:</a:t>
            </a:r>
          </a:p>
          <a:p>
            <a:pPr marL="457200" indent="-457200">
              <a:buAutoNum type="arabicPeriod"/>
            </a:pPr>
            <a:r>
              <a:rPr lang="en-US" sz="1400">
                <a:latin typeface="Arial"/>
                <a:cs typeface="Arial"/>
              </a:rPr>
              <a:t>Has the learner created a leaflet that provides strategies on how the childminder could support Isaac and his parents through his weaning stage?</a:t>
            </a:r>
          </a:p>
          <a:p>
            <a:pPr marL="457200" indent="-457200">
              <a:buAutoNum type="arabicPeriod"/>
            </a:pPr>
            <a:r>
              <a:rPr lang="en-US" sz="1400">
                <a:latin typeface="Arial"/>
                <a:cs typeface="Arial"/>
              </a:rPr>
              <a:t>Has the learner written a report that includes an analysis and evaluation to justify how the strategies they have suggested in their leaflet that will support Isaac and his parents during the weaning process? </a:t>
            </a:r>
          </a:p>
          <a:p>
            <a:pPr marL="457200" indent="-457200">
              <a:buAutoNum type="arabicPeriod"/>
            </a:pPr>
            <a:r>
              <a:rPr lang="en-US" sz="1400">
                <a:latin typeface="Arial"/>
                <a:cs typeface="Arial"/>
              </a:rPr>
              <a:t>Using the bottom-up approach, which band would the sample learner evidence sit in and why?</a:t>
            </a:r>
          </a:p>
          <a:p>
            <a:pPr marL="457200" indent="-457200">
              <a:buAutoNum type="arabicPeriod"/>
            </a:pPr>
            <a:r>
              <a:rPr lang="en-US" sz="1400">
                <a:latin typeface="Arial"/>
                <a:cs typeface="Arial"/>
              </a:rPr>
              <a:t>What feedback would you provide to this learner?</a:t>
            </a:r>
          </a:p>
          <a:p>
            <a:endParaRPr lang="en-US"/>
          </a:p>
          <a:p>
            <a:endParaRPr lang="en-US"/>
          </a:p>
        </p:txBody>
      </p:sp>
      <p:pic>
        <p:nvPicPr>
          <p:cNvPr id="4" name="Picture 3" descr="A white and black document with black text&#10;&#10;AI-generated content may be incorrect.">
            <a:extLst>
              <a:ext uri="{FF2B5EF4-FFF2-40B4-BE49-F238E27FC236}">
                <a16:creationId xmlns:a16="http://schemas.microsoft.com/office/drawing/2014/main" id="{AD9503EA-4340-6B35-2141-637C3A69872A}"/>
              </a:ext>
            </a:extLst>
          </p:cNvPr>
          <p:cNvPicPr>
            <a:picLocks noChangeAspect="1"/>
          </p:cNvPicPr>
          <p:nvPr/>
        </p:nvPicPr>
        <p:blipFill>
          <a:blip r:embed="rId5"/>
          <a:stretch>
            <a:fillRect/>
          </a:stretch>
        </p:blipFill>
        <p:spPr>
          <a:xfrm>
            <a:off x="4661858" y="352425"/>
            <a:ext cx="5715000" cy="6153150"/>
          </a:xfrm>
          <a:prstGeom prst="rect">
            <a:avLst/>
          </a:prstGeom>
        </p:spPr>
      </p:pic>
      <p:pic>
        <p:nvPicPr>
          <p:cNvPr id="6" name="Recorded Sound">
            <a:hlinkClick r:id="" action="ppaction://media"/>
            <a:extLst>
              <a:ext uri="{FF2B5EF4-FFF2-40B4-BE49-F238E27FC236}">
                <a16:creationId xmlns:a16="http://schemas.microsoft.com/office/drawing/2014/main" id="{7284F355-BB6A-5CFF-BD95-9D6D2603129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099800" y="5727700"/>
            <a:ext cx="406400" cy="406400"/>
          </a:xfrm>
          <a:prstGeom prst="rect">
            <a:avLst/>
          </a:prstGeom>
        </p:spPr>
      </p:pic>
    </p:spTree>
    <p:extLst>
      <p:ext uri="{BB962C8B-B14F-4D97-AF65-F5344CB8AC3E}">
        <p14:creationId xmlns:p14="http://schemas.microsoft.com/office/powerpoint/2010/main" val="1907306727"/>
      </p:ext>
    </p:extLst>
  </p:cSld>
  <p:clrMapOvr>
    <a:masterClrMapping/>
  </p:clrMapOvr>
  <mc:AlternateContent xmlns:mc="http://schemas.openxmlformats.org/markup-compatibility/2006" xmlns:p14="http://schemas.microsoft.com/office/powerpoint/2010/main">
    <mc:Choice Requires="p14">
      <p:transition spd="slow" p14:dur="2000" advTm="60451"/>
    </mc:Choice>
    <mc:Fallback xmlns="">
      <p:transition spd="slow" advTm="604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80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10209CA-1DD9-3288-73F6-56078C718E84}"/>
              </a:ext>
            </a:extLst>
          </p:cNvPr>
          <p:cNvSpPr/>
          <p:nvPr/>
        </p:nvSpPr>
        <p:spPr>
          <a:xfrm>
            <a:off x="9156700" y="1371600"/>
            <a:ext cx="2870200" cy="2463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C1D50FE-FE34-6545-9541-6DB703605EFF}"/>
              </a:ext>
            </a:extLst>
          </p:cNvPr>
          <p:cNvSpPr>
            <a:spLocks noGrp="1"/>
          </p:cNvSpPr>
          <p:nvPr>
            <p:ph type="title"/>
          </p:nvPr>
        </p:nvSpPr>
        <p:spPr>
          <a:xfrm>
            <a:off x="432000" y="1101600"/>
            <a:ext cx="8280000" cy="540000"/>
          </a:xfrm>
        </p:spPr>
        <p:txBody>
          <a:bodyPr lIns="91440" tIns="45720" rIns="91440" bIns="45720" anchor="t">
            <a:noAutofit/>
          </a:bodyPr>
          <a:lstStyle/>
          <a:p>
            <a:r>
              <a:rPr lang="en-US" sz="3000">
                <a:latin typeface="Arial"/>
                <a:ea typeface="Verdana"/>
              </a:rPr>
              <a:t>Activity 1 - Overview</a:t>
            </a:r>
            <a:endParaRPr lang="en-US" sz="3000">
              <a:latin typeface="Arial"/>
            </a:endParaRPr>
          </a:p>
        </p:txBody>
      </p:sp>
      <p:sp>
        <p:nvSpPr>
          <p:cNvPr id="3" name="Text Placeholder 2">
            <a:extLst>
              <a:ext uri="{FF2B5EF4-FFF2-40B4-BE49-F238E27FC236}">
                <a16:creationId xmlns:a16="http://schemas.microsoft.com/office/drawing/2014/main" id="{56EBF97B-B7AD-8749-A02F-52E88F3C3862}"/>
              </a:ext>
            </a:extLst>
          </p:cNvPr>
          <p:cNvSpPr>
            <a:spLocks noGrp="1"/>
          </p:cNvSpPr>
          <p:nvPr>
            <p:ph type="body" sz="quarter" idx="10"/>
          </p:nvPr>
        </p:nvSpPr>
        <p:spPr>
          <a:xfrm>
            <a:off x="432000" y="1720840"/>
            <a:ext cx="11340000" cy="4365924"/>
          </a:xfrm>
        </p:spPr>
        <p:txBody>
          <a:bodyPr lIns="91440" tIns="45720" rIns="91440" bIns="45720" anchor="t"/>
          <a:lstStyle/>
          <a:p>
            <a:pPr marL="342900" indent="-342900">
              <a:buChar char="•"/>
            </a:pPr>
            <a:r>
              <a:rPr lang="en-US">
                <a:latin typeface="Arial"/>
                <a:cs typeface="Arial"/>
              </a:rPr>
              <a:t>Task 1, within this task learners have their first attempt at undertaking assessment objectives (AOs). AO1, AO2, and AO3 are the focus in this task.</a:t>
            </a:r>
            <a:endParaRPr lang="en-US"/>
          </a:p>
          <a:p>
            <a:pPr marL="342900" indent="-342900">
              <a:buChar char="•"/>
            </a:pPr>
            <a:r>
              <a:rPr lang="en-US">
                <a:latin typeface="Arial"/>
                <a:cs typeface="Arial"/>
              </a:rPr>
              <a:t>The task included an outline of the expectations, which supported learners to understand the requirements of the task, along with the evidence to be devised.</a:t>
            </a:r>
          </a:p>
          <a:p>
            <a:pPr marL="342900" indent="-342900">
              <a:buChar char="•"/>
            </a:pPr>
            <a:r>
              <a:rPr lang="en-US">
                <a:latin typeface="Arial"/>
                <a:cs typeface="Arial"/>
              </a:rPr>
              <a:t>The childminder has been asked by Isaac’s parents for support through his weaning process and the transition from liquid to solid foods. Learners were required to consider strategies that the childminder could use to support Isaac through his weaning process that will involve his parents. </a:t>
            </a:r>
          </a:p>
          <a:p>
            <a:pPr marL="342900" indent="-342900">
              <a:buChar char="•"/>
            </a:pPr>
            <a:r>
              <a:rPr lang="en-US">
                <a:latin typeface="Arial"/>
                <a:cs typeface="Arial"/>
              </a:rPr>
              <a:t>A leaflet </a:t>
            </a:r>
            <a:r>
              <a:rPr lang="en-US" b="1">
                <a:latin typeface="Arial"/>
                <a:cs typeface="Arial"/>
              </a:rPr>
              <a:t>and</a:t>
            </a:r>
            <a:r>
              <a:rPr lang="en-US">
                <a:latin typeface="Arial"/>
                <a:cs typeface="Arial"/>
              </a:rPr>
              <a:t> report were required for this task.</a:t>
            </a:r>
            <a:endParaRPr lang="en-US"/>
          </a:p>
          <a:p>
            <a:pPr marL="342900" indent="-342900">
              <a:buChar char="•"/>
            </a:pPr>
            <a:r>
              <a:rPr lang="en-US">
                <a:latin typeface="Arial"/>
                <a:cs typeface="Arial"/>
              </a:rPr>
              <a:t>In some instances, learners only produce one piece of evidence. </a:t>
            </a:r>
            <a:endParaRPr lang="en-US"/>
          </a:p>
          <a:p>
            <a:r>
              <a:rPr lang="en-US">
                <a:latin typeface="Arial"/>
                <a:cs typeface="Arial"/>
              </a:rPr>
              <a:t>Generally, learners did achieve positively and displayed a good knowledge of support through the weaning process and the transition from liquids to solid foods, however in some instances a description was provided rather than a deeper analysis, and in some instances underdeveloped. </a:t>
            </a:r>
            <a:endParaRPr lang="en-US"/>
          </a:p>
        </p:txBody>
      </p:sp>
      <p:pic>
        <p:nvPicPr>
          <p:cNvPr id="4" name="Recorded Sound">
            <a:hlinkClick r:id="" action="ppaction://media"/>
            <a:extLst>
              <a:ext uri="{FF2B5EF4-FFF2-40B4-BE49-F238E27FC236}">
                <a16:creationId xmlns:a16="http://schemas.microsoft.com/office/drawing/2014/main" id="{8EE3E522-8627-F42B-2065-0225EF58117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5600" y="5549900"/>
            <a:ext cx="406400" cy="406400"/>
          </a:xfrm>
          <a:prstGeom prst="rect">
            <a:avLst/>
          </a:prstGeom>
        </p:spPr>
      </p:pic>
    </p:spTree>
    <p:extLst>
      <p:ext uri="{BB962C8B-B14F-4D97-AF65-F5344CB8AC3E}">
        <p14:creationId xmlns:p14="http://schemas.microsoft.com/office/powerpoint/2010/main" val="2465461475"/>
      </p:ext>
    </p:extLst>
  </p:cSld>
  <p:clrMapOvr>
    <a:masterClrMapping/>
  </p:clrMapOvr>
  <mc:AlternateContent xmlns:mc="http://schemas.openxmlformats.org/markup-compatibility/2006" xmlns:p14="http://schemas.microsoft.com/office/powerpoint/2010/main">
    <mc:Choice Requires="p14">
      <p:transition spd="slow" p14:dur="2000" advTm="67583"/>
    </mc:Choice>
    <mc:Fallback xmlns="">
      <p:transition spd="slow" advTm="6758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58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1800" dirty="0" smtClean="0">
            <a:solidFill>
              <a:schemeClr val="tx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61cb4f89-9291-4377-acdd-6ad534f273b0">
      <Terms xmlns="http://schemas.microsoft.com/office/infopath/2007/PartnerControls"/>
    </lcf76f155ced4ddcb4097134ff3c332f>
    <TaxCatchAll xmlns="2910ae0d-d99b-43ae-b7eb-97dae584179d" xsi:nil="true"/>
    <Test xmlns="61cb4f89-9291-4377-acdd-6ad534f273b0" xsi:nil="true"/>
    <_ip_UnifiedCompliancePolicyProperties xmlns="http://schemas.microsoft.com/sharepoint/v3" xsi:nil="true"/>
    <Owner xmlns="61cb4f89-9291-4377-acdd-6ad534f273b0">
      <UserInfo>
        <DisplayName/>
        <AccountId xsi:nil="true"/>
        <AccountType/>
      </UserInfo>
    </Owner>
    <SharedWithUsers xmlns="2910ae0d-d99b-43ae-b7eb-97dae584179d">
      <UserInfo>
        <DisplayName>Danielle McCullough</DisplayName>
        <AccountId>359</AccountId>
        <AccountType/>
      </UserInfo>
      <UserInfo>
        <DisplayName>Eniola Karunwi</DisplayName>
        <AccountId>1491</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E068F8A5C56804486EF5C76FE82F51F" ma:contentTypeVersion="24" ma:contentTypeDescription="Create a new document." ma:contentTypeScope="" ma:versionID="b6c90154daa025592678a2cb4b0c1f1d">
  <xsd:schema xmlns:xsd="http://www.w3.org/2001/XMLSchema" xmlns:xs="http://www.w3.org/2001/XMLSchema" xmlns:p="http://schemas.microsoft.com/office/2006/metadata/properties" xmlns:ns1="http://schemas.microsoft.com/sharepoint/v3" xmlns:ns2="61cb4f89-9291-4377-acdd-6ad534f273b0" xmlns:ns3="2910ae0d-d99b-43ae-b7eb-97dae584179d" targetNamespace="http://schemas.microsoft.com/office/2006/metadata/properties" ma:root="true" ma:fieldsID="7b9de0fe24beb2c433604211cae087f3" ns1:_="" ns2:_="" ns3:_="">
    <xsd:import namespace="http://schemas.microsoft.com/sharepoint/v3"/>
    <xsd:import namespace="61cb4f89-9291-4377-acdd-6ad534f273b0"/>
    <xsd:import namespace="2910ae0d-d99b-43ae-b7eb-97dae584179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Test" minOccurs="0"/>
                <xsd:element ref="ns2:MediaServiceObjectDetectorVersions" minOccurs="0"/>
                <xsd:element ref="ns2:MediaServiceSearchProperties" minOccurs="0"/>
                <xsd:element ref="ns2:Owner" minOccurs="0"/>
                <xsd:element ref="ns1:_ip_UnifiedCompliancePolicyProperties" minOccurs="0"/>
                <xsd:element ref="ns1:_ip_UnifiedCompliancePolicyUIAc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8" nillable="true" ma:displayName="Unified Compliance Policy Properties" ma:hidden="true" ma:internalName="_ip_UnifiedCompliancePolicyProperties">
      <xsd:simpleType>
        <xsd:restriction base="dms:Note"/>
      </xsd:simpleType>
    </xsd:element>
    <xsd:element name="_ip_UnifiedCompliancePolicyUIAction" ma:index="2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1cb4f89-9291-4377-acdd-6ad534f273b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5174c4e8-bfc7-4c3a-9cd5-7ceb92c658fe" ma:termSetId="09814cd3-568e-fe90-9814-8d621ff8fb84" ma:anchorId="fba54fb3-c3e1-fe81-a776-ca4b69148c4d" ma:open="true" ma:isKeyword="false">
      <xsd:complexType>
        <xsd:sequence>
          <xsd:element ref="pc:Terms" minOccurs="0" maxOccurs="1"/>
        </xsd:sequence>
      </xsd:complexType>
    </xsd:element>
    <xsd:element name="Test" ma:index="24" nillable="true" ma:displayName="Retention Period" ma:format="Dropdown" ma:internalName="Test">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Owner" ma:index="27" nillable="true" ma:displayName="Owner" ma:format="Dropdown" ma:list="UserInfo" ma:SharePointGroup="0"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910ae0d-d99b-43ae-b7eb-97dae584179d"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ea97f40-fef8-4a94-96f7-d65f1877b13a}" ma:internalName="TaxCatchAll" ma:showField="CatchAllData" ma:web="2910ae0d-d99b-43ae-b7eb-97dae584179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5A9C82-9B7C-41B2-989F-C90F367743E5}">
  <ds:schemaRefs>
    <ds:schemaRef ds:uri="http://schemas.microsoft.com/sharepoint/v3/contenttype/forms"/>
  </ds:schemaRefs>
</ds:datastoreItem>
</file>

<file path=customXml/itemProps2.xml><?xml version="1.0" encoding="utf-8"?>
<ds:datastoreItem xmlns:ds="http://schemas.openxmlformats.org/officeDocument/2006/customXml" ds:itemID="{0AF7BE89-CA15-4488-B468-7A6E6469F0D2}">
  <ds:schemaRefs>
    <ds:schemaRef ds:uri="2910ae0d-d99b-43ae-b7eb-97dae584179d"/>
    <ds:schemaRef ds:uri="http://schemas.microsoft.com/office/2006/documentManagement/types"/>
    <ds:schemaRef ds:uri="61cb4f89-9291-4377-acdd-6ad534f273b0"/>
    <ds:schemaRef ds:uri="http://www.w3.org/XML/1998/namespace"/>
    <ds:schemaRef ds:uri="http://schemas.microsoft.com/office/infopath/2007/PartnerControls"/>
    <ds:schemaRef ds:uri="http://purl.org/dc/dcmitype/"/>
    <ds:schemaRef ds:uri="http://schemas.openxmlformats.org/package/2006/metadata/core-properties"/>
    <ds:schemaRef ds:uri="http://purl.org/dc/elements/1.1/"/>
    <ds:schemaRef ds:uri="http://schemas.microsoft.com/sharepoint/v3"/>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212114BD-7BF3-4081-A14F-D61C8A65D3D8}"/>
</file>

<file path=docProps/app.xml><?xml version="1.0" encoding="utf-8"?>
<Properties xmlns="http://schemas.openxmlformats.org/officeDocument/2006/extended-properties" xmlns:vt="http://schemas.openxmlformats.org/officeDocument/2006/docPropsVTypes">
  <TotalTime>0</TotalTime>
  <Words>1362</Words>
  <Application>Microsoft Office PowerPoint</Application>
  <PresentationFormat>Widescreen</PresentationFormat>
  <Paragraphs>105</Paragraphs>
  <Slides>15</Slides>
  <Notes>15</Notes>
  <HiddenSlides>0</HiddenSlides>
  <MMClips>15</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Arial,Sans-Serif</vt:lpstr>
      <vt:lpstr>Calibri</vt:lpstr>
      <vt:lpstr>Verdana</vt:lpstr>
      <vt:lpstr>Office Theme</vt:lpstr>
      <vt:lpstr>Standardisation Training 2025/26</vt:lpstr>
      <vt:lpstr>NCFE CACHE Level 1/2 Technical  Award in Child Development and  Care in the Early Years  603/7012/9</vt:lpstr>
      <vt:lpstr>Objective and Aim</vt:lpstr>
      <vt:lpstr>Materials to support presentation </vt:lpstr>
      <vt:lpstr>Presentation Agenda   </vt:lpstr>
      <vt:lpstr>CM Report</vt:lpstr>
      <vt:lpstr>Preparation and research task</vt:lpstr>
      <vt:lpstr>Activity 1</vt:lpstr>
      <vt:lpstr>Activity 1 - Overview</vt:lpstr>
      <vt:lpstr>Task 1 answer</vt:lpstr>
      <vt:lpstr>Activity 2</vt:lpstr>
      <vt:lpstr>Activity 2 - Overview</vt:lpstr>
      <vt:lpstr>Task 2 answer</vt:lpstr>
      <vt:lpstr>Top tips </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Jack Mills</cp:lastModifiedBy>
  <cp:revision>1</cp:revision>
  <dcterms:created xsi:type="dcterms:W3CDTF">2019-03-05T18:00:13Z</dcterms:created>
  <dcterms:modified xsi:type="dcterms:W3CDTF">2025-10-02T11:20:10Z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0x010100BE068F8A5C56804486EF5C76FE82F51F</vt:lpwstr>
  </property>
  <property fmtid="{D5CDD505-2E9C-101B-9397-08002B2CF9AE}" pid="3" name="SharedWithUsers">
    <vt:lpwstr>359;#Danielle McCullough;#1491;#Eniola Karunwi</vt:lpwstr>
  </property>
  <property fmtid="{D5CDD505-2E9C-101B-9397-08002B2CF9AE}" pid="4" name="MediaServiceImageTags">
    <vt:lpwstr/>
  </property>
</Properties>
</file>