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7"/>
  </p:notesMasterIdLst>
  <p:sldIdLst>
    <p:sldId id="276" r:id="rId5"/>
    <p:sldId id="336" r:id="rId6"/>
    <p:sldId id="337" r:id="rId7"/>
    <p:sldId id="516" r:id="rId8"/>
    <p:sldId id="513" r:id="rId9"/>
    <p:sldId id="588" r:id="rId10"/>
    <p:sldId id="589" r:id="rId11"/>
    <p:sldId id="615" r:id="rId12"/>
    <p:sldId id="616" r:id="rId13"/>
    <p:sldId id="617" r:id="rId14"/>
    <p:sldId id="579" r:id="rId15"/>
    <p:sldId id="599" r:id="rId16"/>
    <p:sldId id="618" r:id="rId17"/>
    <p:sldId id="619" r:id="rId18"/>
    <p:sldId id="620" r:id="rId19"/>
    <p:sldId id="581" r:id="rId20"/>
    <p:sldId id="621" r:id="rId21"/>
    <p:sldId id="622" r:id="rId22"/>
    <p:sldId id="623" r:id="rId23"/>
    <p:sldId id="624" r:id="rId24"/>
    <p:sldId id="458" r:id="rId25"/>
    <p:sldId id="625" r:id="rId26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34246A-AC57-4756-825E-441FE8BE2A67}">
          <p14:sldIdLst>
            <p14:sldId id="276"/>
            <p14:sldId id="336"/>
            <p14:sldId id="337"/>
            <p14:sldId id="516"/>
            <p14:sldId id="513"/>
            <p14:sldId id="588"/>
            <p14:sldId id="589"/>
            <p14:sldId id="615"/>
            <p14:sldId id="616"/>
            <p14:sldId id="617"/>
            <p14:sldId id="579"/>
            <p14:sldId id="599"/>
            <p14:sldId id="618"/>
            <p14:sldId id="619"/>
            <p14:sldId id="620"/>
            <p14:sldId id="581"/>
            <p14:sldId id="621"/>
            <p14:sldId id="622"/>
            <p14:sldId id="623"/>
            <p14:sldId id="624"/>
            <p14:sldId id="458"/>
            <p14:sldId id="6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61DB"/>
    <a:srgbClr val="78F9D4"/>
    <a:srgbClr val="E9EBF5"/>
    <a:srgbClr val="A098FA"/>
    <a:srgbClr val="333333"/>
    <a:srgbClr val="CFD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7" autoAdjust="0"/>
    <p:restoredTop sz="95211" autoAdjust="0"/>
  </p:normalViewPr>
  <p:slideViewPr>
    <p:cSldViewPr snapToGrid="0">
      <p:cViewPr varScale="1">
        <p:scale>
          <a:sx n="57" d="100"/>
          <a:sy n="57" d="100"/>
        </p:scale>
        <p:origin x="96" y="4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6378"/>
    </p:cViewPr>
  </p:sorterViewPr>
  <p:notesViewPr>
    <p:cSldViewPr snapToGrid="0">
      <p:cViewPr>
        <p:scale>
          <a:sx n="60" d="100"/>
          <a:sy n="60" d="100"/>
        </p:scale>
        <p:origin x="-2664" y="14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11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1962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58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92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41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862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83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34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760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620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Comple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Course Completion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759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Watch this video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 descr="Logo, icon&#10;&#10;Description automatically generated">
            <a:extLst>
              <a:ext uri="{FF2B5EF4-FFF2-40B4-BE49-F238E27FC236}">
                <a16:creationId xmlns:a16="http://schemas.microsoft.com/office/drawing/2014/main" id="{AEE46F9D-5321-446A-99C1-96B173F9F1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863" y="919182"/>
            <a:ext cx="1530000" cy="152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1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gratul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Congratulations!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014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928584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your 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8406" y="1400387"/>
            <a:ext cx="7883106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understanding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3141" y="5097714"/>
            <a:ext cx="8286750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43141" y="224790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2DC9F5D-894B-4A44-915D-CA46B1DE7631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843141" y="3966820"/>
            <a:ext cx="8286750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F2CE2C9-74BE-48A7-ADF3-AE5FEF12ECF3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843141" y="2891180"/>
            <a:ext cx="8286750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622334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iz Q  5 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162050" y="59198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114549" y="59436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159470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 more space for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86740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86740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2395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2395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7645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0764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1990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008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035626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725572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3004251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501833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Ice Breaker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29893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8946519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9131912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133737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406493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A's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4345387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6772764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1991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0685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511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0" y="5675768"/>
            <a:ext cx="12192957" cy="1188000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657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2050" name="Picture 2" descr="C:\Users\vicsafc\Documents\NCFE\Rebranding project\EDSQ workbook\FW__Workbook_icons_ (1)\L&amp;OD Icons-1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034" y="822324"/>
            <a:ext cx="1812557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4474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40419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0057" y="518300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1" y="2390615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What you will learn today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2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8229600" y="4229099"/>
            <a:ext cx="3448050" cy="2246769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Don’t forget to complete your Knowledge Check!</a:t>
            </a: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vicsafc\Documents\NCFE\Rebranding project\EDSQ workbook\FW__Workbook_icons_ (1)\L&amp;OD Icons-09.png"/>
          <p:cNvPicPr>
            <a:picLocks noChangeAspect="1" noChangeArrowheads="1"/>
          </p:cNvPicPr>
          <p:nvPr userDrawn="1"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579" y="4402793"/>
            <a:ext cx="832571" cy="83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11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200" y="662400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331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4" r:id="rId3"/>
    <p:sldLayoutId id="2147483667" r:id="rId4"/>
    <p:sldLayoutId id="2147483668" r:id="rId5"/>
    <p:sldLayoutId id="2147483686" r:id="rId6"/>
    <p:sldLayoutId id="2147483690" r:id="rId7"/>
    <p:sldLayoutId id="2147483680" r:id="rId8"/>
    <p:sldLayoutId id="2147483706" r:id="rId9"/>
    <p:sldLayoutId id="2147483700" r:id="rId10"/>
    <p:sldLayoutId id="2147483708" r:id="rId11"/>
    <p:sldLayoutId id="2147483701" r:id="rId12"/>
    <p:sldLayoutId id="2147483691" r:id="rId13"/>
    <p:sldLayoutId id="2147483707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702" r:id="rId22"/>
    <p:sldLayoutId id="2147483703" r:id="rId23"/>
    <p:sldLayoutId id="2147483704" r:id="rId24"/>
    <p:sldLayoutId id="2147483705" r:id="rId25"/>
    <p:sldLayoutId id="2147483699" r:id="rId26"/>
    <p:sldLayoutId id="2147483689" r:id="rId27"/>
    <p:sldLayoutId id="2147483685" r:id="rId28"/>
    <p:sldLayoutId id="2147483687" r:id="rId29"/>
    <p:sldLayoutId id="2147483671" r:id="rId30"/>
    <p:sldLayoutId id="2147483688" r:id="rId31"/>
    <p:sldLayoutId id="2147483682" r:id="rId32"/>
    <p:sldLayoutId id="2147483679" r:id="rId33"/>
    <p:sldLayoutId id="2147483669" r:id="rId34"/>
    <p:sldLayoutId id="2147483678" r:id="rId35"/>
    <p:sldLayoutId id="2147483677" r:id="rId36"/>
    <p:sldLayoutId id="2147483670" r:id="rId37"/>
    <p:sldLayoutId id="2147483683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390615"/>
            <a:ext cx="764108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latin typeface="Verdana"/>
                <a:ea typeface="Verdana"/>
                <a:cs typeface="Verdana"/>
              </a:rPr>
              <a:t>Functional Skills</a:t>
            </a:r>
            <a:endParaRPr lang="en-US" sz="56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139387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3.0   |   September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EL2.01_02 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555133" y="5732956"/>
            <a:ext cx="76410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Counting, reading, writing, ordering and comparing numbers</a:t>
            </a: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C4741C-F5FF-4E9D-BED0-D04086EC4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41" y="5306858"/>
            <a:ext cx="8286750" cy="1283849"/>
          </a:xfrm>
        </p:spPr>
        <p:txBody>
          <a:bodyPr/>
          <a:lstStyle/>
          <a:p>
            <a:pPr marL="753648" indent="-753648">
              <a:buAutoNum type="alphaLcParenR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One hundred and seven</a:t>
            </a:r>
          </a:p>
          <a:p>
            <a:pPr marL="753648" indent="-753648">
              <a:buAutoNum type="alphaLcParenR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Eighty five</a:t>
            </a:r>
          </a:p>
          <a:p>
            <a:pPr marL="753648" indent="-753648">
              <a:buAutoNum type="alphaLcParenR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Seventy six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8EDD53-1710-428D-BAB1-39097BA80C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Write out the following numbers in words: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14BEA9-EEA6-4385-BBDF-DAF093466A7D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843141" y="4684369"/>
            <a:ext cx="8286750" cy="467410"/>
          </a:xfrm>
        </p:spPr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Write out the following numbers in digits: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5017E6-0433-43CE-AE6C-F89549ADB09F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843141" y="2891179"/>
            <a:ext cx="8286750" cy="1562287"/>
          </a:xfrm>
        </p:spPr>
        <p:txBody>
          <a:bodyPr/>
          <a:lstStyle/>
          <a:p>
            <a:pPr marL="753648" indent="-753648">
              <a:buAutoNum type="alphaLcParenR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56</a:t>
            </a:r>
          </a:p>
          <a:p>
            <a:pPr marL="753648" indent="-753648">
              <a:buAutoNum type="alphaLcParenR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</a:p>
          <a:p>
            <a:pPr marL="753648" indent="-753648">
              <a:buAutoNum type="alphaLcParenR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</a:p>
          <a:p>
            <a:pPr marL="753648" indent="-753648">
              <a:buAutoNum type="alphaLcParenR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112</a:t>
            </a:r>
          </a:p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36D2FD-BAE6-4C72-B834-9CBDC74D674E}"/>
              </a:ext>
            </a:extLst>
          </p:cNvPr>
          <p:cNvSpPr/>
          <p:nvPr/>
        </p:nvSpPr>
        <p:spPr>
          <a:xfrm>
            <a:off x="3048000" y="2897903"/>
            <a:ext cx="3725333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Fifty six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40982D-1D5B-48B3-8721-351E60416F36}"/>
              </a:ext>
            </a:extLst>
          </p:cNvPr>
          <p:cNvSpPr/>
          <p:nvPr/>
        </p:nvSpPr>
        <p:spPr>
          <a:xfrm>
            <a:off x="3048000" y="3322388"/>
            <a:ext cx="3725333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Twenty nine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D9AFA0-713F-41C8-B2BF-5C3DF474EFF2}"/>
              </a:ext>
            </a:extLst>
          </p:cNvPr>
          <p:cNvSpPr/>
          <p:nvPr/>
        </p:nvSpPr>
        <p:spPr>
          <a:xfrm>
            <a:off x="3047999" y="3740149"/>
            <a:ext cx="3725334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hundred and ninety five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7647AC-095D-443F-9201-EDC6D6DA3080}"/>
              </a:ext>
            </a:extLst>
          </p:cNvPr>
          <p:cNvSpPr/>
          <p:nvPr/>
        </p:nvSpPr>
        <p:spPr>
          <a:xfrm>
            <a:off x="3047999" y="4143842"/>
            <a:ext cx="3725334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hundred and twelve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8F7BCC-7516-4E06-944E-E3AA07AE854C}"/>
              </a:ext>
            </a:extLst>
          </p:cNvPr>
          <p:cNvSpPr/>
          <p:nvPr/>
        </p:nvSpPr>
        <p:spPr>
          <a:xfrm>
            <a:off x="4758264" y="5318789"/>
            <a:ext cx="948267" cy="3900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8BAAF5-9F4E-4D21-A36F-29703C24DCFF}"/>
              </a:ext>
            </a:extLst>
          </p:cNvPr>
          <p:cNvSpPr/>
          <p:nvPr/>
        </p:nvSpPr>
        <p:spPr>
          <a:xfrm>
            <a:off x="4758265" y="5720784"/>
            <a:ext cx="948267" cy="3900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D4F92E-54E5-4691-B3A2-6B3E234F81CC}"/>
              </a:ext>
            </a:extLst>
          </p:cNvPr>
          <p:cNvSpPr/>
          <p:nvPr/>
        </p:nvSpPr>
        <p:spPr>
          <a:xfrm>
            <a:off x="4758265" y="6111958"/>
            <a:ext cx="948267" cy="3900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</a:t>
            </a:r>
          </a:p>
        </p:txBody>
      </p:sp>
    </p:spTree>
    <p:extLst>
      <p:ext uri="{BB962C8B-B14F-4D97-AF65-F5344CB8AC3E}">
        <p14:creationId xmlns:p14="http://schemas.microsoft.com/office/powerpoint/2010/main" val="399039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 Ordering numbers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21A82A-977C-4F7F-8852-03186B0EB309}"/>
              </a:ext>
            </a:extLst>
          </p:cNvPr>
          <p:cNvSpPr txBox="1"/>
          <p:nvPr/>
        </p:nvSpPr>
        <p:spPr>
          <a:xfrm>
            <a:off x="732236" y="1936703"/>
            <a:ext cx="988906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Numbers can be put in order, this means the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smallest to the largest (ascending)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or the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largest to the smallest (descending)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The order of numbers 62, 35, 76, 12 from smallest to largest would be:              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	12, 35, 62, 76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12 is the smallest and 76 is the biggest.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You can also say 76 is greater than 12.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You can also say 12 is less than 76.</a:t>
            </a:r>
          </a:p>
          <a:p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76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Ordering two digit numbers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773E5F-894D-4737-85D5-04AC6C9244BB}"/>
              </a:ext>
            </a:extLst>
          </p:cNvPr>
          <p:cNvSpPr txBox="1"/>
          <p:nvPr/>
        </p:nvSpPr>
        <p:spPr>
          <a:xfrm>
            <a:off x="732236" y="2220646"/>
            <a:ext cx="8907064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If you want to order two digit numbers from smallest to largest, you need to identify the smallest number in the tens column first.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For example: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                              98, 96, 17, 66, 54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The lowest number in the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tens column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is the 1 in 17.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So 17 would be the first number, then 54, then 66 using the same process.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If you have 2 numbers with the same tens number then you need to look to the number in the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units column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For example 98 and 96, 6 is lower than 98, so 96 would come before 98.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So in order from smallest to largest would be – 17, 54, 66, 96, 98.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31A7993-3A57-4999-A56B-84EA5E4D9866}"/>
              </a:ext>
            </a:extLst>
          </p:cNvPr>
          <p:cNvCxnSpPr>
            <a:cxnSpLocks/>
          </p:cNvCxnSpPr>
          <p:nvPr/>
        </p:nvCxnSpPr>
        <p:spPr>
          <a:xfrm flipH="1" flipV="1">
            <a:off x="3945466" y="3779855"/>
            <a:ext cx="423334" cy="656678"/>
          </a:xfrm>
          <a:prstGeom prst="straightConnector1">
            <a:avLst/>
          </a:prstGeom>
          <a:ln w="28575">
            <a:solidFill>
              <a:srgbClr val="6F61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9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Ordering three digit numbers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773E5F-894D-4737-85D5-04AC6C9244BB}"/>
              </a:ext>
            </a:extLst>
          </p:cNvPr>
          <p:cNvSpPr txBox="1"/>
          <p:nvPr/>
        </p:nvSpPr>
        <p:spPr>
          <a:xfrm>
            <a:off x="732236" y="2220646"/>
            <a:ext cx="890706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itchFamily="34" charset="0"/>
                <a:cs typeface="Arial" pitchFamily="34" charset="0"/>
              </a:rPr>
              <a:t>If you want to order three digit numbers from smallest to largest, you need to identify the smallest number in the hundreds column first.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For example:</a:t>
            </a:r>
          </a:p>
          <a:p>
            <a:endParaRPr lang="en-GB" sz="1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                               67, 145, 113, 56, 52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We start by comparing the hundreds column, and can see that 67, 56 and 52 don’t have any numbers within this column which means they have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zero hundreds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We then go through the process as we did for two digit numbers to find that the numbers in order are: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sz="2000" dirty="0">
                <a:latin typeface="Arial" pitchFamily="34" charset="0"/>
                <a:cs typeface="Arial" pitchFamily="34" charset="0"/>
              </a:rPr>
              <a:t>52, 56, 67, 113, 145</a:t>
            </a:r>
          </a:p>
        </p:txBody>
      </p:sp>
    </p:spTree>
    <p:extLst>
      <p:ext uri="{BB962C8B-B14F-4D97-AF65-F5344CB8AC3E}">
        <p14:creationId xmlns:p14="http://schemas.microsoft.com/office/powerpoint/2010/main" val="76688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8EDD53-1710-428D-BAB1-39097BA80C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Order these numbers from smallest to largest: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5017E6-0433-43CE-AE6C-F89549ADB09F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843141" y="2891179"/>
            <a:ext cx="8286750" cy="1562287"/>
          </a:xfrm>
        </p:spPr>
        <p:txBody>
          <a:bodyPr/>
          <a:lstStyle/>
          <a:p>
            <a:pPr>
              <a:buClr>
                <a:srgbClr val="7030A0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42, 31, 88, 19, 93        =</a:t>
            </a:r>
          </a:p>
          <a:p>
            <a:pPr>
              <a:buClr>
                <a:srgbClr val="7030A0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7030A0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74, 33, 56, 27, 68        =</a:t>
            </a:r>
          </a:p>
          <a:p>
            <a:pPr>
              <a:buClr>
                <a:srgbClr val="7030A0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7030A0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81, 10, 44, 59, 26        =</a:t>
            </a: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36D2FD-BAE6-4C72-B834-9CBDC74D674E}"/>
              </a:ext>
            </a:extLst>
          </p:cNvPr>
          <p:cNvSpPr/>
          <p:nvPr/>
        </p:nvSpPr>
        <p:spPr>
          <a:xfrm>
            <a:off x="4555065" y="2903917"/>
            <a:ext cx="3725333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19, 31, 42, 88, 93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40982D-1D5B-48B3-8721-351E60416F36}"/>
              </a:ext>
            </a:extLst>
          </p:cNvPr>
          <p:cNvSpPr/>
          <p:nvPr/>
        </p:nvSpPr>
        <p:spPr>
          <a:xfrm>
            <a:off x="4555065" y="3666400"/>
            <a:ext cx="3725333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27, 33, 56, 68, 74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D9AFA0-713F-41C8-B2BF-5C3DF474EFF2}"/>
              </a:ext>
            </a:extLst>
          </p:cNvPr>
          <p:cNvSpPr/>
          <p:nvPr/>
        </p:nvSpPr>
        <p:spPr>
          <a:xfrm>
            <a:off x="4555065" y="4441621"/>
            <a:ext cx="3725334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10, 26, 44, 59, 81</a:t>
            </a:r>
          </a:p>
        </p:txBody>
      </p:sp>
    </p:spTree>
    <p:extLst>
      <p:ext uri="{BB962C8B-B14F-4D97-AF65-F5344CB8AC3E}">
        <p14:creationId xmlns:p14="http://schemas.microsoft.com/office/powerpoint/2010/main" val="288709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8EDD53-1710-428D-BAB1-39097BA80C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Arial" pitchFamily="34" charset="0"/>
                <a:cs typeface="Arial" pitchFamily="34" charset="0"/>
              </a:rPr>
              <a:t>Order these numbers from largest to smallest: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5017E6-0433-43CE-AE6C-F89549ADB09F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843141" y="2891179"/>
            <a:ext cx="8286750" cy="1562287"/>
          </a:xfrm>
        </p:spPr>
        <p:txBody>
          <a:bodyPr/>
          <a:lstStyle/>
          <a:p>
            <a:pPr>
              <a:buClr>
                <a:srgbClr val="7030A0"/>
              </a:buClr>
            </a:pPr>
            <a:r>
              <a:rPr lang="en-GB" dirty="0">
                <a:latin typeface="Arial" pitchFamily="34" charset="0"/>
                <a:cs typeface="Arial" pitchFamily="34" charset="0"/>
              </a:rPr>
              <a:t>46, 123, 81, 111, 30   =</a:t>
            </a:r>
          </a:p>
          <a:p>
            <a:pPr>
              <a:buClr>
                <a:srgbClr val="7030A0"/>
              </a:buClr>
            </a:pPr>
            <a:endParaRPr lang="en-GB" dirty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7030A0"/>
              </a:buClr>
            </a:pPr>
            <a:r>
              <a:rPr lang="en-GB" dirty="0">
                <a:latin typeface="Arial" pitchFamily="34" charset="0"/>
                <a:cs typeface="Arial" pitchFamily="34" charset="0"/>
              </a:rPr>
              <a:t>72, 27, 15, 142, 66     =</a:t>
            </a:r>
          </a:p>
          <a:p>
            <a:endParaRPr lang="en-GB" dirty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7030A0"/>
              </a:buClr>
            </a:pPr>
            <a:r>
              <a:rPr lang="en-GB" dirty="0">
                <a:latin typeface="Arial" pitchFamily="34" charset="0"/>
                <a:cs typeface="Arial" pitchFamily="34" charset="0"/>
              </a:rPr>
              <a:t>81, 111, 134, 69, 52    =</a:t>
            </a:r>
          </a:p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36D2FD-BAE6-4C72-B834-9CBDC74D674E}"/>
              </a:ext>
            </a:extLst>
          </p:cNvPr>
          <p:cNvSpPr/>
          <p:nvPr/>
        </p:nvSpPr>
        <p:spPr>
          <a:xfrm>
            <a:off x="4555065" y="2903917"/>
            <a:ext cx="3725333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123, 111, 81, 46, 30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40982D-1D5B-48B3-8721-351E60416F36}"/>
              </a:ext>
            </a:extLst>
          </p:cNvPr>
          <p:cNvSpPr/>
          <p:nvPr/>
        </p:nvSpPr>
        <p:spPr>
          <a:xfrm>
            <a:off x="4555065" y="3666400"/>
            <a:ext cx="3725333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142, 72, 66, 27, 15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D9AFA0-713F-41C8-B2BF-5C3DF474EFF2}"/>
              </a:ext>
            </a:extLst>
          </p:cNvPr>
          <p:cNvSpPr/>
          <p:nvPr/>
        </p:nvSpPr>
        <p:spPr>
          <a:xfrm>
            <a:off x="4555065" y="4441621"/>
            <a:ext cx="3725334" cy="387164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134, 111, 81, 69, 52</a:t>
            </a:r>
          </a:p>
        </p:txBody>
      </p:sp>
    </p:spTree>
    <p:extLst>
      <p:ext uri="{BB962C8B-B14F-4D97-AF65-F5344CB8AC3E}">
        <p14:creationId xmlns:p14="http://schemas.microsoft.com/office/powerpoint/2010/main" val="26013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8191801" cy="707886"/>
          </a:xfrm>
        </p:spPr>
        <p:txBody>
          <a:bodyPr/>
          <a:lstStyle/>
          <a:p>
            <a:r>
              <a:rPr lang="en-GB" altLang="en-US" dirty="0"/>
              <a:t>Comparing numbers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1BA4A8-A824-4E30-978C-BBA5363D2B72}"/>
              </a:ext>
            </a:extLst>
          </p:cNvPr>
          <p:cNvSpPr txBox="1"/>
          <p:nvPr/>
        </p:nvSpPr>
        <p:spPr>
          <a:xfrm>
            <a:off x="668607" y="2159615"/>
            <a:ext cx="8380143" cy="5205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You can compare numbers by using any of these words:</a:t>
            </a:r>
          </a:p>
          <a:p>
            <a:pPr>
              <a:lnSpc>
                <a:spcPct val="150000"/>
              </a:lnSpc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Smallest, smaller, largest, larger, biggest, bigger, more, less.</a:t>
            </a:r>
          </a:p>
          <a:p>
            <a:pPr>
              <a:lnSpc>
                <a:spcPct val="150000"/>
              </a:lnSpc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	39 is </a:t>
            </a:r>
            <a:r>
              <a:rPr lang="en-GB" dirty="0">
                <a:solidFill>
                  <a:srgbClr val="6F61DB"/>
                </a:solidFill>
                <a:latin typeface="Arial" pitchFamily="34" charset="0"/>
                <a:cs typeface="Arial" pitchFamily="34" charset="0"/>
              </a:rPr>
              <a:t>smaller</a:t>
            </a:r>
            <a:r>
              <a:rPr lang="en-GB" sz="2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than 76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	76 is </a:t>
            </a:r>
            <a:r>
              <a:rPr lang="en-GB" sz="2400" b="1" dirty="0">
                <a:solidFill>
                  <a:srgbClr val="6F61DB"/>
                </a:solidFill>
                <a:latin typeface="Arial" pitchFamily="34" charset="0"/>
                <a:cs typeface="Arial" pitchFamily="34" charset="0"/>
              </a:rPr>
              <a:t>bigger</a:t>
            </a:r>
            <a:r>
              <a:rPr lang="en-GB" sz="2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than 39</a:t>
            </a:r>
          </a:p>
          <a:p>
            <a:pPr>
              <a:lnSpc>
                <a:spcPct val="150000"/>
              </a:lnSpc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You could also say more than, less than, greater than.</a:t>
            </a:r>
          </a:p>
          <a:p>
            <a:pPr>
              <a:lnSpc>
                <a:spcPct val="150000"/>
              </a:lnSpc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62 is less than 87.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006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222" end="2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5717F2-B17A-430D-AD8C-1054FC2C86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76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2EEA4-4D6C-4F31-8CD4-AD3C396440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Which number is the largest?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9C46EB-BAE3-45BF-B8E1-45747D5C208B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87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D8EAAD-8EBA-41B9-A5CE-DD0126398E65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dirty="0"/>
              <a:t>36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6ADAE0-35A6-4FD7-946A-E299B4E54FE9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58</a:t>
            </a:r>
          </a:p>
        </p:txBody>
      </p:sp>
    </p:spTree>
    <p:extLst>
      <p:ext uri="{BB962C8B-B14F-4D97-AF65-F5344CB8AC3E}">
        <p14:creationId xmlns:p14="http://schemas.microsoft.com/office/powerpoint/2010/main" val="3601945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5717F2-B17A-430D-AD8C-1054FC2C86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76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2EEA4-4D6C-4F31-8CD4-AD3C396440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Which number is the largest?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9C46EB-BAE3-45BF-B8E1-45747D5C208B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87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D8EAAD-8EBA-41B9-A5CE-DD0126398E65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dirty="0"/>
              <a:t>36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6ADAE0-35A6-4FD7-946A-E299B4E54FE9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58</a:t>
            </a:r>
          </a:p>
        </p:txBody>
      </p:sp>
    </p:spTree>
    <p:extLst>
      <p:ext uri="{BB962C8B-B14F-4D97-AF65-F5344CB8AC3E}">
        <p14:creationId xmlns:p14="http://schemas.microsoft.com/office/powerpoint/2010/main" val="243516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D42FA1-FF44-4929-9243-DA365478C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72, 65, 79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819DEE-27C8-4A33-9467-240C8A65CC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Which set of numbers is in order from the largest to smallest?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C6A29-B389-4E31-8E96-F087738D6743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87, 12, 21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4A4DD8-F1B3-45A3-B710-DC340A76E39D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dirty="0"/>
              <a:t>36,  94, 56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923DE7-666B-407D-87A5-BD4F0CC7DE7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58, 48, 38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9910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7156" y="2708232"/>
            <a:ext cx="91240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lesson 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Count</a:t>
            </a:r>
            <a:r>
              <a:rPr lang="en-GB" sz="2000" dirty="0">
                <a:solidFill>
                  <a:srgbClr val="825A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reliably up to 100 items. 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lang="en-GB" sz="2000" dirty="0">
                <a:solidFill>
                  <a:srgbClr val="00B4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write numbers up to 200.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Order</a:t>
            </a:r>
            <a:r>
              <a:rPr lang="en-GB" sz="2000" dirty="0">
                <a:solidFill>
                  <a:srgbClr val="FF69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compare numbers up to 200.</a:t>
            </a:r>
            <a:endParaRPr lang="en-GB" sz="2000" dirty="0">
              <a:solidFill>
                <a:srgbClr val="FF69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984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D42FA1-FF44-4929-9243-DA365478C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72, 65, 79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819DEE-27C8-4A33-9467-240C8A65CC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Which set of numbers is in order from the largest to smallest?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C6A29-B389-4E31-8E96-F087738D6743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87, 12, 21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4A4DD8-F1B3-45A3-B710-DC340A76E39D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dirty="0"/>
              <a:t>36,  94, 56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923DE7-666B-407D-87A5-BD4F0CC7DE7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58, 48, 38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0163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B3BB9E-6A38-4F76-AEAF-CC379BEF0477}"/>
              </a:ext>
            </a:extLst>
          </p:cNvPr>
          <p:cNvSpPr/>
          <p:nvPr/>
        </p:nvSpPr>
        <p:spPr>
          <a:xfrm>
            <a:off x="629556" y="2517732"/>
            <a:ext cx="88192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lesson 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Count</a:t>
            </a:r>
            <a:r>
              <a:rPr lang="en-GB" sz="2000" dirty="0">
                <a:solidFill>
                  <a:srgbClr val="825A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reliably up to 100 items. 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lang="en-GB" sz="2000" dirty="0">
                <a:solidFill>
                  <a:srgbClr val="00B4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write numbers up to 200.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Order</a:t>
            </a:r>
            <a:r>
              <a:rPr lang="en-GB" sz="2000" dirty="0">
                <a:solidFill>
                  <a:srgbClr val="FF69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compare numbers up to 200.</a:t>
            </a:r>
            <a:endParaRPr lang="en-GB" sz="2000" dirty="0">
              <a:solidFill>
                <a:srgbClr val="FF69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956A95-759F-448F-ACED-6F4B256F19E8}"/>
              </a:ext>
            </a:extLst>
          </p:cNvPr>
          <p:cNvSpPr/>
          <p:nvPr/>
        </p:nvSpPr>
        <p:spPr>
          <a:xfrm>
            <a:off x="8648700" y="5558462"/>
            <a:ext cx="3333750" cy="1147138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Don’t forget to complete your Knowledge Check.</a:t>
            </a:r>
          </a:p>
        </p:txBody>
      </p:sp>
    </p:spTree>
    <p:extLst>
      <p:ext uri="{BB962C8B-B14F-4D97-AF65-F5344CB8AC3E}">
        <p14:creationId xmlns:p14="http://schemas.microsoft.com/office/powerpoint/2010/main" val="2462804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866E13-0C4E-4AD4-AF5B-3B0E9D39BF45}"/>
              </a:ext>
            </a:extLst>
          </p:cNvPr>
          <p:cNvSpPr txBox="1"/>
          <p:nvPr/>
        </p:nvSpPr>
        <p:spPr>
          <a:xfrm>
            <a:off x="761999" y="2786502"/>
            <a:ext cx="755226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0" dirty="0">
                <a:latin typeface="Arial" pitchFamily="34" charset="0"/>
                <a:cs typeface="Arial" pitchFamily="34" charset="0"/>
              </a:rPr>
              <a:t>You’ve completed this module on “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understanding whole numbers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”</a:t>
            </a:r>
            <a:r>
              <a:rPr lang="en-GB" sz="2000" b="0" dirty="0">
                <a:latin typeface="Arial" pitchFamily="34" charset="0"/>
                <a:cs typeface="Arial" pitchFamily="34" charset="0"/>
              </a:rPr>
              <a:t>.</a:t>
            </a:r>
            <a:br>
              <a:rPr lang="en-GB" sz="2000" b="0" dirty="0">
                <a:latin typeface="Arial" pitchFamily="34" charset="0"/>
                <a:cs typeface="Arial" pitchFamily="34" charset="0"/>
              </a:rPr>
            </a:br>
            <a:endParaRPr lang="en-GB" sz="2000" b="0" dirty="0">
              <a:latin typeface="Arial" pitchFamily="34" charset="0"/>
              <a:cs typeface="Arial" pitchFamily="34" charset="0"/>
            </a:endParaRPr>
          </a:p>
          <a:p>
            <a:br>
              <a:rPr lang="en-GB" sz="2000" b="0" dirty="0">
                <a:latin typeface="Arial" pitchFamily="34" charset="0"/>
                <a:cs typeface="Arial" pitchFamily="34" charset="0"/>
              </a:rPr>
            </a:br>
            <a:r>
              <a:rPr lang="en-GB" sz="2000" b="0" dirty="0">
                <a:latin typeface="Arial" pitchFamily="34" charset="0"/>
                <a:cs typeface="Arial" pitchFamily="34" charset="0"/>
              </a:rPr>
              <a:t>Now do the activities to practise your skills.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65081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8B681B4-6856-417D-97B3-CAD908F66C4E}"/>
              </a:ext>
            </a:extLst>
          </p:cNvPr>
          <p:cNvSpPr/>
          <p:nvPr/>
        </p:nvSpPr>
        <p:spPr>
          <a:xfrm>
            <a:off x="9163050" y="4076700"/>
            <a:ext cx="2707419" cy="1143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DDD1803-29BE-4775-BD1A-DC6660B0BD87}"/>
              </a:ext>
            </a:extLst>
          </p:cNvPr>
          <p:cNvSpPr txBox="1"/>
          <p:nvPr/>
        </p:nvSpPr>
        <p:spPr>
          <a:xfrm>
            <a:off x="909246" y="2734818"/>
            <a:ext cx="6606051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is the largest number in the following number lists?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210077-3920-4F6E-9413-F713F3300502}"/>
              </a:ext>
            </a:extLst>
          </p:cNvPr>
          <p:cNvSpPr txBox="1"/>
          <p:nvPr/>
        </p:nvSpPr>
        <p:spPr>
          <a:xfrm>
            <a:off x="909246" y="3380125"/>
            <a:ext cx="609306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98210E9-D5ED-4091-9AA8-7D67DDF161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589560"/>
              </p:ext>
            </p:extLst>
          </p:nvPr>
        </p:nvGraphicFramePr>
        <p:xfrm>
          <a:off x="909246" y="3658051"/>
          <a:ext cx="7143283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3283">
                  <a:extLst>
                    <a:ext uri="{9D8B030D-6E8A-4147-A177-3AD203B41FA5}">
                      <a16:colId xmlns:a16="http://schemas.microsoft.com/office/drawing/2014/main" val="250990701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331507278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569661104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3653376802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412603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Twenty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516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Seventeen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Thirteen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837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Thirteen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28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Twenty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Seven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429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Eleven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0949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8351B4C3-E386-4E5E-9D23-41D88D30E3E5}"/>
              </a:ext>
            </a:extLst>
          </p:cNvPr>
          <p:cNvSpPr/>
          <p:nvPr/>
        </p:nvSpPr>
        <p:spPr>
          <a:xfrm>
            <a:off x="6417733" y="3658051"/>
            <a:ext cx="1634796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5B2278-E20D-4F40-B71C-4C7AF923EA54}"/>
              </a:ext>
            </a:extLst>
          </p:cNvPr>
          <p:cNvSpPr/>
          <p:nvPr/>
        </p:nvSpPr>
        <p:spPr>
          <a:xfrm>
            <a:off x="3217332" y="4076700"/>
            <a:ext cx="1555845" cy="359833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E8C7D6-802A-45D0-86A7-4682A014597B}"/>
              </a:ext>
            </a:extLst>
          </p:cNvPr>
          <p:cNvSpPr/>
          <p:nvPr/>
        </p:nvSpPr>
        <p:spPr>
          <a:xfrm>
            <a:off x="6417734" y="4451453"/>
            <a:ext cx="1634796" cy="410942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1A349D-1B5B-42D0-B14E-61222193638C}"/>
              </a:ext>
            </a:extLst>
          </p:cNvPr>
          <p:cNvSpPr/>
          <p:nvPr/>
        </p:nvSpPr>
        <p:spPr>
          <a:xfrm>
            <a:off x="3217331" y="4872116"/>
            <a:ext cx="1555846" cy="348487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06E94D-5927-48F7-B45E-4A70C11C79A3}"/>
              </a:ext>
            </a:extLst>
          </p:cNvPr>
          <p:cNvSpPr/>
          <p:nvPr/>
        </p:nvSpPr>
        <p:spPr>
          <a:xfrm>
            <a:off x="6417734" y="5254429"/>
            <a:ext cx="1634796" cy="384822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50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1416713" cy="707886"/>
          </a:xfrm>
        </p:spPr>
        <p:txBody>
          <a:bodyPr/>
          <a:lstStyle/>
          <a:p>
            <a:r>
              <a:rPr lang="en-GB" altLang="en-US" dirty="0"/>
              <a:t>Using numbers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69FDBF-6426-4EBB-A3A1-833C80263524}"/>
              </a:ext>
            </a:extLst>
          </p:cNvPr>
          <p:cNvSpPr txBox="1"/>
          <p:nvPr/>
        </p:nvSpPr>
        <p:spPr>
          <a:xfrm>
            <a:off x="668607" y="2298354"/>
            <a:ext cx="10669953" cy="4559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Why do you need to use numbers?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Numbers are in lots of everyday things you might do, such as: </a:t>
            </a:r>
          </a:p>
          <a:p>
            <a:pPr>
              <a:lnSpc>
                <a:spcPct val="150000"/>
              </a:lnSpc>
            </a:pPr>
            <a:endParaRPr lang="en-GB" sz="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Checking the time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Working with money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Measuring and weighing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Reading bus timetables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Paying bills.</a:t>
            </a:r>
          </a:p>
          <a:p>
            <a:pPr>
              <a:lnSpc>
                <a:spcPct val="150000"/>
              </a:lnSpc>
            </a:pPr>
            <a:endParaRPr lang="en-GB" sz="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Every single number is called a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digit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  <a:buClr>
                <a:srgbClr val="7030A0"/>
              </a:buClr>
            </a:pPr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5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Counting numbers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21A82A-977C-4F7F-8852-03186B0EB309}"/>
              </a:ext>
            </a:extLst>
          </p:cNvPr>
          <p:cNvSpPr txBox="1"/>
          <p:nvPr/>
        </p:nvSpPr>
        <p:spPr>
          <a:xfrm>
            <a:off x="732236" y="2043806"/>
            <a:ext cx="963038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You use numbers to tell you “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how many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” of an item there are: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How many medals are there below?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Which methods can you use to count?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A1E6BDF-4FB0-45A7-8000-CF9604ED6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5" y="4059943"/>
            <a:ext cx="2476987" cy="2132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73E1D6B-1C4B-4B5D-BF80-EDECA50D5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713" y="4059943"/>
            <a:ext cx="2472878" cy="213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CBBE8E7-7479-4197-A361-BB11B263A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652" y="4059209"/>
            <a:ext cx="2472878" cy="213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34004ED-FA51-43F0-BAA7-E8CE11A21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7591" y="4062012"/>
            <a:ext cx="2472878" cy="213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153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Read and write numbers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3056C6-FE93-4256-930A-DDD1DCA58303}"/>
              </a:ext>
            </a:extLst>
          </p:cNvPr>
          <p:cNvSpPr txBox="1"/>
          <p:nvPr/>
        </p:nvSpPr>
        <p:spPr>
          <a:xfrm>
            <a:off x="732236" y="2243728"/>
            <a:ext cx="868269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You need to be able to read, write, order and compare numbers up to 200, including zero (0)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  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	10  = ten,  25 = twenty five, 50 = fifty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You need to be able to count accurately up to 100</a:t>
            </a:r>
          </a:p>
          <a:p>
            <a:pPr>
              <a:buClr>
                <a:srgbClr val="7030A0"/>
              </a:buClr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1, 2, 3, 4, 5, 6, 7, 8, 9,10</a:t>
            </a:r>
          </a:p>
          <a:p>
            <a:pPr marL="0" indent="0" algn="ctr">
              <a:buClr>
                <a:srgbClr val="7030A0"/>
              </a:buClr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11, 12, 13, 14, 15, 16, 17, 18, 19, 20</a:t>
            </a:r>
          </a:p>
        </p:txBody>
      </p:sp>
    </p:spTree>
    <p:extLst>
      <p:ext uri="{BB962C8B-B14F-4D97-AF65-F5344CB8AC3E}">
        <p14:creationId xmlns:p14="http://schemas.microsoft.com/office/powerpoint/2010/main" val="162654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Two digit numbers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42287B-D253-4594-9DCF-2C79BF396503}"/>
              </a:ext>
            </a:extLst>
          </p:cNvPr>
          <p:cNvSpPr txBox="1"/>
          <p:nvPr/>
        </p:nvSpPr>
        <p:spPr>
          <a:xfrm>
            <a:off x="732236" y="2305615"/>
            <a:ext cx="849800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Two digit numbers consist of </a:t>
            </a:r>
            <a:r>
              <a:rPr lang="en-GB" sz="2000" b="1" dirty="0">
                <a:latin typeface="Arial" charset="0"/>
                <a:ea typeface="Arial" charset="0"/>
                <a:cs typeface="Arial" charset="0"/>
              </a:rPr>
              <a:t>tens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 and </a:t>
            </a:r>
            <a:r>
              <a:rPr lang="en-GB" sz="2000" b="1" dirty="0">
                <a:latin typeface="Arial" charset="0"/>
                <a:ea typeface="Arial" charset="0"/>
                <a:cs typeface="Arial" charset="0"/>
              </a:rPr>
              <a:t>units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0" indent="0">
              <a:buNone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For example: the number Fifteen or 15</a:t>
            </a:r>
          </a:p>
          <a:p>
            <a:pPr marL="0" indent="0">
              <a:buNone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                </a:t>
            </a:r>
          </a:p>
          <a:p>
            <a:pPr marL="0" indent="0">
              <a:buNone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This means this number has 1 ten and 5 units.</a:t>
            </a: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A0CA5CB2-45D2-40C4-99EA-854A953555CA}"/>
              </a:ext>
            </a:extLst>
          </p:cNvPr>
          <p:cNvSpPr txBox="1"/>
          <p:nvPr/>
        </p:nvSpPr>
        <p:spPr>
          <a:xfrm>
            <a:off x="732236" y="3738856"/>
            <a:ext cx="1265897" cy="701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956" dirty="0">
                <a:latin typeface="Arial" pitchFamily="34" charset="0"/>
                <a:cs typeface="Arial" pitchFamily="34" charset="0"/>
              </a:rPr>
              <a:t>Tens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3918AEC-FA84-408B-863D-5336ABB9A242}"/>
              </a:ext>
            </a:extLst>
          </p:cNvPr>
          <p:cNvCxnSpPr/>
          <p:nvPr/>
        </p:nvCxnSpPr>
        <p:spPr>
          <a:xfrm>
            <a:off x="2116667" y="4089400"/>
            <a:ext cx="2032000" cy="0"/>
          </a:xfrm>
          <a:prstGeom prst="straightConnector1">
            <a:avLst/>
          </a:prstGeom>
          <a:ln w="28575">
            <a:solidFill>
              <a:srgbClr val="6F61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DE650F4-64D0-40D2-964F-2395B39AA7CB}"/>
              </a:ext>
            </a:extLst>
          </p:cNvPr>
          <p:cNvCxnSpPr>
            <a:cxnSpLocks/>
          </p:cNvCxnSpPr>
          <p:nvPr/>
        </p:nvCxnSpPr>
        <p:spPr>
          <a:xfrm flipH="1">
            <a:off x="4859867" y="4089400"/>
            <a:ext cx="2032000" cy="0"/>
          </a:xfrm>
          <a:prstGeom prst="straightConnector1">
            <a:avLst/>
          </a:prstGeom>
          <a:ln w="28575">
            <a:solidFill>
              <a:srgbClr val="6F61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90F861A-0A4E-4A0A-8B5D-A9C61313C285}"/>
              </a:ext>
            </a:extLst>
          </p:cNvPr>
          <p:cNvSpPr txBox="1"/>
          <p:nvPr/>
        </p:nvSpPr>
        <p:spPr>
          <a:xfrm>
            <a:off x="4148667" y="3738856"/>
            <a:ext cx="829733" cy="701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395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15</a:t>
            </a:r>
            <a:endParaRPr lang="en-GB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3DA744-8F47-4ADD-A86F-9A30FB0F7A65}"/>
              </a:ext>
            </a:extLst>
          </p:cNvPr>
          <p:cNvSpPr txBox="1"/>
          <p:nvPr/>
        </p:nvSpPr>
        <p:spPr>
          <a:xfrm>
            <a:off x="7010400" y="3738856"/>
            <a:ext cx="1608668" cy="701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395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Units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958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Reading two digit numbers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42287B-D253-4594-9DCF-2C79BF396503}"/>
              </a:ext>
            </a:extLst>
          </p:cNvPr>
          <p:cNvSpPr txBox="1"/>
          <p:nvPr/>
        </p:nvSpPr>
        <p:spPr>
          <a:xfrm>
            <a:off x="732236" y="2305615"/>
            <a:ext cx="8498006" cy="4077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Two digit numbers have a number in the units column and a number in the tens column.</a:t>
            </a:r>
          </a:p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For example:</a:t>
            </a:r>
          </a:p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              </a:t>
            </a:r>
            <a:r>
              <a:rPr lang="en-GB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33   (thirty three)</a:t>
            </a:r>
          </a:p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endParaRPr lang="en-GB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This is 3 tens</a:t>
            </a:r>
          </a:p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tens =                    30 </a:t>
            </a:r>
          </a:p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adding  the units     </a:t>
            </a:r>
            <a:r>
              <a:rPr lang="en-GB" sz="2000" u="sng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3 </a:t>
            </a:r>
          </a:p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                =   33</a:t>
            </a:r>
            <a:endParaRPr lang="en-GB" sz="20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3918AEC-FA84-408B-863D-5336ABB9A242}"/>
              </a:ext>
            </a:extLst>
          </p:cNvPr>
          <p:cNvCxnSpPr>
            <a:cxnSpLocks/>
          </p:cNvCxnSpPr>
          <p:nvPr/>
        </p:nvCxnSpPr>
        <p:spPr>
          <a:xfrm flipH="1" flipV="1">
            <a:off x="3420533" y="3911601"/>
            <a:ext cx="152400" cy="673612"/>
          </a:xfrm>
          <a:prstGeom prst="straightConnector1">
            <a:avLst/>
          </a:prstGeom>
          <a:ln w="28575">
            <a:solidFill>
              <a:srgbClr val="6F61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DE650F4-64D0-40D2-964F-2395B39AA7CB}"/>
              </a:ext>
            </a:extLst>
          </p:cNvPr>
          <p:cNvCxnSpPr>
            <a:cxnSpLocks/>
          </p:cNvCxnSpPr>
          <p:nvPr/>
        </p:nvCxnSpPr>
        <p:spPr>
          <a:xfrm flipV="1">
            <a:off x="4419600" y="3911601"/>
            <a:ext cx="169333" cy="673612"/>
          </a:xfrm>
          <a:prstGeom prst="straightConnector1">
            <a:avLst/>
          </a:prstGeom>
          <a:ln w="28575">
            <a:solidFill>
              <a:srgbClr val="6F61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D1CAD86-7BD9-4894-AB94-1E02FB2799CD}"/>
              </a:ext>
            </a:extLst>
          </p:cNvPr>
          <p:cNvSpPr txBox="1"/>
          <p:nvPr/>
        </p:nvSpPr>
        <p:spPr>
          <a:xfrm>
            <a:off x="3962400" y="4536000"/>
            <a:ext cx="17102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and 3 units.</a:t>
            </a:r>
          </a:p>
        </p:txBody>
      </p:sp>
    </p:spTree>
    <p:extLst>
      <p:ext uri="{BB962C8B-B14F-4D97-AF65-F5344CB8AC3E}">
        <p14:creationId xmlns:p14="http://schemas.microsoft.com/office/powerpoint/2010/main" val="324489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Reading three digit numbers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42287B-D253-4594-9DCF-2C79BF396503}"/>
              </a:ext>
            </a:extLst>
          </p:cNvPr>
          <p:cNvSpPr txBox="1"/>
          <p:nvPr/>
        </p:nvSpPr>
        <p:spPr>
          <a:xfrm>
            <a:off x="732236" y="2305615"/>
            <a:ext cx="849800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itchFamily="34" charset="0"/>
                <a:cs typeface="Arial" pitchFamily="34" charset="0"/>
              </a:rPr>
              <a:t>Three digit numbers have a number in the units column, a number in the tens column and a number in the hundreds column.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For example: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                         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186   (One hundred and eighty six)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1 hundred =	     100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8 tens =                    80 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6 units =	        </a:t>
            </a:r>
            <a:r>
              <a:rPr lang="en-GB" sz="2000" u="sng" dirty="0">
                <a:latin typeface="Arial" pitchFamily="34" charset="0"/>
                <a:cs typeface="Arial" pitchFamily="34" charset="0"/>
              </a:rPr>
              <a:t> 6 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                            =  186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3918AEC-FA84-408B-863D-5336ABB9A242}"/>
              </a:ext>
            </a:extLst>
          </p:cNvPr>
          <p:cNvCxnSpPr>
            <a:cxnSpLocks/>
          </p:cNvCxnSpPr>
          <p:nvPr/>
        </p:nvCxnSpPr>
        <p:spPr>
          <a:xfrm flipH="1" flipV="1">
            <a:off x="7135824" y="3709494"/>
            <a:ext cx="152400" cy="673612"/>
          </a:xfrm>
          <a:prstGeom prst="straightConnector1">
            <a:avLst/>
          </a:prstGeom>
          <a:ln w="28575">
            <a:solidFill>
              <a:srgbClr val="6F61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DE650F4-64D0-40D2-964F-2395B39AA7CB}"/>
              </a:ext>
            </a:extLst>
          </p:cNvPr>
          <p:cNvCxnSpPr>
            <a:cxnSpLocks/>
          </p:cNvCxnSpPr>
          <p:nvPr/>
        </p:nvCxnSpPr>
        <p:spPr>
          <a:xfrm flipV="1">
            <a:off x="5986724" y="3709494"/>
            <a:ext cx="169333" cy="673612"/>
          </a:xfrm>
          <a:prstGeom prst="straightConnector1">
            <a:avLst/>
          </a:prstGeom>
          <a:ln w="28575">
            <a:solidFill>
              <a:srgbClr val="6F61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D1CAD86-7BD9-4894-AB94-1E02FB2799CD}"/>
              </a:ext>
            </a:extLst>
          </p:cNvPr>
          <p:cNvSpPr txBox="1"/>
          <p:nvPr/>
        </p:nvSpPr>
        <p:spPr>
          <a:xfrm>
            <a:off x="7069670" y="4397886"/>
            <a:ext cx="1066798" cy="374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6 units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E88189-5986-4AB2-BB36-57464297892B}"/>
              </a:ext>
            </a:extLst>
          </p:cNvPr>
          <p:cNvSpPr txBox="1"/>
          <p:nvPr/>
        </p:nvSpPr>
        <p:spPr>
          <a:xfrm>
            <a:off x="5453325" y="4383107"/>
            <a:ext cx="1066798" cy="374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8 tens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BC9002-9EED-479E-9377-05B95E5C16CA}"/>
              </a:ext>
            </a:extLst>
          </p:cNvPr>
          <p:cNvSpPr txBox="1"/>
          <p:nvPr/>
        </p:nvSpPr>
        <p:spPr>
          <a:xfrm>
            <a:off x="3572933" y="4383106"/>
            <a:ext cx="13308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1506657">
              <a:lnSpc>
                <a:spcPct val="90000"/>
              </a:lnSpc>
              <a:spcBef>
                <a:spcPts val="1648"/>
              </a:spcBef>
            </a:pPr>
            <a:r>
              <a:rPr lang="en-GB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 hundred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E2A6114-AE88-4AD9-B06C-D7F2A58F54FE}"/>
              </a:ext>
            </a:extLst>
          </p:cNvPr>
          <p:cNvCxnSpPr>
            <a:cxnSpLocks/>
          </p:cNvCxnSpPr>
          <p:nvPr/>
        </p:nvCxnSpPr>
        <p:spPr>
          <a:xfrm flipV="1">
            <a:off x="4044706" y="3678960"/>
            <a:ext cx="117449" cy="718926"/>
          </a:xfrm>
          <a:prstGeom prst="straightConnector1">
            <a:avLst/>
          </a:prstGeom>
          <a:ln w="28575">
            <a:solidFill>
              <a:srgbClr val="6F61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05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7B5A72-D85B-43D4-AEBC-F846AF4F4C43}">
  <ds:schemaRefs>
    <ds:schemaRef ds:uri="http://schemas.microsoft.com/office/infopath/2007/PartnerControls"/>
    <ds:schemaRef ds:uri="http://purl.org/dc/terms/"/>
    <ds:schemaRef ds:uri="8a220d04-cd4c-4a42-a0ef-10d364ba1cb5"/>
    <ds:schemaRef ds:uri="http://schemas.microsoft.com/office/2006/documentManagement/types"/>
    <ds:schemaRef ds:uri="23a673d0-6c97-4602-af76-52d498a4d789"/>
    <ds:schemaRef ds:uri="http://schemas.microsoft.com/sharepoint/v3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28933</TotalTime>
  <Words>1170</Words>
  <Application>Microsoft Office PowerPoint</Application>
  <PresentationFormat>Widescreen</PresentationFormat>
  <Paragraphs>244</Paragraphs>
  <Slides>22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Using numbers</vt:lpstr>
      <vt:lpstr>Counting numbers</vt:lpstr>
      <vt:lpstr>Read and write numbers</vt:lpstr>
      <vt:lpstr>Two digit numbers</vt:lpstr>
      <vt:lpstr>Reading two digit numbers</vt:lpstr>
      <vt:lpstr>Reading three digit numbers</vt:lpstr>
      <vt:lpstr>PowerPoint Presentation</vt:lpstr>
      <vt:lpstr> Ordering numbers</vt:lpstr>
      <vt:lpstr>Ordering two digit numbers</vt:lpstr>
      <vt:lpstr>Ordering three digit numbers</vt:lpstr>
      <vt:lpstr>PowerPoint Presentation</vt:lpstr>
      <vt:lpstr>PowerPoint Presentation</vt:lpstr>
      <vt:lpstr>Comparing numbers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Victoria Gardner</cp:lastModifiedBy>
  <cp:revision>462</cp:revision>
  <dcterms:created xsi:type="dcterms:W3CDTF">2021-03-05T10:31:48Z</dcterms:created>
  <dcterms:modified xsi:type="dcterms:W3CDTF">2021-09-13T13:35:16Z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