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95" r:id="rId5"/>
    <p:sldId id="296" r:id="rId6"/>
    <p:sldId id="299" r:id="rId7"/>
    <p:sldId id="308" r:id="rId8"/>
    <p:sldId id="320" r:id="rId9"/>
    <p:sldId id="309" r:id="rId10"/>
    <p:sldId id="310" r:id="rId11"/>
    <p:sldId id="317" r:id="rId12"/>
    <p:sldId id="321" r:id="rId13"/>
    <p:sldId id="329" r:id="rId14"/>
    <p:sldId id="323" r:id="rId15"/>
    <p:sldId id="331" r:id="rId16"/>
    <p:sldId id="33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F9D4"/>
    <a:srgbClr val="333333"/>
    <a:srgbClr val="A098FA"/>
    <a:srgbClr val="9F99FC"/>
    <a:srgbClr val="000000"/>
    <a:srgbClr val="86559E"/>
    <a:srgbClr val="C3D941"/>
    <a:srgbClr val="C0E134"/>
    <a:srgbClr val="E10832"/>
    <a:srgbClr val="4E06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59"/>
    <p:restoredTop sz="85230" autoAdjust="0"/>
  </p:normalViewPr>
  <p:slideViewPr>
    <p:cSldViewPr snapToGrid="0">
      <p:cViewPr varScale="1">
        <p:scale>
          <a:sx n="54" d="100"/>
          <a:sy n="54" d="100"/>
        </p:scale>
        <p:origin x="524" y="40"/>
      </p:cViewPr>
      <p:guideLst>
        <p:guide orient="horz" pos="2160"/>
        <p:guide pos="3840"/>
      </p:guideLst>
    </p:cSldViewPr>
  </p:slideViewPr>
  <p:notesTextViewPr>
    <p:cViewPr>
      <p:scale>
        <a:sx n="1" d="1"/>
        <a:sy n="1" d="1"/>
      </p:scale>
      <p:origin x="0" y="0"/>
    </p:cViewPr>
  </p:notesTextViewPr>
  <p:notesViewPr>
    <p:cSldViewPr snapToGrid="0">
      <p:cViewPr varScale="1">
        <p:scale>
          <a:sx n="97" d="100"/>
          <a:sy n="97" d="100"/>
        </p:scale>
        <p:origin x="368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ntha Barnes" userId="6977033e-449b-407d-ac93-592480f119c3" providerId="ADAL" clId="{92E6E766-BDFD-4022-BF68-FE757DF9D6B6}"/>
    <pc:docChg chg="modSld">
      <pc:chgData name="Samantha Barnes" userId="6977033e-449b-407d-ac93-592480f119c3" providerId="ADAL" clId="{92E6E766-BDFD-4022-BF68-FE757DF9D6B6}" dt="2025-09-25T10:35:34.113" v="6" actId="20577"/>
      <pc:docMkLst>
        <pc:docMk/>
      </pc:docMkLst>
      <pc:sldChg chg="modSp mod">
        <pc:chgData name="Samantha Barnes" userId="6977033e-449b-407d-ac93-592480f119c3" providerId="ADAL" clId="{92E6E766-BDFD-4022-BF68-FE757DF9D6B6}" dt="2025-09-25T10:34:30.613" v="0" actId="2711"/>
        <pc:sldMkLst>
          <pc:docMk/>
          <pc:sldMk cId="743246157" sldId="296"/>
        </pc:sldMkLst>
        <pc:spChg chg="mod">
          <ac:chgData name="Samantha Barnes" userId="6977033e-449b-407d-ac93-592480f119c3" providerId="ADAL" clId="{92E6E766-BDFD-4022-BF68-FE757DF9D6B6}" dt="2025-09-25T10:34:30.613" v="0" actId="2711"/>
          <ac:spMkLst>
            <pc:docMk/>
            <pc:sldMk cId="743246157" sldId="296"/>
            <ac:spMk id="2" creationId="{A1ACAB01-F251-9542-941F-2E0FF9927BD4}"/>
          </ac:spMkLst>
        </pc:spChg>
      </pc:sldChg>
      <pc:sldChg chg="modSp mod">
        <pc:chgData name="Samantha Barnes" userId="6977033e-449b-407d-ac93-592480f119c3" providerId="ADAL" clId="{92E6E766-BDFD-4022-BF68-FE757DF9D6B6}" dt="2025-09-25T10:34:48.887" v="1" actId="20577"/>
        <pc:sldMkLst>
          <pc:docMk/>
          <pc:sldMk cId="3484380438" sldId="299"/>
        </pc:sldMkLst>
        <pc:spChg chg="mod">
          <ac:chgData name="Samantha Barnes" userId="6977033e-449b-407d-ac93-592480f119c3" providerId="ADAL" clId="{92E6E766-BDFD-4022-BF68-FE757DF9D6B6}" dt="2025-09-25T10:34:48.887" v="1" actId="20577"/>
          <ac:spMkLst>
            <pc:docMk/>
            <pc:sldMk cId="3484380438" sldId="299"/>
            <ac:spMk id="3" creationId="{F5914C87-A563-DD44-9E2C-69C4C9B82F6A}"/>
          </ac:spMkLst>
        </pc:spChg>
      </pc:sldChg>
      <pc:sldChg chg="modSp mod">
        <pc:chgData name="Samantha Barnes" userId="6977033e-449b-407d-ac93-592480f119c3" providerId="ADAL" clId="{92E6E766-BDFD-4022-BF68-FE757DF9D6B6}" dt="2025-09-25T10:35:34.113" v="6" actId="20577"/>
        <pc:sldMkLst>
          <pc:docMk/>
          <pc:sldMk cId="356155535" sldId="308"/>
        </pc:sldMkLst>
        <pc:spChg chg="mod">
          <ac:chgData name="Samantha Barnes" userId="6977033e-449b-407d-ac93-592480f119c3" providerId="ADAL" clId="{92E6E766-BDFD-4022-BF68-FE757DF9D6B6}" dt="2025-09-25T10:35:34.113" v="6" actId="20577"/>
          <ac:spMkLst>
            <pc:docMk/>
            <pc:sldMk cId="356155535" sldId="308"/>
            <ac:spMk id="3" creationId="{C17A058B-87A1-4242-87D3-B6D63FCF3E02}"/>
          </ac:spMkLst>
        </pc:spChg>
      </pc:sldChg>
    </pc:docChg>
  </pc:docChgLst>
  <pc:docChgLst>
    <pc:chgData name="Marc Chandler" userId="9a3fbe4b-190d-4953-9b1d-661afe059bb0" providerId="ADAL" clId="{2803186D-1A61-4D79-85DA-F030C4D74A0B}"/>
    <pc:docChg chg="undo custSel modSld">
      <pc:chgData name="Marc Chandler" userId="9a3fbe4b-190d-4953-9b1d-661afe059bb0" providerId="ADAL" clId="{2803186D-1A61-4D79-85DA-F030C4D74A0B}" dt="2025-09-26T15:28:16.086" v="99" actId="20577"/>
      <pc:docMkLst>
        <pc:docMk/>
      </pc:docMkLst>
      <pc:sldChg chg="modSp mod">
        <pc:chgData name="Marc Chandler" userId="9a3fbe4b-190d-4953-9b1d-661afe059bb0" providerId="ADAL" clId="{2803186D-1A61-4D79-85DA-F030C4D74A0B}" dt="2025-09-26T15:27:53.379" v="94" actId="20577"/>
        <pc:sldMkLst>
          <pc:docMk/>
          <pc:sldMk cId="3484380438" sldId="299"/>
        </pc:sldMkLst>
        <pc:spChg chg="mod">
          <ac:chgData name="Marc Chandler" userId="9a3fbe4b-190d-4953-9b1d-661afe059bb0" providerId="ADAL" clId="{2803186D-1A61-4D79-85DA-F030C4D74A0B}" dt="2025-09-24T09:36:55.829" v="1" actId="255"/>
          <ac:spMkLst>
            <pc:docMk/>
            <pc:sldMk cId="3484380438" sldId="299"/>
            <ac:spMk id="2" creationId="{91AA0193-FEC3-6240-BDF9-33C9C4655126}"/>
          </ac:spMkLst>
        </pc:spChg>
        <pc:spChg chg="mod">
          <ac:chgData name="Marc Chandler" userId="9a3fbe4b-190d-4953-9b1d-661afe059bb0" providerId="ADAL" clId="{2803186D-1A61-4D79-85DA-F030C4D74A0B}" dt="2025-09-26T15:27:53.379" v="94" actId="20577"/>
          <ac:spMkLst>
            <pc:docMk/>
            <pc:sldMk cId="3484380438" sldId="299"/>
            <ac:spMk id="3" creationId="{F5914C87-A563-DD44-9E2C-69C4C9B82F6A}"/>
          </ac:spMkLst>
        </pc:spChg>
      </pc:sldChg>
      <pc:sldChg chg="modSp mod">
        <pc:chgData name="Marc Chandler" userId="9a3fbe4b-190d-4953-9b1d-661afe059bb0" providerId="ADAL" clId="{2803186D-1A61-4D79-85DA-F030C4D74A0B}" dt="2025-09-24T13:38:57.365" v="3" actId="255"/>
        <pc:sldMkLst>
          <pc:docMk/>
          <pc:sldMk cId="356155535" sldId="308"/>
        </pc:sldMkLst>
        <pc:spChg chg="mod">
          <ac:chgData name="Marc Chandler" userId="9a3fbe4b-190d-4953-9b1d-661afe059bb0" providerId="ADAL" clId="{2803186D-1A61-4D79-85DA-F030C4D74A0B}" dt="2025-09-24T13:38:57.365" v="3" actId="255"/>
          <ac:spMkLst>
            <pc:docMk/>
            <pc:sldMk cId="356155535" sldId="308"/>
            <ac:spMk id="2" creationId="{5E39CE4D-BD40-8B40-AE61-1B78B7EEE410}"/>
          </ac:spMkLst>
        </pc:spChg>
      </pc:sldChg>
      <pc:sldChg chg="modSp mod">
        <pc:chgData name="Marc Chandler" userId="9a3fbe4b-190d-4953-9b1d-661afe059bb0" providerId="ADAL" clId="{2803186D-1A61-4D79-85DA-F030C4D74A0B}" dt="2025-09-24T13:40:13.402" v="6" actId="255"/>
        <pc:sldMkLst>
          <pc:docMk/>
          <pc:sldMk cId="91721819" sldId="309"/>
        </pc:sldMkLst>
        <pc:spChg chg="mod">
          <ac:chgData name="Marc Chandler" userId="9a3fbe4b-190d-4953-9b1d-661afe059bb0" providerId="ADAL" clId="{2803186D-1A61-4D79-85DA-F030C4D74A0B}" dt="2025-09-24T13:40:13.402" v="6" actId="255"/>
          <ac:spMkLst>
            <pc:docMk/>
            <pc:sldMk cId="91721819" sldId="309"/>
            <ac:spMk id="2" creationId="{6C1D50FE-FE34-6545-9541-6DB703605EFF}"/>
          </ac:spMkLst>
        </pc:spChg>
        <pc:graphicFrameChg chg="modGraphic">
          <ac:chgData name="Marc Chandler" userId="9a3fbe4b-190d-4953-9b1d-661afe059bb0" providerId="ADAL" clId="{2803186D-1A61-4D79-85DA-F030C4D74A0B}" dt="2025-09-24T13:39:55.915" v="5" actId="2711"/>
          <ac:graphicFrameMkLst>
            <pc:docMk/>
            <pc:sldMk cId="91721819" sldId="309"/>
            <ac:graphicFrameMk id="7" creationId="{BCB97B10-D5F9-020A-00D5-AFD4B6C636CC}"/>
          </ac:graphicFrameMkLst>
        </pc:graphicFrameChg>
      </pc:sldChg>
      <pc:sldChg chg="modSp mod">
        <pc:chgData name="Marc Chandler" userId="9a3fbe4b-190d-4953-9b1d-661afe059bb0" providerId="ADAL" clId="{2803186D-1A61-4D79-85DA-F030C4D74A0B}" dt="2025-09-24T13:40:50.698" v="12" actId="255"/>
        <pc:sldMkLst>
          <pc:docMk/>
          <pc:sldMk cId="3214261291" sldId="310"/>
        </pc:sldMkLst>
        <pc:spChg chg="mod">
          <ac:chgData name="Marc Chandler" userId="9a3fbe4b-190d-4953-9b1d-661afe059bb0" providerId="ADAL" clId="{2803186D-1A61-4D79-85DA-F030C4D74A0B}" dt="2025-09-24T13:40:32.674" v="9" actId="20577"/>
          <ac:spMkLst>
            <pc:docMk/>
            <pc:sldMk cId="3214261291" sldId="310"/>
            <ac:spMk id="2" creationId="{A59E23FD-6A12-6B37-0CE2-A2CC2AA13779}"/>
          </ac:spMkLst>
        </pc:spChg>
        <pc:graphicFrameChg chg="modGraphic">
          <ac:chgData name="Marc Chandler" userId="9a3fbe4b-190d-4953-9b1d-661afe059bb0" providerId="ADAL" clId="{2803186D-1A61-4D79-85DA-F030C4D74A0B}" dt="2025-09-24T13:40:50.698" v="12" actId="255"/>
          <ac:graphicFrameMkLst>
            <pc:docMk/>
            <pc:sldMk cId="3214261291" sldId="310"/>
            <ac:graphicFrameMk id="3" creationId="{9CD19B84-59DA-3D3F-ADF5-703C9C301C18}"/>
          </ac:graphicFrameMkLst>
        </pc:graphicFrameChg>
      </pc:sldChg>
      <pc:sldChg chg="modSp mod">
        <pc:chgData name="Marc Chandler" userId="9a3fbe4b-190d-4953-9b1d-661afe059bb0" providerId="ADAL" clId="{2803186D-1A61-4D79-85DA-F030C4D74A0B}" dt="2025-09-24T13:50:44.864" v="84" actId="20577"/>
        <pc:sldMkLst>
          <pc:docMk/>
          <pc:sldMk cId="1907306727" sldId="317"/>
        </pc:sldMkLst>
        <pc:spChg chg="mod">
          <ac:chgData name="Marc Chandler" userId="9a3fbe4b-190d-4953-9b1d-661afe059bb0" providerId="ADAL" clId="{2803186D-1A61-4D79-85DA-F030C4D74A0B}" dt="2025-09-24T13:50:44.864" v="84" actId="20577"/>
          <ac:spMkLst>
            <pc:docMk/>
            <pc:sldMk cId="1907306727" sldId="317"/>
            <ac:spMk id="2" creationId="{5E39CE4D-BD40-8B40-AE61-1B78B7EEE410}"/>
          </ac:spMkLst>
        </pc:spChg>
      </pc:sldChg>
      <pc:sldChg chg="modSp mod modNotesTx">
        <pc:chgData name="Marc Chandler" userId="9a3fbe4b-190d-4953-9b1d-661afe059bb0" providerId="ADAL" clId="{2803186D-1A61-4D79-85DA-F030C4D74A0B}" dt="2025-09-26T15:28:16.086" v="99" actId="20577"/>
        <pc:sldMkLst>
          <pc:docMk/>
          <pc:sldMk cId="865913969" sldId="320"/>
        </pc:sldMkLst>
        <pc:spChg chg="mod">
          <ac:chgData name="Marc Chandler" userId="9a3fbe4b-190d-4953-9b1d-661afe059bb0" providerId="ADAL" clId="{2803186D-1A61-4D79-85DA-F030C4D74A0B}" dt="2025-09-24T13:51:22.398" v="88" actId="20577"/>
          <ac:spMkLst>
            <pc:docMk/>
            <pc:sldMk cId="865913969" sldId="320"/>
            <ac:spMk id="2" creationId="{5E39CE4D-BD40-8B40-AE61-1B78B7EEE410}"/>
          </ac:spMkLst>
        </pc:spChg>
      </pc:sldChg>
      <pc:sldChg chg="modSp mod">
        <pc:chgData name="Marc Chandler" userId="9a3fbe4b-190d-4953-9b1d-661afe059bb0" providerId="ADAL" clId="{2803186D-1A61-4D79-85DA-F030C4D74A0B}" dt="2025-09-24T13:50:14.314" v="74" actId="20577"/>
        <pc:sldMkLst>
          <pc:docMk/>
          <pc:sldMk cId="2465461475" sldId="321"/>
        </pc:sldMkLst>
        <pc:spChg chg="mod">
          <ac:chgData name="Marc Chandler" userId="9a3fbe4b-190d-4953-9b1d-661afe059bb0" providerId="ADAL" clId="{2803186D-1A61-4D79-85DA-F030C4D74A0B}" dt="2025-09-24T13:50:14.314" v="74" actId="20577"/>
          <ac:spMkLst>
            <pc:docMk/>
            <pc:sldMk cId="2465461475" sldId="321"/>
            <ac:spMk id="2" creationId="{6C1D50FE-FE34-6545-9541-6DB703605EFF}"/>
          </ac:spMkLst>
        </pc:spChg>
        <pc:graphicFrameChg chg="modGraphic">
          <ac:chgData name="Marc Chandler" userId="9a3fbe4b-190d-4953-9b1d-661afe059bb0" providerId="ADAL" clId="{2803186D-1A61-4D79-85DA-F030C4D74A0B}" dt="2025-09-24T13:42:00.541" v="16" actId="2711"/>
          <ac:graphicFrameMkLst>
            <pc:docMk/>
            <pc:sldMk cId="2465461475" sldId="321"/>
            <ac:graphicFrameMk id="4" creationId="{32C3639A-607A-97DA-1174-C8CB7FD5BE4D}"/>
          </ac:graphicFrameMkLst>
        </pc:graphicFrameChg>
      </pc:sldChg>
      <pc:sldChg chg="modSp mod">
        <pc:chgData name="Marc Chandler" userId="9a3fbe4b-190d-4953-9b1d-661afe059bb0" providerId="ADAL" clId="{2803186D-1A61-4D79-85DA-F030C4D74A0B}" dt="2025-09-24T13:49:27.015" v="70" actId="20577"/>
        <pc:sldMkLst>
          <pc:docMk/>
          <pc:sldMk cId="2850275334" sldId="323"/>
        </pc:sldMkLst>
        <pc:spChg chg="mod">
          <ac:chgData name="Marc Chandler" userId="9a3fbe4b-190d-4953-9b1d-661afe059bb0" providerId="ADAL" clId="{2803186D-1A61-4D79-85DA-F030C4D74A0B}" dt="2025-09-24T13:49:27.015" v="70" actId="20577"/>
          <ac:spMkLst>
            <pc:docMk/>
            <pc:sldMk cId="2850275334" sldId="323"/>
            <ac:spMk id="2" creationId="{5E39CE4D-BD40-8B40-AE61-1B78B7EEE410}"/>
          </ac:spMkLst>
        </pc:spChg>
      </pc:sldChg>
      <pc:sldChg chg="modSp mod">
        <pc:chgData name="Marc Chandler" userId="9a3fbe4b-190d-4953-9b1d-661afe059bb0" providerId="ADAL" clId="{2803186D-1A61-4D79-85DA-F030C4D74A0B}" dt="2025-09-24T13:48:36.275" v="66" actId="14100"/>
        <pc:sldMkLst>
          <pc:docMk/>
          <pc:sldMk cId="3806355406" sldId="329"/>
        </pc:sldMkLst>
        <pc:spChg chg="mod">
          <ac:chgData name="Marc Chandler" userId="9a3fbe4b-190d-4953-9b1d-661afe059bb0" providerId="ADAL" clId="{2803186D-1A61-4D79-85DA-F030C4D74A0B}" dt="2025-09-24T13:43:20.895" v="31" actId="255"/>
          <ac:spMkLst>
            <pc:docMk/>
            <pc:sldMk cId="3806355406" sldId="329"/>
            <ac:spMk id="2" creationId="{516DB650-4DC1-3629-4C10-15BDF3480341}"/>
          </ac:spMkLst>
        </pc:spChg>
        <pc:spChg chg="mod">
          <ac:chgData name="Marc Chandler" userId="9a3fbe4b-190d-4953-9b1d-661afe059bb0" providerId="ADAL" clId="{2803186D-1A61-4D79-85DA-F030C4D74A0B}" dt="2025-09-24T13:48:36.275" v="66" actId="14100"/>
          <ac:spMkLst>
            <pc:docMk/>
            <pc:sldMk cId="3806355406" sldId="329"/>
            <ac:spMk id="3" creationId="{B2D813C4-7041-14C0-E6F7-A3BC1C9961A4}"/>
          </ac:spMkLst>
        </pc:spChg>
        <pc:spChg chg="mod">
          <ac:chgData name="Marc Chandler" userId="9a3fbe4b-190d-4953-9b1d-661afe059bb0" providerId="ADAL" clId="{2803186D-1A61-4D79-85DA-F030C4D74A0B}" dt="2025-09-24T13:48:11.418" v="61" actId="1076"/>
          <ac:spMkLst>
            <pc:docMk/>
            <pc:sldMk cId="3806355406" sldId="329"/>
            <ac:spMk id="6" creationId="{70DF57FB-CEA0-B762-85C0-813D57B915D4}"/>
          </ac:spMkLst>
        </pc:spChg>
      </pc:sldChg>
      <pc:sldChg chg="modSp mod">
        <pc:chgData name="Marc Chandler" userId="9a3fbe4b-190d-4953-9b1d-661afe059bb0" providerId="ADAL" clId="{2803186D-1A61-4D79-85DA-F030C4D74A0B}" dt="2025-09-24T13:44:21.661" v="32" actId="2711"/>
        <pc:sldMkLst>
          <pc:docMk/>
          <pc:sldMk cId="2961102838" sldId="331"/>
        </pc:sldMkLst>
        <pc:spChg chg="mod">
          <ac:chgData name="Marc Chandler" userId="9a3fbe4b-190d-4953-9b1d-661afe059bb0" providerId="ADAL" clId="{2803186D-1A61-4D79-85DA-F030C4D74A0B}" dt="2025-09-24T13:44:21.661" v="32" actId="2711"/>
          <ac:spMkLst>
            <pc:docMk/>
            <pc:sldMk cId="2961102838" sldId="331"/>
            <ac:spMk id="2" creationId="{22AE93E5-E7B4-87A4-63F6-82812F9D31DC}"/>
          </ac:spMkLst>
        </pc:spChg>
      </pc:sldChg>
    </pc:docChg>
  </pc:docChgLst>
  <pc:docChgLst>
    <pc:chgData name="Jack Mills" userId="6630170b-5158-4241-a927-77070f54099a" providerId="ADAL" clId="{56845A34-D6A3-4F96-A40F-AF714F655699}"/>
    <pc:docChg chg="custSel modSld">
      <pc:chgData name="Jack Mills" userId="6630170b-5158-4241-a927-77070f54099a" providerId="ADAL" clId="{56845A34-D6A3-4F96-A40F-AF714F655699}" dt="2025-10-02T11:21:56.625" v="25" actId="368"/>
      <pc:docMkLst>
        <pc:docMk/>
      </pc:docMkLst>
      <pc:sldChg chg="modNotes">
        <pc:chgData name="Jack Mills" userId="6630170b-5158-4241-a927-77070f54099a" providerId="ADAL" clId="{56845A34-D6A3-4F96-A40F-AF714F655699}" dt="2025-10-02T11:21:56.592" v="1" actId="368"/>
        <pc:sldMkLst>
          <pc:docMk/>
          <pc:sldMk cId="3766172904" sldId="295"/>
        </pc:sldMkLst>
      </pc:sldChg>
      <pc:sldChg chg="modNotes">
        <pc:chgData name="Jack Mills" userId="6630170b-5158-4241-a927-77070f54099a" providerId="ADAL" clId="{56845A34-D6A3-4F96-A40F-AF714F655699}" dt="2025-10-02T11:21:56.593" v="3" actId="368"/>
        <pc:sldMkLst>
          <pc:docMk/>
          <pc:sldMk cId="743246157" sldId="296"/>
        </pc:sldMkLst>
      </pc:sldChg>
      <pc:sldChg chg="modNotes">
        <pc:chgData name="Jack Mills" userId="6630170b-5158-4241-a927-77070f54099a" providerId="ADAL" clId="{56845A34-D6A3-4F96-A40F-AF714F655699}" dt="2025-10-02T11:21:56.593" v="5" actId="368"/>
        <pc:sldMkLst>
          <pc:docMk/>
          <pc:sldMk cId="3484380438" sldId="299"/>
        </pc:sldMkLst>
      </pc:sldChg>
      <pc:sldChg chg="modNotes">
        <pc:chgData name="Jack Mills" userId="6630170b-5158-4241-a927-77070f54099a" providerId="ADAL" clId="{56845A34-D6A3-4F96-A40F-AF714F655699}" dt="2025-10-02T11:21:56.593" v="7" actId="368"/>
        <pc:sldMkLst>
          <pc:docMk/>
          <pc:sldMk cId="356155535" sldId="308"/>
        </pc:sldMkLst>
      </pc:sldChg>
      <pc:sldChg chg="modNotes">
        <pc:chgData name="Jack Mills" userId="6630170b-5158-4241-a927-77070f54099a" providerId="ADAL" clId="{56845A34-D6A3-4F96-A40F-AF714F655699}" dt="2025-10-02T11:21:56.608" v="11" actId="368"/>
        <pc:sldMkLst>
          <pc:docMk/>
          <pc:sldMk cId="91721819" sldId="309"/>
        </pc:sldMkLst>
      </pc:sldChg>
      <pc:sldChg chg="modNotes">
        <pc:chgData name="Jack Mills" userId="6630170b-5158-4241-a927-77070f54099a" providerId="ADAL" clId="{56845A34-D6A3-4F96-A40F-AF714F655699}" dt="2025-10-02T11:21:56.608" v="13" actId="368"/>
        <pc:sldMkLst>
          <pc:docMk/>
          <pc:sldMk cId="3214261291" sldId="310"/>
        </pc:sldMkLst>
      </pc:sldChg>
      <pc:sldChg chg="modNotes">
        <pc:chgData name="Jack Mills" userId="6630170b-5158-4241-a927-77070f54099a" providerId="ADAL" clId="{56845A34-D6A3-4F96-A40F-AF714F655699}" dt="2025-10-02T11:21:56.608" v="15" actId="368"/>
        <pc:sldMkLst>
          <pc:docMk/>
          <pc:sldMk cId="1907306727" sldId="317"/>
        </pc:sldMkLst>
      </pc:sldChg>
      <pc:sldChg chg="modNotes">
        <pc:chgData name="Jack Mills" userId="6630170b-5158-4241-a927-77070f54099a" providerId="ADAL" clId="{56845A34-D6A3-4F96-A40F-AF714F655699}" dt="2025-10-02T11:21:56.608" v="9" actId="368"/>
        <pc:sldMkLst>
          <pc:docMk/>
          <pc:sldMk cId="865913969" sldId="320"/>
        </pc:sldMkLst>
      </pc:sldChg>
      <pc:sldChg chg="modNotes">
        <pc:chgData name="Jack Mills" userId="6630170b-5158-4241-a927-77070f54099a" providerId="ADAL" clId="{56845A34-D6A3-4F96-A40F-AF714F655699}" dt="2025-10-02T11:21:56.608" v="17" actId="368"/>
        <pc:sldMkLst>
          <pc:docMk/>
          <pc:sldMk cId="2465461475" sldId="321"/>
        </pc:sldMkLst>
      </pc:sldChg>
      <pc:sldChg chg="modNotes">
        <pc:chgData name="Jack Mills" userId="6630170b-5158-4241-a927-77070f54099a" providerId="ADAL" clId="{56845A34-D6A3-4F96-A40F-AF714F655699}" dt="2025-10-02T11:21:56.625" v="21" actId="368"/>
        <pc:sldMkLst>
          <pc:docMk/>
          <pc:sldMk cId="2850275334" sldId="323"/>
        </pc:sldMkLst>
      </pc:sldChg>
      <pc:sldChg chg="modNotes">
        <pc:chgData name="Jack Mills" userId="6630170b-5158-4241-a927-77070f54099a" providerId="ADAL" clId="{56845A34-D6A3-4F96-A40F-AF714F655699}" dt="2025-10-02T11:21:56.624" v="19" actId="368"/>
        <pc:sldMkLst>
          <pc:docMk/>
          <pc:sldMk cId="3806355406" sldId="329"/>
        </pc:sldMkLst>
      </pc:sldChg>
      <pc:sldChg chg="modNotes">
        <pc:chgData name="Jack Mills" userId="6630170b-5158-4241-a927-77070f54099a" providerId="ADAL" clId="{56845A34-D6A3-4F96-A40F-AF714F655699}" dt="2025-10-02T11:21:56.625" v="23" actId="368"/>
        <pc:sldMkLst>
          <pc:docMk/>
          <pc:sldMk cId="2961102838" sldId="331"/>
        </pc:sldMkLst>
      </pc:sldChg>
      <pc:sldChg chg="modNotes">
        <pc:chgData name="Jack Mills" userId="6630170b-5158-4241-a927-77070f54099a" providerId="ADAL" clId="{56845A34-D6A3-4F96-A40F-AF714F655699}" dt="2025-10-02T11:21:56.625" v="25" actId="368"/>
        <pc:sldMkLst>
          <pc:docMk/>
          <pc:sldMk cId="3445615411" sldId="33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B9AF5-BDC3-5149-8258-94ECD5910617}" type="datetimeFigureOut">
              <a:rPr lang="en-US" smtClean="0"/>
              <a:pPr/>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93B43-E0F0-0046-9DDF-056EE0E9CC27}" type="slidenum">
              <a:rPr lang="en-US" smtClean="0"/>
              <a:pPr/>
              <a:t>‹#›</a:t>
            </a:fld>
            <a:endParaRPr lang="en-US"/>
          </a:p>
        </p:txBody>
      </p:sp>
    </p:spTree>
    <p:extLst>
      <p:ext uri="{BB962C8B-B14F-4D97-AF65-F5344CB8AC3E}">
        <p14:creationId xmlns:p14="http://schemas.microsoft.com/office/powerpoint/2010/main" val="68513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a:t>
            </a:fld>
            <a:endParaRPr lang="en-US"/>
          </a:p>
        </p:txBody>
      </p:sp>
    </p:spTree>
    <p:extLst>
      <p:ext uri="{BB962C8B-B14F-4D97-AF65-F5344CB8AC3E}">
        <p14:creationId xmlns:p14="http://schemas.microsoft.com/office/powerpoint/2010/main" val="303290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10</a:t>
            </a:fld>
            <a:endParaRPr lang="en-US"/>
          </a:p>
        </p:txBody>
      </p:sp>
    </p:spTree>
    <p:extLst>
      <p:ext uri="{BB962C8B-B14F-4D97-AF65-F5344CB8AC3E}">
        <p14:creationId xmlns:p14="http://schemas.microsoft.com/office/powerpoint/2010/main" val="3337029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11</a:t>
            </a:fld>
            <a:endParaRPr lang="en-US"/>
          </a:p>
        </p:txBody>
      </p:sp>
    </p:spTree>
    <p:extLst>
      <p:ext uri="{BB962C8B-B14F-4D97-AF65-F5344CB8AC3E}">
        <p14:creationId xmlns:p14="http://schemas.microsoft.com/office/powerpoint/2010/main" val="205214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12</a:t>
            </a:fld>
            <a:endParaRPr lang="en-US"/>
          </a:p>
        </p:txBody>
      </p:sp>
    </p:spTree>
    <p:extLst>
      <p:ext uri="{BB962C8B-B14F-4D97-AF65-F5344CB8AC3E}">
        <p14:creationId xmlns:p14="http://schemas.microsoft.com/office/powerpoint/2010/main" val="2571169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13</a:t>
            </a:fld>
            <a:endParaRPr lang="en-US"/>
          </a:p>
        </p:txBody>
      </p:sp>
    </p:spTree>
    <p:extLst>
      <p:ext uri="{BB962C8B-B14F-4D97-AF65-F5344CB8AC3E}">
        <p14:creationId xmlns:p14="http://schemas.microsoft.com/office/powerpoint/2010/main" val="853084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2</a:t>
            </a:fld>
            <a:endParaRPr lang="en-US"/>
          </a:p>
        </p:txBody>
      </p:sp>
    </p:spTree>
    <p:extLst>
      <p:ext uri="{BB962C8B-B14F-4D97-AF65-F5344CB8AC3E}">
        <p14:creationId xmlns:p14="http://schemas.microsoft.com/office/powerpoint/2010/main" val="359803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3</a:t>
            </a:fld>
            <a:endParaRPr lang="en-US"/>
          </a:p>
        </p:txBody>
      </p:sp>
    </p:spTree>
    <p:extLst>
      <p:ext uri="{BB962C8B-B14F-4D97-AF65-F5344CB8AC3E}">
        <p14:creationId xmlns:p14="http://schemas.microsoft.com/office/powerpoint/2010/main" val="277297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4</a:t>
            </a:fld>
            <a:endParaRPr lang="en-US"/>
          </a:p>
        </p:txBody>
      </p:sp>
    </p:spTree>
    <p:extLst>
      <p:ext uri="{BB962C8B-B14F-4D97-AF65-F5344CB8AC3E}">
        <p14:creationId xmlns:p14="http://schemas.microsoft.com/office/powerpoint/2010/main" val="1801835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5</a:t>
            </a:fld>
            <a:endParaRPr lang="en-US"/>
          </a:p>
        </p:txBody>
      </p:sp>
    </p:spTree>
    <p:extLst>
      <p:ext uri="{BB962C8B-B14F-4D97-AF65-F5344CB8AC3E}">
        <p14:creationId xmlns:p14="http://schemas.microsoft.com/office/powerpoint/2010/main" val="48588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6</a:t>
            </a:fld>
            <a:endParaRPr lang="en-US"/>
          </a:p>
        </p:txBody>
      </p:sp>
    </p:spTree>
    <p:extLst>
      <p:ext uri="{BB962C8B-B14F-4D97-AF65-F5344CB8AC3E}">
        <p14:creationId xmlns:p14="http://schemas.microsoft.com/office/powerpoint/2010/main" val="1557865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7</a:t>
            </a:fld>
            <a:endParaRPr lang="en-US"/>
          </a:p>
        </p:txBody>
      </p:sp>
    </p:spTree>
    <p:extLst>
      <p:ext uri="{BB962C8B-B14F-4D97-AF65-F5344CB8AC3E}">
        <p14:creationId xmlns:p14="http://schemas.microsoft.com/office/powerpoint/2010/main" val="3521539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8</a:t>
            </a:fld>
            <a:endParaRPr lang="en-US"/>
          </a:p>
        </p:txBody>
      </p:sp>
    </p:spTree>
    <p:extLst>
      <p:ext uri="{BB962C8B-B14F-4D97-AF65-F5344CB8AC3E}">
        <p14:creationId xmlns:p14="http://schemas.microsoft.com/office/powerpoint/2010/main" val="2340299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9</a:t>
            </a:fld>
            <a:endParaRPr lang="en-US"/>
          </a:p>
        </p:txBody>
      </p:sp>
    </p:spTree>
    <p:extLst>
      <p:ext uri="{BB962C8B-B14F-4D97-AF65-F5344CB8AC3E}">
        <p14:creationId xmlns:p14="http://schemas.microsoft.com/office/powerpoint/2010/main" val="2769338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A098FA"/>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4570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402113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319133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78F9D4"/>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48530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4"/>
          </a:xfrm>
          <a:prstGeom prst="rect">
            <a:avLst/>
          </a:prstGeom>
        </p:spPr>
      </p:pic>
      <p:sp>
        <p:nvSpPr>
          <p:cNvPr id="2" name="Title 1"/>
          <p:cNvSpPr>
            <a:spLocks noGrp="1"/>
          </p:cNvSpPr>
          <p:nvPr>
            <p:ph type="title" hasCustomPrompt="1"/>
          </p:nvPr>
        </p:nvSpPr>
        <p:spPr>
          <a:xfrm>
            <a:off x="634240" y="2770690"/>
            <a:ext cx="850976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727438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4"/>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19454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3"/>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u="none" strike="noStrike">
                <a:solidFill>
                  <a:srgbClr val="333333"/>
                </a:solidFill>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0638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1134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GB"/>
              <a:t>Click to edit Master title style</a:t>
            </a:r>
            <a:endParaRPr lang="en-US"/>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a:t>Click to edit Master text styles</a:t>
            </a:r>
          </a:p>
        </p:txBody>
      </p:sp>
    </p:spTree>
    <p:extLst>
      <p:ext uri="{BB962C8B-B14F-4D97-AF65-F5344CB8AC3E}">
        <p14:creationId xmlns:p14="http://schemas.microsoft.com/office/powerpoint/2010/main" val="76481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7560000" cy="540000"/>
          </a:xfrm>
          <a:prstGeom prst="rect">
            <a:avLst/>
          </a:prstGeom>
        </p:spPr>
        <p:txBody>
          <a:bodyPr>
            <a:noAutofit/>
          </a:bodyPr>
          <a:lstStyle>
            <a:lvl1pPr>
              <a:defRPr sz="3400" b="1">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GB"/>
              <a:t>Click to edit Master title style</a:t>
            </a:r>
            <a:endParaRPr lang="en-US"/>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a:t>Click to edit Master text styles</a:t>
            </a:r>
          </a:p>
        </p:txBody>
      </p:sp>
    </p:spTree>
    <p:extLst>
      <p:ext uri="{BB962C8B-B14F-4D97-AF65-F5344CB8AC3E}">
        <p14:creationId xmlns:p14="http://schemas.microsoft.com/office/powerpoint/2010/main" val="161048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828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GB"/>
              <a:t>Click to edit Master title style</a:t>
            </a:r>
            <a:endParaRPr lang="en-US"/>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a:t>Click to edit Master text styles</a:t>
            </a:r>
          </a:p>
        </p:txBody>
      </p:sp>
    </p:spTree>
    <p:extLst>
      <p:ext uri="{BB962C8B-B14F-4D97-AF65-F5344CB8AC3E}">
        <p14:creationId xmlns:p14="http://schemas.microsoft.com/office/powerpoint/2010/main" val="774229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20" y="0"/>
            <a:ext cx="12207599" cy="6866774"/>
          </a:xfrm>
          <a:prstGeom prst="rect">
            <a:avLst/>
          </a:prstGeom>
        </p:spPr>
      </p:pic>
      <p:sp>
        <p:nvSpPr>
          <p:cNvPr id="7" name="Title 1"/>
          <p:cNvSpPr>
            <a:spLocks noGrp="1"/>
          </p:cNvSpPr>
          <p:nvPr>
            <p:ph type="title"/>
          </p:nvPr>
        </p:nvSpPr>
        <p:spPr>
          <a:xfrm>
            <a:off x="431999" y="1196203"/>
            <a:ext cx="792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GB"/>
              <a:t>Click to edit Master title style</a:t>
            </a:r>
            <a:endParaRPr lang="en-US"/>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a:t>Click to edit Master text styles</a:t>
            </a:r>
          </a:p>
        </p:txBody>
      </p:sp>
    </p:spTree>
    <p:extLst>
      <p:ext uri="{BB962C8B-B14F-4D97-AF65-F5344CB8AC3E}">
        <p14:creationId xmlns:p14="http://schemas.microsoft.com/office/powerpoint/2010/main" val="2879574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039509"/>
      </p:ext>
    </p:extLst>
  </p:cSld>
  <p:clrMap bg1="lt1" tx1="dk1" bg2="lt2" tx2="dk2" accent1="accent1" accent2="accent2" accent3="accent3" accent4="accent4" accent5="accent5" accent6="accent6" hlink="hlink" folHlink="folHlink"/>
  <p:sldLayoutIdLst>
    <p:sldLayoutId id="2147483650" r:id="rId1"/>
    <p:sldLayoutId id="2147483690" r:id="rId2"/>
    <p:sldLayoutId id="2147483676" r:id="rId3"/>
    <p:sldLayoutId id="2147483682" r:id="rId4"/>
    <p:sldLayoutId id="2147483683" r:id="rId5"/>
    <p:sldLayoutId id="2147483673" r:id="rId6"/>
    <p:sldLayoutId id="2147483684" r:id="rId7"/>
    <p:sldLayoutId id="2147483688" r:id="rId8"/>
    <p:sldLayoutId id="2147483689"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1.png"/><Relationship Id="rId5" Type="http://schemas.openxmlformats.org/officeDocument/2006/relationships/image" Target="../media/image14.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EA396-5951-CD41-BAB8-EAC61C170ABD}"/>
              </a:ext>
            </a:extLst>
          </p:cNvPr>
          <p:cNvSpPr>
            <a:spLocks noGrp="1"/>
          </p:cNvSpPr>
          <p:nvPr>
            <p:ph type="title"/>
          </p:nvPr>
        </p:nvSpPr>
        <p:spPr/>
        <p:txBody>
          <a:bodyPr lIns="91440" tIns="45720" rIns="91440" bIns="45720" anchor="t">
            <a:normAutofit/>
          </a:bodyPr>
          <a:lstStyle/>
          <a:p>
            <a:r>
              <a:rPr lang="en-US" dirty="0" err="1">
                <a:latin typeface="Verdana"/>
                <a:ea typeface="Verdana"/>
              </a:rPr>
              <a:t>Standardisation</a:t>
            </a:r>
            <a:r>
              <a:rPr lang="en-US" dirty="0">
                <a:latin typeface="Verdana"/>
                <a:ea typeface="Verdana"/>
              </a:rPr>
              <a:t> Training 2025/26</a:t>
            </a:r>
            <a:endParaRPr lang="en-US" dirty="0"/>
          </a:p>
        </p:txBody>
      </p:sp>
      <p:sp>
        <p:nvSpPr>
          <p:cNvPr id="19" name="TextBox 18">
            <a:extLst>
              <a:ext uri="{FF2B5EF4-FFF2-40B4-BE49-F238E27FC236}">
                <a16:creationId xmlns:a16="http://schemas.microsoft.com/office/drawing/2014/main" id="{FDB76311-3C63-4E40-89CE-E10872C1078E}"/>
              </a:ext>
            </a:extLst>
          </p:cNvPr>
          <p:cNvSpPr txBox="1"/>
          <p:nvPr/>
        </p:nvSpPr>
        <p:spPr>
          <a:xfrm>
            <a:off x="611577" y="6338557"/>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chemeClr val="bg1"/>
                </a:solidFill>
                <a:latin typeface="Arial"/>
                <a:cs typeface="Arial"/>
              </a:rPr>
              <a:t>Version 1.1   |   October 2025</a:t>
            </a:r>
            <a:endParaRPr lang="en-US" sz="1600">
              <a:solidFill>
                <a:schemeClr val="bg1"/>
              </a:solidFill>
              <a:latin typeface="Arial"/>
              <a:cs typeface="Arial"/>
            </a:endParaRPr>
          </a:p>
        </p:txBody>
      </p:sp>
      <p:pic>
        <p:nvPicPr>
          <p:cNvPr id="12" name="Audio 11">
            <a:extLst>
              <a:ext uri="{FF2B5EF4-FFF2-40B4-BE49-F238E27FC236}">
                <a16:creationId xmlns:a16="http://schemas.microsoft.com/office/drawing/2014/main" id="{E2076067-0024-9027-E1C8-E55372E6665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766172904"/>
      </p:ext>
    </p:extLst>
  </p:cSld>
  <p:clrMapOvr>
    <a:masterClrMapping/>
  </p:clrMapOvr>
  <mc:AlternateContent xmlns:mc="http://schemas.openxmlformats.org/markup-compatibility/2006" xmlns:p14="http://schemas.microsoft.com/office/powerpoint/2010/main">
    <mc:Choice Requires="p14">
      <p:transition spd="slow" p14:dur="2000" advTm="12757"/>
    </mc:Choice>
    <mc:Fallback xmlns="">
      <p:transition spd="slow" advTm="127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B650-4DC1-3629-4C10-15BDF3480341}"/>
              </a:ext>
            </a:extLst>
          </p:cNvPr>
          <p:cNvSpPr>
            <a:spLocks noGrp="1"/>
          </p:cNvSpPr>
          <p:nvPr>
            <p:ph type="title"/>
          </p:nvPr>
        </p:nvSpPr>
        <p:spPr>
          <a:xfrm>
            <a:off x="432000" y="1105260"/>
            <a:ext cx="8181422" cy="630943"/>
          </a:xfrm>
        </p:spPr>
        <p:txBody>
          <a:bodyPr/>
          <a:lstStyle/>
          <a:p>
            <a:r>
              <a:rPr lang="en-GB" sz="3200" dirty="0">
                <a:latin typeface="Arial" panose="020B0604020202020204" pitchFamily="34" charset="0"/>
                <a:cs typeface="Arial" panose="020B0604020202020204" pitchFamily="34" charset="0"/>
              </a:rPr>
              <a:t>Activity 2</a:t>
            </a:r>
            <a:r>
              <a:rPr lang="en-US" sz="3200" dirty="0">
                <a:latin typeface="Arial" panose="020B0604020202020204" pitchFamily="34" charset="0"/>
                <a:cs typeface="Arial" panose="020B0604020202020204" pitchFamily="34" charset="0"/>
              </a:rPr>
              <a:t> learner work</a:t>
            </a:r>
            <a:endParaRPr lang="en-GB" sz="3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7CB8E783-F3CC-260A-560E-4D6A5E26521B}"/>
              </a:ext>
            </a:extLst>
          </p:cNvPr>
          <p:cNvSpPr txBox="1"/>
          <p:nvPr/>
        </p:nvSpPr>
        <p:spPr>
          <a:xfrm>
            <a:off x="432000" y="1841863"/>
            <a:ext cx="11063314" cy="707886"/>
          </a:xfrm>
          <a:prstGeom prst="rect">
            <a:avLst/>
          </a:prstGeom>
          <a:noFill/>
        </p:spPr>
        <p:txBody>
          <a:bodyPr wrap="square" lIns="91440" tIns="45720" rIns="91440" bIns="45720" anchor="t">
            <a:spAutoFit/>
          </a:bodyPr>
          <a:lstStyle/>
          <a:p>
            <a:r>
              <a:rPr lang="en-GB" sz="2000" dirty="0">
                <a:solidFill>
                  <a:srgbClr val="000000"/>
                </a:solidFill>
                <a:effectLst/>
                <a:latin typeface="Arial"/>
                <a:ea typeface="Verdana"/>
                <a:cs typeface="Verdana" panose="020B0604030504040204" pitchFamily="34" charset="0"/>
              </a:rPr>
              <a:t>Using the grading descriptors and learner work, fully detailed on </a:t>
            </a:r>
            <a:r>
              <a:rPr lang="en-GB" sz="2000" dirty="0">
                <a:solidFill>
                  <a:srgbClr val="000000"/>
                </a:solidFill>
                <a:latin typeface="Arial"/>
                <a:ea typeface="Verdana"/>
                <a:cs typeface="Verdana" panose="020B0604030504040204" pitchFamily="34" charset="0"/>
              </a:rPr>
              <a:t>the Engineering standardisation training materials</a:t>
            </a:r>
            <a:r>
              <a:rPr lang="en-GB" sz="2000" dirty="0">
                <a:solidFill>
                  <a:srgbClr val="000000"/>
                </a:solidFill>
                <a:effectLst/>
                <a:latin typeface="Arial"/>
                <a:ea typeface="Verdana"/>
                <a:cs typeface="Verdana" panose="020B0604030504040204" pitchFamily="34" charset="0"/>
              </a:rPr>
              <a:t> document, consider how you would award marks </a:t>
            </a:r>
            <a:r>
              <a:rPr lang="en-GB" sz="2000" dirty="0">
                <a:solidFill>
                  <a:srgbClr val="000000"/>
                </a:solidFill>
                <a:latin typeface="Arial"/>
                <a:ea typeface="Verdana"/>
                <a:cs typeface="Verdana" panose="020B0604030504040204" pitchFamily="34" charset="0"/>
              </a:rPr>
              <a:t>for</a:t>
            </a:r>
            <a:r>
              <a:rPr lang="en-GB" sz="2000" dirty="0">
                <a:solidFill>
                  <a:srgbClr val="000000"/>
                </a:solidFill>
                <a:effectLst/>
                <a:latin typeface="Arial"/>
                <a:ea typeface="Verdana"/>
                <a:cs typeface="Verdana" panose="020B0604030504040204" pitchFamily="34" charset="0"/>
              </a:rPr>
              <a:t> task 6.</a:t>
            </a:r>
          </a:p>
        </p:txBody>
      </p:sp>
      <p:sp>
        <p:nvSpPr>
          <p:cNvPr id="3" name="TextBox 2">
            <a:extLst>
              <a:ext uri="{FF2B5EF4-FFF2-40B4-BE49-F238E27FC236}">
                <a16:creationId xmlns:a16="http://schemas.microsoft.com/office/drawing/2014/main" id="{B2D813C4-7041-14C0-E6F7-A3BC1C9961A4}"/>
              </a:ext>
            </a:extLst>
          </p:cNvPr>
          <p:cNvSpPr txBox="1"/>
          <p:nvPr/>
        </p:nvSpPr>
        <p:spPr>
          <a:xfrm>
            <a:off x="432000" y="2776195"/>
            <a:ext cx="6037900" cy="3462486"/>
          </a:xfrm>
          <a:prstGeom prst="rect">
            <a:avLst/>
          </a:prstGeom>
          <a:noFill/>
        </p:spPr>
        <p:txBody>
          <a:bodyPr wrap="square" lIns="91440" tIns="45720" rIns="91440" bIns="45720" anchor="t">
            <a:spAutoFit/>
          </a:bodyPr>
          <a:lstStyle/>
          <a:p>
            <a:r>
              <a:rPr lang="en-GB" sz="1200" kern="0" dirty="0">
                <a:solidFill>
                  <a:srgbClr val="000000"/>
                </a:solidFill>
                <a:effectLst/>
                <a:latin typeface="Arial"/>
                <a:ea typeface="Verdana"/>
                <a:cs typeface="Verdana" panose="020B0604030504040204" pitchFamily="34" charset="0"/>
              </a:rPr>
              <a:t>Task 6: Evaluation How have I met the brief? – Page 1</a:t>
            </a:r>
            <a:endParaRPr lang="en-GB" sz="1200" kern="100" dirty="0">
              <a:effectLst/>
              <a:latin typeface="Arial"/>
              <a:ea typeface="Verdana"/>
              <a:cs typeface="Verdana" panose="020B0604030504040204" pitchFamily="34" charset="0"/>
            </a:endParaRPr>
          </a:p>
          <a:p>
            <a:endParaRPr lang="en-GB" sz="900" kern="100" dirty="0">
              <a:effectLst/>
              <a:latin typeface="Verdana" panose="020B0604030504040204" pitchFamily="34" charset="0"/>
              <a:ea typeface="Verdana" panose="020B0604030504040204" pitchFamily="34" charset="0"/>
              <a:cs typeface="Verdana" panose="020B0604030504040204" pitchFamily="34" charset="0"/>
            </a:endParaRPr>
          </a:p>
          <a:p>
            <a:r>
              <a:rPr lang="en-GB" sz="1100" kern="0" dirty="0">
                <a:effectLst/>
                <a:latin typeface="Arial" panose="020B0604020202020204" pitchFamily="34" charset="0"/>
                <a:ea typeface="Verdana"/>
                <a:cs typeface="Arial" panose="020B0604020202020204" pitchFamily="34" charset="0"/>
              </a:rPr>
              <a:t>My tablet holder accurately matches the brief and performs as you would expect a tablet holder should. I have successfully measured all arms to length as well as making a clamp which fits up to a 52mm table which will enable this clamp to perform in most environments requiring a tablet holder such as an office or at home. I followed my plan as well as sticking to material decisions </a:t>
            </a:r>
            <a:r>
              <a:rPr lang="en-GB" sz="1100" kern="0" dirty="0" err="1">
                <a:effectLst/>
                <a:latin typeface="Arial" panose="020B0604020202020204" pitchFamily="34" charset="0"/>
                <a:ea typeface="Verdana"/>
                <a:cs typeface="Arial" panose="020B0604020202020204" pitchFamily="34" charset="0"/>
              </a:rPr>
              <a:t>i</a:t>
            </a:r>
            <a:r>
              <a:rPr lang="en-GB" sz="1100" kern="0" dirty="0">
                <a:effectLst/>
                <a:latin typeface="Arial" panose="020B0604020202020204" pitchFamily="34" charset="0"/>
                <a:ea typeface="Verdana"/>
                <a:cs typeface="Arial" panose="020B0604020202020204" pitchFamily="34" charset="0"/>
              </a:rPr>
              <a:t> have made earlier on in the project. This has greatly benefitted me as </a:t>
            </a:r>
            <a:r>
              <a:rPr lang="en-GB" sz="1100" kern="0" dirty="0" err="1">
                <a:effectLst/>
                <a:latin typeface="Arial" panose="020B0604020202020204" pitchFamily="34" charset="0"/>
                <a:ea typeface="Verdana"/>
                <a:cs typeface="Arial" panose="020B0604020202020204" pitchFamily="34" charset="0"/>
              </a:rPr>
              <a:t>i</a:t>
            </a:r>
            <a:r>
              <a:rPr lang="en-GB" sz="1100" kern="0" dirty="0">
                <a:effectLst/>
                <a:latin typeface="Arial" panose="020B0604020202020204" pitchFamily="34" charset="0"/>
                <a:ea typeface="Verdana"/>
                <a:cs typeface="Arial" panose="020B0604020202020204" pitchFamily="34" charset="0"/>
              </a:rPr>
              <a:t> have not had to change materials or make new designs which could of resulted in my work not being functional. The tablet holder can be easily adjusted using the wing nuts by tightening/loosening which means it can be </a:t>
            </a:r>
            <a:r>
              <a:rPr lang="en-GB" sz="1100" kern="0" dirty="0" err="1">
                <a:effectLst/>
                <a:latin typeface="Arial" panose="020B0604020202020204" pitchFamily="34" charset="0"/>
                <a:ea typeface="Verdana"/>
                <a:cs typeface="Arial" panose="020B0604020202020204" pitchFamily="34" charset="0"/>
              </a:rPr>
              <a:t>maneuvered</a:t>
            </a:r>
            <a:r>
              <a:rPr lang="en-GB" sz="1100" kern="0" dirty="0">
                <a:effectLst/>
                <a:latin typeface="Arial" panose="020B0604020202020204" pitchFamily="34" charset="0"/>
                <a:ea typeface="Verdana"/>
                <a:cs typeface="Arial" panose="020B0604020202020204" pitchFamily="34" charset="0"/>
              </a:rPr>
              <a:t> into the most comfortable viewing position. Furthermore it can fit screen sizes from 4.5 inches to 12.9 inches this is because I integrated slots into the acrylic so the holders can slide up and down and tighten and loosen any part to any size </a:t>
            </a:r>
            <a:r>
              <a:rPr lang="en-GB" sz="1100" kern="0" dirty="0" err="1">
                <a:effectLst/>
                <a:latin typeface="Arial" panose="020B0604020202020204" pitchFamily="34" charset="0"/>
                <a:ea typeface="Verdana"/>
                <a:cs typeface="Arial" panose="020B0604020202020204" pitchFamily="34" charset="0"/>
              </a:rPr>
              <a:t>i</a:t>
            </a:r>
            <a:r>
              <a:rPr lang="en-GB" sz="1100" kern="0" dirty="0">
                <a:effectLst/>
                <a:latin typeface="Arial" panose="020B0604020202020204" pitchFamily="34" charset="0"/>
                <a:ea typeface="Verdana"/>
                <a:cs typeface="Arial" panose="020B0604020202020204" pitchFamily="34" charset="0"/>
              </a:rPr>
              <a:t> also added rubber washers which increase the friction of the </a:t>
            </a:r>
            <a:r>
              <a:rPr lang="en-GB" sz="1100" kern="0" dirty="0" err="1">
                <a:effectLst/>
                <a:latin typeface="Arial" panose="020B0604020202020204" pitchFamily="34" charset="0"/>
                <a:ea typeface="Verdana"/>
                <a:cs typeface="Arial" panose="020B0604020202020204" pitchFamily="34" charset="0"/>
              </a:rPr>
              <a:t>bolt.This</a:t>
            </a:r>
            <a:r>
              <a:rPr lang="en-GB" sz="1100" kern="0" dirty="0">
                <a:effectLst/>
                <a:latin typeface="Arial" panose="020B0604020202020204" pitchFamily="34" charset="0"/>
                <a:ea typeface="Verdana"/>
                <a:cs typeface="Arial" panose="020B0604020202020204" pitchFamily="34" charset="0"/>
              </a:rPr>
              <a:t> makes my project suitable for the household furniture company as it meets all requirements of the brief and everyone will be able to use the tablet holder as it fits a range of devices and will greater benefit the consumer as they will be able to adjust it as they please. As the product has such a wide range of suitable functions this will mean more people will want to buy this product because it could be shared across one household without having to change different holders for different devices. Lots of people will want this product in this day and age because of the increased popularity from working at home rather than going into work.</a:t>
            </a:r>
            <a:endParaRPr lang="en-GB" sz="1100" kern="100" dirty="0">
              <a:effectLst/>
              <a:latin typeface="Arial" panose="020B0604020202020204" pitchFamily="34" charset="0"/>
              <a:ea typeface="Verdana"/>
              <a:cs typeface="Arial" panose="020B0604020202020204" pitchFamily="34" charset="0"/>
            </a:endParaRPr>
          </a:p>
        </p:txBody>
      </p:sp>
      <p:sp>
        <p:nvSpPr>
          <p:cNvPr id="6" name="TextBox 5">
            <a:extLst>
              <a:ext uri="{FF2B5EF4-FFF2-40B4-BE49-F238E27FC236}">
                <a16:creationId xmlns:a16="http://schemas.microsoft.com/office/drawing/2014/main" id="{70DF57FB-CEA0-B762-85C0-813D57B915D4}"/>
              </a:ext>
            </a:extLst>
          </p:cNvPr>
          <p:cNvSpPr txBox="1"/>
          <p:nvPr/>
        </p:nvSpPr>
        <p:spPr>
          <a:xfrm>
            <a:off x="432000" y="6326629"/>
            <a:ext cx="5825109" cy="630942"/>
          </a:xfrm>
          <a:prstGeom prst="rect">
            <a:avLst/>
          </a:prstGeom>
          <a:noFill/>
        </p:spPr>
        <p:txBody>
          <a:bodyPr wrap="square" lIns="91440" tIns="45720" rIns="91440" bIns="45720" anchor="t">
            <a:spAutoFit/>
          </a:bodyPr>
          <a:lstStyle/>
          <a:p>
            <a:r>
              <a:rPr lang="en-GB" sz="1200" kern="0" dirty="0">
                <a:solidFill>
                  <a:srgbClr val="000000"/>
                </a:solidFill>
                <a:effectLst/>
                <a:latin typeface="Arial"/>
                <a:ea typeface="Verdana"/>
                <a:cs typeface="Verdana" panose="020B0604030504040204" pitchFamily="34" charset="0"/>
              </a:rPr>
              <a:t>Evaluation improvements/Things that went well </a:t>
            </a:r>
            <a:r>
              <a:rPr lang="en-GB" sz="1200" kern="0" dirty="0">
                <a:solidFill>
                  <a:srgbClr val="000000"/>
                </a:solidFill>
                <a:latin typeface="Arial"/>
                <a:ea typeface="Verdana"/>
                <a:cs typeface="Verdana" panose="020B0604030504040204" pitchFamily="34" charset="0"/>
              </a:rPr>
              <a:t>– see </a:t>
            </a:r>
            <a:r>
              <a:rPr lang="en-GB" sz="1200" kern="0" dirty="0">
                <a:solidFill>
                  <a:srgbClr val="000000"/>
                </a:solidFill>
                <a:effectLst/>
                <a:latin typeface="Arial"/>
                <a:ea typeface="Verdana"/>
                <a:cs typeface="Verdana" panose="020B0604030504040204" pitchFamily="34" charset="0"/>
              </a:rPr>
              <a:t>Page 12 of the </a:t>
            </a:r>
            <a:r>
              <a:rPr lang="en-GB" sz="1200" kern="0" dirty="0">
                <a:solidFill>
                  <a:srgbClr val="000000"/>
                </a:solidFill>
                <a:latin typeface="Arial"/>
                <a:ea typeface="Verdana"/>
                <a:cs typeface="Verdana" panose="020B0604030504040204" pitchFamily="34" charset="0"/>
              </a:rPr>
              <a:t>standardisation training materials document</a:t>
            </a:r>
            <a:endParaRPr lang="en-GB" sz="1200" kern="100" dirty="0">
              <a:effectLst/>
              <a:latin typeface="Arial"/>
              <a:ea typeface="Verdana"/>
              <a:cs typeface="Verdana" panose="020B0604030504040204" pitchFamily="34" charset="0"/>
            </a:endParaRPr>
          </a:p>
          <a:p>
            <a:endParaRPr lang="en-GB"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A71F81B0-CDB9-C1B5-ED00-70D1B2AB7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0686" y="3142999"/>
            <a:ext cx="4544628" cy="3408723"/>
          </a:xfrm>
          <a:prstGeom prst="rect">
            <a:avLst/>
          </a:prstGeom>
        </p:spPr>
      </p:pic>
      <p:pic>
        <p:nvPicPr>
          <p:cNvPr id="18" name="Audio 17">
            <a:extLst>
              <a:ext uri="{FF2B5EF4-FFF2-40B4-BE49-F238E27FC236}">
                <a16:creationId xmlns:a16="http://schemas.microsoft.com/office/drawing/2014/main" id="{C4CF4C9E-E19A-CDFB-31EE-C3B9129BEFB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806355406"/>
      </p:ext>
    </p:extLst>
  </p:cSld>
  <p:clrMapOvr>
    <a:masterClrMapping/>
  </p:clrMapOvr>
  <mc:AlternateContent xmlns:mc="http://schemas.openxmlformats.org/markup-compatibility/2006" xmlns:p14="http://schemas.microsoft.com/office/powerpoint/2010/main">
    <mc:Choice Requires="p14">
      <p:transition spd="slow" p14:dur="2000" advTm="35285"/>
    </mc:Choice>
    <mc:Fallback xmlns="">
      <p:transition spd="slow" advTm="352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Activity 2 answer</a:t>
            </a:r>
          </a:p>
        </p:txBody>
      </p:sp>
      <p:graphicFrame>
        <p:nvGraphicFramePr>
          <p:cNvPr id="4" name="Table 3">
            <a:extLst>
              <a:ext uri="{FF2B5EF4-FFF2-40B4-BE49-F238E27FC236}">
                <a16:creationId xmlns:a16="http://schemas.microsoft.com/office/drawing/2014/main" id="{FA9F811E-96F4-A4E5-407F-AFBF82DF6D1F}"/>
              </a:ext>
            </a:extLst>
          </p:cNvPr>
          <p:cNvGraphicFramePr>
            <a:graphicFrameLocks noGrp="1"/>
          </p:cNvGraphicFramePr>
          <p:nvPr>
            <p:extLst>
              <p:ext uri="{D42A27DB-BD31-4B8C-83A1-F6EECF244321}">
                <p14:modId xmlns:p14="http://schemas.microsoft.com/office/powerpoint/2010/main" val="1039532328"/>
              </p:ext>
            </p:extLst>
          </p:nvPr>
        </p:nvGraphicFramePr>
        <p:xfrm>
          <a:off x="432000" y="1914861"/>
          <a:ext cx="8055783" cy="4797911"/>
        </p:xfrm>
        <a:graphic>
          <a:graphicData uri="http://schemas.openxmlformats.org/drawingml/2006/table">
            <a:tbl>
              <a:tblPr firstRow="1" firstCol="1" bandRow="1">
                <a:tableStyleId>{3B4B98B0-60AC-42C2-AFA5-B58CD77FA1E5}</a:tableStyleId>
              </a:tblPr>
              <a:tblGrid>
                <a:gridCol w="1181576">
                  <a:extLst>
                    <a:ext uri="{9D8B030D-6E8A-4147-A177-3AD203B41FA5}">
                      <a16:colId xmlns:a16="http://schemas.microsoft.com/office/drawing/2014/main" val="1936234083"/>
                    </a:ext>
                  </a:extLst>
                </a:gridCol>
                <a:gridCol w="1062301">
                  <a:extLst>
                    <a:ext uri="{9D8B030D-6E8A-4147-A177-3AD203B41FA5}">
                      <a16:colId xmlns:a16="http://schemas.microsoft.com/office/drawing/2014/main" val="4035706158"/>
                    </a:ext>
                  </a:extLst>
                </a:gridCol>
                <a:gridCol w="4359163">
                  <a:extLst>
                    <a:ext uri="{9D8B030D-6E8A-4147-A177-3AD203B41FA5}">
                      <a16:colId xmlns:a16="http://schemas.microsoft.com/office/drawing/2014/main" val="197529508"/>
                    </a:ext>
                  </a:extLst>
                </a:gridCol>
                <a:gridCol w="1452743">
                  <a:extLst>
                    <a:ext uri="{9D8B030D-6E8A-4147-A177-3AD203B41FA5}">
                      <a16:colId xmlns:a16="http://schemas.microsoft.com/office/drawing/2014/main" val="3644221324"/>
                    </a:ext>
                  </a:extLst>
                </a:gridCol>
              </a:tblGrid>
              <a:tr h="470384">
                <a:tc>
                  <a:txBody>
                    <a:bodyPr/>
                    <a:lstStyle/>
                    <a:p>
                      <a:pPr algn="ctr" fontAlgn="base"/>
                      <a:r>
                        <a:rPr lang="en-GB" sz="1200" kern="0" dirty="0">
                          <a:effectLst/>
                          <a:latin typeface="Verdana" panose="020B0604030504040204" pitchFamily="34" charset="0"/>
                          <a:ea typeface="Verdana" panose="020B0604030504040204" pitchFamily="34" charset="0"/>
                          <a:cs typeface="Verdana" panose="020B0604030504040204" pitchFamily="34" charset="0"/>
                        </a:rPr>
                        <a:t>Task </a:t>
                      </a:r>
                      <a:endParaRPr lang="en-GB" sz="1200" kern="1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base"/>
                      <a:r>
                        <a:rPr lang="en-GB" sz="1200" kern="0">
                          <a:effectLst/>
                          <a:latin typeface="Verdana" panose="020B0604030504040204" pitchFamily="34" charset="0"/>
                          <a:ea typeface="Verdana" panose="020B0604030504040204" pitchFamily="34" charset="0"/>
                          <a:cs typeface="Verdana" panose="020B0604030504040204" pitchFamily="34" charset="0"/>
                        </a:rPr>
                        <a:t>AO</a:t>
                      </a:r>
                      <a:endParaRPr lang="en-GB" sz="1200" kern="10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fontAlgn="base"/>
                      <a:r>
                        <a:rPr lang="en-GB" sz="1200" kern="0">
                          <a:effectLst/>
                          <a:latin typeface="Verdana" panose="020B0604030504040204" pitchFamily="34" charset="0"/>
                          <a:ea typeface="Verdana" panose="020B0604030504040204" pitchFamily="34" charset="0"/>
                          <a:cs typeface="Verdana" panose="020B0604030504040204" pitchFamily="34" charset="0"/>
                        </a:rPr>
                        <a:t>Moderator Commentary </a:t>
                      </a:r>
                      <a:endParaRPr lang="en-GB" sz="1200" kern="10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base"/>
                      <a:r>
                        <a:rPr lang="en-GB" sz="1200" kern="0">
                          <a:effectLst/>
                          <a:latin typeface="Verdana" panose="020B0604030504040204" pitchFamily="34" charset="0"/>
                          <a:ea typeface="Verdana" panose="020B0604030504040204" pitchFamily="34" charset="0"/>
                          <a:cs typeface="Verdana" panose="020B0604030504040204" pitchFamily="34" charset="0"/>
                        </a:rPr>
                        <a:t>Mark </a:t>
                      </a:r>
                      <a:endParaRPr lang="en-GB" sz="1200" kern="10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495544839"/>
                  </a:ext>
                </a:extLst>
              </a:tr>
              <a:tr h="4327527">
                <a:tc>
                  <a:txBody>
                    <a:bodyPr/>
                    <a:lstStyle/>
                    <a:p>
                      <a:pPr algn="ctr" fontAlgn="base"/>
                      <a:r>
                        <a:rPr lang="en-GB" sz="1200" kern="0" dirty="0">
                          <a:effectLst/>
                          <a:latin typeface="Verdana" panose="020B0604030504040204" pitchFamily="34" charset="0"/>
                          <a:ea typeface="Verdana" panose="020B0604030504040204" pitchFamily="34" charset="0"/>
                          <a:cs typeface="Verdana" panose="020B0604030504040204" pitchFamily="34" charset="0"/>
                        </a:rPr>
                        <a:t>Task 6 </a:t>
                      </a:r>
                      <a:endParaRPr lang="en-GB" sz="1200" kern="1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fontAlgn="base"/>
                      <a:r>
                        <a:rPr lang="en-GB" sz="1200" kern="0" dirty="0">
                          <a:effectLst/>
                          <a:latin typeface="Verdana" panose="020B0604030504040204" pitchFamily="34" charset="0"/>
                          <a:ea typeface="Verdana" panose="020B0604030504040204" pitchFamily="34" charset="0"/>
                          <a:cs typeface="Verdana" panose="020B0604030504040204" pitchFamily="34" charset="0"/>
                        </a:rPr>
                        <a:t>AO5 [8]</a:t>
                      </a:r>
                      <a:endParaRPr lang="en-GB" sz="1200" kern="1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00" dirty="0">
                          <a:effectLst/>
                          <a:latin typeface="Verdana" panose="020B0604030504040204" pitchFamily="34" charset="0"/>
                          <a:ea typeface="Verdana" panose="020B0604030504040204" pitchFamily="34" charset="0"/>
                          <a:cs typeface="Verdana" panose="020B0604030504040204" pitchFamily="34" charset="0"/>
                        </a:rPr>
                        <a:t>The task work is truly excellent and it is awarded a total of 8 marks, the topmost mark in Band 4. </a:t>
                      </a:r>
                      <a:r>
                        <a:rPr lang="en-GB"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The task work is coherent and contains comprehensive analysis, evaluation, and imaginative suggestions for improvement.</a:t>
                      </a:r>
                    </a:p>
                    <a:p>
                      <a:endParaRPr lang="en-GB" sz="1200" kern="100" dirty="0">
                        <a:effectLst/>
                        <a:latin typeface="Verdana" panose="020B0604030504040204" pitchFamily="34" charset="0"/>
                        <a:ea typeface="Verdana" panose="020B0604030504040204" pitchFamily="34" charset="0"/>
                        <a:cs typeface="Verdana" panose="020B0604030504040204" pitchFamily="34" charset="0"/>
                      </a:endParaRPr>
                    </a:p>
                    <a:p>
                      <a:r>
                        <a:rPr lang="en-GB" sz="1200" kern="100" dirty="0">
                          <a:effectLst/>
                          <a:latin typeface="Verdana" panose="020B0604030504040204" pitchFamily="34" charset="0"/>
                          <a:ea typeface="Verdana" panose="020B0604030504040204" pitchFamily="34" charset="0"/>
                          <a:cs typeface="Verdana" panose="020B0604030504040204" pitchFamily="34" charset="0"/>
                        </a:rPr>
                        <a:t> </a:t>
                      </a:r>
                    </a:p>
                    <a:p>
                      <a:r>
                        <a:rPr lang="en-GB" sz="1200" kern="100" dirty="0">
                          <a:effectLst/>
                          <a:latin typeface="Verdana" panose="020B0604030504040204" pitchFamily="34" charset="0"/>
                          <a:ea typeface="Verdana" panose="020B0604030504040204" pitchFamily="34" charset="0"/>
                          <a:cs typeface="Verdana" panose="020B0604030504040204" pitchFamily="34" charset="0"/>
                        </a:rPr>
                        <a:t>AO5 – The task work contains excellent analysis and evaluation of the success of the final working scale model, its functionality, how well it met the brief and suitability to the specified industry that is comprehensive and highly detailed.</a:t>
                      </a:r>
                    </a:p>
                    <a:p>
                      <a:r>
                        <a:rPr lang="en-GB" sz="1200" kern="100" dirty="0">
                          <a:effectLst/>
                          <a:latin typeface="Verdana" panose="020B0604030504040204" pitchFamily="34" charset="0"/>
                          <a:ea typeface="Verdana" panose="020B0604030504040204" pitchFamily="34" charset="0"/>
                          <a:cs typeface="Verdana" panose="020B0604030504040204" pitchFamily="34" charset="0"/>
                        </a:rPr>
                        <a:t> </a:t>
                      </a:r>
                    </a:p>
                    <a:p>
                      <a:r>
                        <a:rPr lang="en-GB" sz="1200" kern="100" dirty="0">
                          <a:effectLst/>
                          <a:latin typeface="Verdana" panose="020B0604030504040204" pitchFamily="34" charset="0"/>
                          <a:ea typeface="Verdana" panose="020B0604030504040204" pitchFamily="34" charset="0"/>
                          <a:cs typeface="Verdana" panose="020B0604030504040204" pitchFamily="34" charset="0"/>
                        </a:rPr>
                        <a:t>AO5 – The analysis and evaluation in the task work is supported by thoughtful, imaginative and highly relevant examples of ways to improve the working scale model.</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GB" sz="1200" kern="0" dirty="0">
                          <a:effectLst/>
                          <a:latin typeface="Verdana" panose="020B0604030504040204" pitchFamily="34" charset="0"/>
                          <a:ea typeface="Verdana" panose="020B0604030504040204" pitchFamily="34" charset="0"/>
                          <a:cs typeface="Verdana" panose="020B0604030504040204" pitchFamily="34" charset="0"/>
                        </a:rPr>
                        <a:t> </a:t>
                      </a:r>
                      <a:endParaRPr lang="en-GB" sz="1200" kern="1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tc>
                <a:tc>
                  <a:txBody>
                    <a:bodyPr/>
                    <a:lstStyle/>
                    <a:p>
                      <a:pPr algn="ctr" fontAlgn="base"/>
                      <a:r>
                        <a:rPr lang="en-GB" sz="1200" kern="0" dirty="0">
                          <a:effectLst/>
                          <a:latin typeface="Verdana" panose="020B0604030504040204" pitchFamily="34" charset="0"/>
                          <a:ea typeface="Verdana" panose="020B0604030504040204" pitchFamily="34" charset="0"/>
                          <a:cs typeface="Verdana" panose="020B0604030504040204" pitchFamily="34" charset="0"/>
                        </a:rPr>
                        <a:t>8 </a:t>
                      </a:r>
                      <a:endParaRPr lang="en-GB" sz="1200" kern="1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1551919528"/>
                  </a:ext>
                </a:extLst>
              </a:tr>
            </a:tbl>
          </a:graphicData>
        </a:graphic>
      </p:graphicFrame>
      <p:sp>
        <p:nvSpPr>
          <p:cNvPr id="5" name="Rectangle 1">
            <a:extLst>
              <a:ext uri="{FF2B5EF4-FFF2-40B4-BE49-F238E27FC236}">
                <a16:creationId xmlns:a16="http://schemas.microsoft.com/office/drawing/2014/main" id="{681A10D2-0DBC-DC9E-16C7-2F47400E7C45}"/>
              </a:ext>
            </a:extLst>
          </p:cNvPr>
          <p:cNvSpPr>
            <a:spLocks noChangeArrowheads="1"/>
          </p:cNvSpPr>
          <p:nvPr/>
        </p:nvSpPr>
        <p:spPr bwMode="auto">
          <a:xfrm>
            <a:off x="-3137869" y="2439920"/>
            <a:ext cx="17901745" cy="70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 name="Audio 9">
            <a:extLst>
              <a:ext uri="{FF2B5EF4-FFF2-40B4-BE49-F238E27FC236}">
                <a16:creationId xmlns:a16="http://schemas.microsoft.com/office/drawing/2014/main" id="{7018CBF4-E901-19A5-F5EC-6C39735617A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850275334"/>
      </p:ext>
    </p:extLst>
  </p:cSld>
  <p:clrMapOvr>
    <a:masterClrMapping/>
  </p:clrMapOvr>
  <mc:AlternateContent xmlns:mc="http://schemas.openxmlformats.org/markup-compatibility/2006" xmlns:p14="http://schemas.microsoft.com/office/powerpoint/2010/main">
    <mc:Choice Requires="p14">
      <p:transition spd="slow" p14:dur="2000" advTm="45653"/>
    </mc:Choice>
    <mc:Fallback xmlns="">
      <p:transition spd="slow" advTm="456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E93E5-E7B4-87A4-63F6-82812F9D31DC}"/>
              </a:ext>
            </a:extLst>
          </p:cNvPr>
          <p:cNvSpPr>
            <a:spLocks noGrp="1"/>
          </p:cNvSpPr>
          <p:nvPr>
            <p:ph type="title"/>
          </p:nvPr>
        </p:nvSpPr>
        <p:spPr/>
        <p:txBody>
          <a:bodyPr lIns="91440" tIns="45720" rIns="91440" bIns="45720" anchor="t">
            <a:noAutofit/>
          </a:bodyPr>
          <a:lstStyle/>
          <a:p>
            <a:r>
              <a:rPr lang="en-GB" dirty="0">
                <a:latin typeface="Arial" panose="020B0604020202020204" pitchFamily="34" charset="0"/>
                <a:ea typeface="Verdana"/>
                <a:cs typeface="Arial" panose="020B0604020202020204" pitchFamily="34" charset="0"/>
              </a:rPr>
              <a:t>Top tip</a:t>
            </a:r>
            <a:endParaRPr lang="en-GB"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9AC7A20B-D276-48DA-9CDE-F8A2DD745ECB}"/>
              </a:ext>
            </a:extLst>
          </p:cNvPr>
          <p:cNvSpPr txBox="1"/>
          <p:nvPr/>
        </p:nvSpPr>
        <p:spPr>
          <a:xfrm>
            <a:off x="432000" y="1852246"/>
            <a:ext cx="9016800" cy="1477328"/>
          </a:xfrm>
          <a:prstGeom prst="rect">
            <a:avLst/>
          </a:prstGeom>
          <a:noFill/>
        </p:spPr>
        <p:txBody>
          <a:bodyPr wrap="square">
            <a:spAutoFit/>
          </a:bodyPr>
          <a:lstStyle/>
          <a:p>
            <a:r>
              <a:rPr lang="en-GB"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3200" kern="100" dirty="0">
              <a:effectLst/>
              <a:latin typeface="Calibri" panose="020F0502020204030204" pitchFamily="34" charset="0"/>
              <a:ea typeface="Calibri" panose="020F0502020204030204" pitchFamily="34" charset="0"/>
              <a:cs typeface="Times New Roman" panose="02020603050405020304" pitchFamily="18" charset="0"/>
            </a:endParaRPr>
          </a:p>
          <a:p>
            <a:pPr lvl="0"/>
            <a:r>
              <a:rPr lang="en-GB" sz="24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When determining a mark, your decision and supporting comments should be based on the quality of the response in relation to the descriptors in the marking scheme.</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Audio 8">
            <a:extLst>
              <a:ext uri="{FF2B5EF4-FFF2-40B4-BE49-F238E27FC236}">
                <a16:creationId xmlns:a16="http://schemas.microsoft.com/office/drawing/2014/main" id="{9D4FE2AD-5EE4-150A-2A45-F6C6D4B978D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961102838"/>
      </p:ext>
    </p:extLst>
  </p:cSld>
  <p:clrMapOvr>
    <a:masterClrMapping/>
  </p:clrMapOvr>
  <mc:AlternateContent xmlns:mc="http://schemas.openxmlformats.org/markup-compatibility/2006" xmlns:p14="http://schemas.microsoft.com/office/powerpoint/2010/main">
    <mc:Choice Requires="p14">
      <p:transition spd="slow" p14:dur="2000" advTm="22528"/>
    </mc:Choice>
    <mc:Fallback xmlns="">
      <p:transition spd="slow" advTm="225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2651F-4EEB-7A4D-D34C-1124E5C350D5}"/>
              </a:ext>
            </a:extLst>
          </p:cNvPr>
          <p:cNvSpPr>
            <a:spLocks noGrp="1"/>
          </p:cNvSpPr>
          <p:nvPr>
            <p:ph type="title"/>
          </p:nvPr>
        </p:nvSpPr>
        <p:spPr>
          <a:xfrm>
            <a:off x="905336" y="3159000"/>
            <a:ext cx="8346240" cy="1057998"/>
          </a:xfrm>
        </p:spPr>
        <p:txBody>
          <a:bodyPr/>
          <a:lstStyle/>
          <a:p>
            <a:pPr algn="ctr"/>
            <a:r>
              <a:rPr lang="en-US" sz="6000" dirty="0"/>
              <a:t>Thank you</a:t>
            </a:r>
          </a:p>
        </p:txBody>
      </p:sp>
      <p:pic>
        <p:nvPicPr>
          <p:cNvPr id="8" name="Audio 7">
            <a:extLst>
              <a:ext uri="{FF2B5EF4-FFF2-40B4-BE49-F238E27FC236}">
                <a16:creationId xmlns:a16="http://schemas.microsoft.com/office/drawing/2014/main" id="{944878A0-CC74-8728-B26E-1C3CB60017B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445615411"/>
      </p:ext>
    </p:extLst>
  </p:cSld>
  <p:clrMapOvr>
    <a:masterClrMapping/>
  </p:clrMapOvr>
  <mc:AlternateContent xmlns:mc="http://schemas.openxmlformats.org/markup-compatibility/2006" xmlns:p14="http://schemas.microsoft.com/office/powerpoint/2010/main">
    <mc:Choice Requires="p14">
      <p:transition spd="slow" p14:dur="2000" advTm="5312"/>
    </mc:Choice>
    <mc:Fallback xmlns="">
      <p:transition spd="slow" advTm="53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CAB01-F251-9542-941F-2E0FF9927BD4}"/>
              </a:ext>
            </a:extLst>
          </p:cNvPr>
          <p:cNvSpPr>
            <a:spLocks noGrp="1"/>
          </p:cNvSpPr>
          <p:nvPr>
            <p:ph type="title"/>
          </p:nvPr>
        </p:nvSpPr>
        <p:spPr/>
        <p:txBody>
          <a:bodyPr>
            <a:normAutofit/>
          </a:bodyPr>
          <a:lstStyle/>
          <a:p>
            <a:r>
              <a:rPr lang="en-GB" sz="3600" b="1" kern="0" dirty="0">
                <a:solidFill>
                  <a:srgbClr val="000000"/>
                </a:solidFill>
                <a:effectLst/>
                <a:latin typeface="Arial" panose="020B0604020202020204" pitchFamily="34" charset="0"/>
                <a:cs typeface="Arial" panose="020B0604020202020204" pitchFamily="34" charset="0"/>
              </a:rPr>
              <a:t>NCFE Level 1/2 Technical Award in Engineering (603/7006/3)</a:t>
            </a:r>
            <a:endParaRPr lang="en-GB" sz="3600" kern="100" dirty="0">
              <a:effectLst/>
              <a:latin typeface="Arial" panose="020B0604020202020204" pitchFamily="34" charset="0"/>
              <a:cs typeface="Arial" panose="020B0604020202020204" pitchFamily="34" charset="0"/>
            </a:endParaRPr>
          </a:p>
        </p:txBody>
      </p:sp>
      <p:pic>
        <p:nvPicPr>
          <p:cNvPr id="14" name="Audio 13">
            <a:extLst>
              <a:ext uri="{FF2B5EF4-FFF2-40B4-BE49-F238E27FC236}">
                <a16:creationId xmlns:a16="http://schemas.microsoft.com/office/drawing/2014/main" id="{9EF6414C-F62F-A468-57D0-0D37EBEA5E9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743246157"/>
      </p:ext>
    </p:extLst>
  </p:cSld>
  <p:clrMapOvr>
    <a:masterClrMapping/>
  </p:clrMapOvr>
  <mc:AlternateContent xmlns:mc="http://schemas.openxmlformats.org/markup-compatibility/2006" xmlns:p14="http://schemas.microsoft.com/office/powerpoint/2010/main">
    <mc:Choice Requires="p14">
      <p:transition spd="slow" p14:dur="2000" advTm="13376"/>
    </mc:Choice>
    <mc:Fallback xmlns="">
      <p:transition spd="slow" advTm="133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A0193-FEC3-6240-BDF9-33C9C4655126}"/>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Objective and Aim</a:t>
            </a:r>
          </a:p>
        </p:txBody>
      </p:sp>
      <p:sp>
        <p:nvSpPr>
          <p:cNvPr id="3" name="Text Placeholder 2">
            <a:extLst>
              <a:ext uri="{FF2B5EF4-FFF2-40B4-BE49-F238E27FC236}">
                <a16:creationId xmlns:a16="http://schemas.microsoft.com/office/drawing/2014/main" id="{F5914C87-A563-DD44-9E2C-69C4C9B82F6A}"/>
              </a:ext>
            </a:extLst>
          </p:cNvPr>
          <p:cNvSpPr>
            <a:spLocks noGrp="1"/>
          </p:cNvSpPr>
          <p:nvPr>
            <p:ph type="body" sz="quarter" idx="10"/>
          </p:nvPr>
        </p:nvSpPr>
        <p:spPr/>
        <p:txBody>
          <a:bodyPr lIns="91440" tIns="45720" rIns="91440" bIns="45720" anchor="t"/>
          <a:lstStyle/>
          <a:p>
            <a:r>
              <a:rPr lang="en-GB" b="1" dirty="0"/>
              <a:t>Training Objective:</a:t>
            </a:r>
            <a:r>
              <a:rPr lang="en-GB" dirty="0"/>
              <a:t> To promote consistency in marking and evaluation across assessors by collaboratively reviewing and aligning assessment objectives and expectations.</a:t>
            </a:r>
          </a:p>
          <a:p>
            <a:r>
              <a:rPr lang="en-GB" b="1" dirty="0">
                <a:latin typeface="Arial"/>
                <a:cs typeface="Arial"/>
              </a:rPr>
              <a:t>Training Aim:</a:t>
            </a:r>
            <a:r>
              <a:rPr lang="en-GB" dirty="0">
                <a:latin typeface="Arial"/>
                <a:cs typeface="Arial"/>
              </a:rPr>
              <a:t> The purpose of the standardisation training is to provide delivery teams with an opportunity to reflect on the 2024/2025 Non-Exam Assessment (NEA), using the Chief Moderator (CM) report and learner work examples. This will support teams in reviewing marks, ensuring consistency in marking, and building confidence in preparation for the 2025/2026 assessment window.</a:t>
            </a:r>
            <a:endParaRPr lang="en-US" dirty="0">
              <a:latin typeface="Arial"/>
              <a:cs typeface="Arial"/>
            </a:endParaRPr>
          </a:p>
        </p:txBody>
      </p:sp>
      <p:pic>
        <p:nvPicPr>
          <p:cNvPr id="18" name="Audio 17">
            <a:extLst>
              <a:ext uri="{FF2B5EF4-FFF2-40B4-BE49-F238E27FC236}">
                <a16:creationId xmlns:a16="http://schemas.microsoft.com/office/drawing/2014/main" id="{C0FEEBF5-8B63-D4EE-9856-DE30BA339A1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484380438"/>
      </p:ext>
    </p:extLst>
  </p:cSld>
  <p:clrMapOvr>
    <a:masterClrMapping/>
  </p:clrMapOvr>
  <mc:AlternateContent xmlns:mc="http://schemas.openxmlformats.org/markup-compatibility/2006" xmlns:p14="http://schemas.microsoft.com/office/powerpoint/2010/main">
    <mc:Choice Requires="p14">
      <p:transition spd="slow" p14:dur="2000" advTm="67114"/>
    </mc:Choice>
    <mc:Fallback xmlns="">
      <p:transition spd="slow" advTm="671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dirty="0">
                <a:latin typeface="Arial" panose="020B0604020202020204" pitchFamily="34" charset="0"/>
                <a:ea typeface="Verdana"/>
                <a:cs typeface="Arial" panose="020B0604020202020204" pitchFamily="34" charset="0"/>
              </a:rPr>
              <a:t>Materials to support presentation: </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a:xfrm>
            <a:off x="426000" y="1944548"/>
            <a:ext cx="11340000" cy="4064000"/>
          </a:xfrm>
        </p:spPr>
        <p:txBody>
          <a:bodyPr lIns="91440" tIns="45720" rIns="91440" bIns="45720" anchor="t"/>
          <a:lstStyle/>
          <a:p>
            <a:r>
              <a:rPr lang="en-US" sz="1800" dirty="0">
                <a:latin typeface="Arial"/>
                <a:cs typeface="Arial"/>
              </a:rPr>
              <a:t>To be downloaded from the NCFE website on the qualification page:</a:t>
            </a:r>
          </a:p>
          <a:p>
            <a:endParaRPr lang="en-US" sz="1800" dirty="0">
              <a:latin typeface="Arial"/>
              <a:cs typeface="Arial"/>
            </a:endParaRPr>
          </a:p>
          <a:p>
            <a:pPr marL="800100" lvl="1" indent="-342900">
              <a:buFont typeface="Arial" panose="020B0604020202020204" pitchFamily="34" charset="0"/>
              <a:buChar char="•"/>
            </a:pPr>
            <a:r>
              <a:rPr lang="en-US" sz="1800" dirty="0">
                <a:latin typeface="Arial"/>
                <a:cs typeface="Arial"/>
              </a:rPr>
              <a:t>Tutor Guidance document</a:t>
            </a:r>
          </a:p>
          <a:p>
            <a:pPr marL="800100" lvl="1" indent="-342900">
              <a:buFont typeface="Arial" panose="020B0604020202020204" pitchFamily="34" charset="0"/>
              <a:buChar char="•"/>
            </a:pPr>
            <a:r>
              <a:rPr lang="en-US" sz="1800" dirty="0">
                <a:latin typeface="Arial"/>
                <a:cs typeface="Arial"/>
              </a:rPr>
              <a:t>Summer 25 Chief Examiner/Chief Moderator report</a:t>
            </a:r>
          </a:p>
          <a:p>
            <a:pPr marL="800100" lvl="1" indent="-342900">
              <a:buFont typeface="Arial" panose="020B0604020202020204" pitchFamily="34" charset="0"/>
              <a:buChar char="•"/>
            </a:pPr>
            <a:r>
              <a:rPr lang="en-US" sz="1800" dirty="0">
                <a:latin typeface="Arial"/>
                <a:cs typeface="Arial"/>
              </a:rPr>
              <a:t>Engineering </a:t>
            </a:r>
            <a:r>
              <a:rPr lang="en-US" sz="1800" dirty="0" err="1">
                <a:latin typeface="Arial"/>
                <a:cs typeface="Arial"/>
              </a:rPr>
              <a:t>standardisation</a:t>
            </a:r>
            <a:r>
              <a:rPr lang="en-US" sz="1800" dirty="0">
                <a:latin typeface="Arial"/>
                <a:cs typeface="Arial"/>
              </a:rPr>
              <a:t> training materials</a:t>
            </a:r>
          </a:p>
          <a:p>
            <a:pPr marL="800100" lvl="1" indent="-342900">
              <a:buFont typeface="Arial" panose="020B0604020202020204" pitchFamily="34" charset="0"/>
              <a:buChar char="•"/>
            </a:pPr>
            <a:endParaRPr lang="en-US" sz="1800" dirty="0">
              <a:highlight>
                <a:srgbClr val="FFFF00"/>
              </a:highlight>
              <a:latin typeface="Arial"/>
              <a:cs typeface="Arial"/>
            </a:endParaRP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pic>
        <p:nvPicPr>
          <p:cNvPr id="16" name="Audio 15">
            <a:extLst>
              <a:ext uri="{FF2B5EF4-FFF2-40B4-BE49-F238E27FC236}">
                <a16:creationId xmlns:a16="http://schemas.microsoft.com/office/drawing/2014/main" id="{50F21E29-0781-7456-496C-B5F6DBC9D7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56155535"/>
      </p:ext>
    </p:extLst>
  </p:cSld>
  <p:clrMapOvr>
    <a:masterClrMapping/>
  </p:clrMapOvr>
  <mc:AlternateContent xmlns:mc="http://schemas.openxmlformats.org/markup-compatibility/2006" xmlns:p14="http://schemas.microsoft.com/office/powerpoint/2010/main">
    <mc:Choice Requires="p14">
      <p:transition spd="slow" p14:dur="2000" advTm="40192"/>
    </mc:Choice>
    <mc:Fallback xmlns="">
      <p:transition spd="slow" advTm="401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Presentation Agenda </a:t>
            </a: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lang="en-US" dirty="0"/>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pPr marL="285750" indent="-285750">
              <a:buFont typeface="Arial" panose="020B0604020202020204" pitchFamily="34" charset="0"/>
              <a:buChar char="•"/>
            </a:pPr>
            <a:r>
              <a:rPr lang="en-US" sz="1600" dirty="0"/>
              <a:t>Review of CM report </a:t>
            </a:r>
          </a:p>
          <a:p>
            <a:pPr marL="285750" indent="-285750">
              <a:buFont typeface="Arial" panose="020B0604020202020204" pitchFamily="34" charset="0"/>
              <a:buChar char="•"/>
            </a:pPr>
            <a:r>
              <a:rPr lang="en-US" sz="1600" dirty="0"/>
              <a:t>Optional activities</a:t>
            </a:r>
          </a:p>
          <a:p>
            <a:pPr marL="285750" indent="-285750">
              <a:buFont typeface="Arial" panose="020B0604020202020204" pitchFamily="34" charset="0"/>
              <a:buChar char="•"/>
            </a:pPr>
            <a:r>
              <a:rPr lang="en-US" sz="1600" dirty="0"/>
              <a:t>Top tip for this assessment window </a:t>
            </a:r>
          </a:p>
          <a:p>
            <a:pPr marL="285750" indent="-285750">
              <a:buFont typeface="Arial" panose="020B0604020202020204" pitchFamily="34" charset="0"/>
              <a:buChar char="•"/>
            </a:pPr>
            <a:endParaRPr lang="en-US" sz="1600" dirty="0"/>
          </a:p>
          <a:p>
            <a:endParaRPr lang="en-US" dirty="0"/>
          </a:p>
          <a:p>
            <a:endParaRPr lang="en-US" dirty="0"/>
          </a:p>
        </p:txBody>
      </p:sp>
      <p:pic>
        <p:nvPicPr>
          <p:cNvPr id="13" name="Audio 12">
            <a:extLst>
              <a:ext uri="{FF2B5EF4-FFF2-40B4-BE49-F238E27FC236}">
                <a16:creationId xmlns:a16="http://schemas.microsoft.com/office/drawing/2014/main" id="{6C122594-633B-4EA4-F5AC-60FF1BD7DEC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865913969"/>
      </p:ext>
    </p:extLst>
  </p:cSld>
  <p:clrMapOvr>
    <a:masterClrMapping/>
  </p:clrMapOvr>
  <mc:AlternateContent xmlns:mc="http://schemas.openxmlformats.org/markup-compatibility/2006" xmlns:p14="http://schemas.microsoft.com/office/powerpoint/2010/main">
    <mc:Choice Requires="p14">
      <p:transition spd="slow" p14:dur="2000" advTm="136042"/>
    </mc:Choice>
    <mc:Fallback xmlns="">
      <p:transition spd="slow" advTm="1360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a:xfrm>
            <a:off x="432000" y="1080655"/>
            <a:ext cx="8713694" cy="655548"/>
          </a:xfrm>
        </p:spPr>
        <p:txBody>
          <a:bodyPr/>
          <a:lstStyle/>
          <a:p>
            <a:r>
              <a:rPr lang="en-US" sz="3200" dirty="0">
                <a:latin typeface="Arial" panose="020B0604020202020204" pitchFamily="34" charset="0"/>
                <a:cs typeface="Arial" panose="020B0604020202020204" pitchFamily="34" charset="0"/>
              </a:rPr>
              <a:t>CM Report: Learners who achieved well</a:t>
            </a:r>
          </a:p>
        </p:txBody>
      </p:sp>
      <p:graphicFrame>
        <p:nvGraphicFramePr>
          <p:cNvPr id="7" name="Table 6">
            <a:extLst>
              <a:ext uri="{FF2B5EF4-FFF2-40B4-BE49-F238E27FC236}">
                <a16:creationId xmlns:a16="http://schemas.microsoft.com/office/drawing/2014/main" id="{BCB97B10-D5F9-020A-00D5-AFD4B6C636CC}"/>
              </a:ext>
            </a:extLst>
          </p:cNvPr>
          <p:cNvGraphicFramePr>
            <a:graphicFrameLocks noGrp="1"/>
          </p:cNvGraphicFramePr>
          <p:nvPr>
            <p:extLst>
              <p:ext uri="{D42A27DB-BD31-4B8C-83A1-F6EECF244321}">
                <p14:modId xmlns:p14="http://schemas.microsoft.com/office/powerpoint/2010/main" val="37129712"/>
              </p:ext>
            </p:extLst>
          </p:nvPr>
        </p:nvGraphicFramePr>
        <p:xfrm>
          <a:off x="516367" y="2033195"/>
          <a:ext cx="8713694" cy="4650969"/>
        </p:xfrm>
        <a:graphic>
          <a:graphicData uri="http://schemas.openxmlformats.org/drawingml/2006/table">
            <a:tbl>
              <a:tblPr firstRow="1" firstCol="1" bandRow="1">
                <a:tableStyleId>{3B4B98B0-60AC-42C2-AFA5-B58CD77FA1E5}</a:tableStyleId>
              </a:tblPr>
              <a:tblGrid>
                <a:gridCol w="2904242">
                  <a:extLst>
                    <a:ext uri="{9D8B030D-6E8A-4147-A177-3AD203B41FA5}">
                      <a16:colId xmlns:a16="http://schemas.microsoft.com/office/drawing/2014/main" val="3559127826"/>
                    </a:ext>
                  </a:extLst>
                </a:gridCol>
                <a:gridCol w="2904242">
                  <a:extLst>
                    <a:ext uri="{9D8B030D-6E8A-4147-A177-3AD203B41FA5}">
                      <a16:colId xmlns:a16="http://schemas.microsoft.com/office/drawing/2014/main" val="3945816108"/>
                    </a:ext>
                  </a:extLst>
                </a:gridCol>
                <a:gridCol w="2905210">
                  <a:extLst>
                    <a:ext uri="{9D8B030D-6E8A-4147-A177-3AD203B41FA5}">
                      <a16:colId xmlns:a16="http://schemas.microsoft.com/office/drawing/2014/main" val="2895761318"/>
                    </a:ext>
                  </a:extLst>
                </a:gridCol>
              </a:tblGrid>
              <a:tr h="2209210">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1</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Selected materials and tools / machinery which were relevant to the specified project brief and provided justification for their selections.</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Justifications pointed to a process of discounting selections.</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Learners were able to consider all aspects of the project brief and comment appropriately.</a:t>
                      </a:r>
                    </a:p>
                    <a:p>
                      <a:r>
                        <a:rPr lang="en-GB" sz="1100" kern="100" dirty="0">
                          <a:effectLst/>
                          <a:latin typeface="Arial" panose="020B0604020202020204" pitchFamily="34" charset="0"/>
                          <a:cs typeface="Arial" panose="020B0604020202020204" pitchFamily="34" charset="0"/>
                        </a:rPr>
                        <a:t> </a:t>
                      </a:r>
                      <a:endParaRPr lang="en-GB" sz="1100"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6621" marR="46621" marT="0" marB="0"/>
                </a:tc>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2</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Used research to draw out key elements of BS8888 and show clear understanding of how these could be applied to hand-drafted engineering drawings.</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Drawings were often well considered in terms of representing all required elements, alongside accurate angles, scaling and dimensions.</a:t>
                      </a:r>
                    </a:p>
                  </a:txBody>
                  <a:tcPr marL="46621" marR="46621" marT="0" marB="0"/>
                </a:tc>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3</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Exhibit confidence in the application of CAD software to create accurately dimensioned and scaled drawings.</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Some learners in this category had produced a range of drawings including orthographic and isometric views</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The outcomes tended to consider all aspects of the project brief and result in useable engineering drawings.</a:t>
                      </a:r>
                    </a:p>
                    <a:p>
                      <a:r>
                        <a:rPr lang="en-GB" sz="1100" kern="100" dirty="0">
                          <a:effectLst/>
                          <a:latin typeface="Arial" panose="020B0604020202020204" pitchFamily="34" charset="0"/>
                          <a:cs typeface="Arial" panose="020B0604020202020204" pitchFamily="34" charset="0"/>
                        </a:rPr>
                        <a:t> </a:t>
                      </a:r>
                      <a:endParaRPr lang="en-GB" sz="1100" kern="100" dirty="0">
                        <a:effectLst/>
                        <a:latin typeface="Arial" panose="020B0604020202020204" pitchFamily="34" charset="0"/>
                        <a:ea typeface="Calibri" panose="020F0502020204030204" pitchFamily="34" charset="0"/>
                        <a:cs typeface="Arial" panose="020B0604020202020204" pitchFamily="34" charset="0"/>
                      </a:endParaRPr>
                    </a:p>
                  </a:txBody>
                  <a:tcPr marL="46621" marR="46621" marT="0" marB="0"/>
                </a:tc>
                <a:extLst>
                  <a:ext uri="{0D108BD9-81ED-4DB2-BD59-A6C34878D82A}">
                    <a16:rowId xmlns:a16="http://schemas.microsoft.com/office/drawing/2014/main" val="2333291952"/>
                  </a:ext>
                </a:extLst>
              </a:tr>
              <a:tr h="2441759">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4</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Produced a clear, concise and useable plan which referenced time planning against requirements and measures.</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Details of processes against each stage of production were logically stepped and, in some cases, justified in detail via commentary.</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Risk assessments were suitably documented with consideration of relevant hazards and control measures.</a:t>
                      </a:r>
                    </a:p>
                    <a:p>
                      <a:r>
                        <a:rPr lang="en-GB" sz="1100" kern="100" dirty="0">
                          <a:effectLst/>
                          <a:latin typeface="Arial" panose="020B0604020202020204" pitchFamily="34" charset="0"/>
                          <a:cs typeface="Arial" panose="020B0604020202020204" pitchFamily="34" charset="0"/>
                        </a:rPr>
                        <a:t> </a:t>
                      </a:r>
                      <a:endParaRPr lang="en-GB" sz="1100" kern="100" dirty="0">
                        <a:effectLst/>
                        <a:latin typeface="Arial" panose="020B0604020202020204" pitchFamily="34" charset="0"/>
                        <a:ea typeface="Calibri" panose="020F0502020204030204" pitchFamily="34" charset="0"/>
                        <a:cs typeface="Arial" panose="020B0604020202020204" pitchFamily="34" charset="0"/>
                      </a:endParaRPr>
                    </a:p>
                  </a:txBody>
                  <a:tcPr marL="46621" marR="46621" marT="0" marB="0"/>
                </a:tc>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5</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Created a functioning model which addressed the project brief, alongside evidence of testing and with reference to drawings and planning completed in previous tasks.</a:t>
                      </a:r>
                    </a:p>
                    <a:p>
                      <a:r>
                        <a:rPr lang="en-GB" sz="1100" kern="100" dirty="0">
                          <a:effectLst/>
                          <a:latin typeface="Arial" panose="020B0604020202020204" pitchFamily="34" charset="0"/>
                          <a:ea typeface="Verdana" panose="020B0604030504040204" pitchFamily="34" charset="0"/>
                          <a:cs typeface="Arial" panose="020B0604020202020204" pitchFamily="34" charset="0"/>
                        </a:rPr>
                        <a:t>- The final model was well supported by commentary on process.</a:t>
                      </a:r>
                    </a:p>
                    <a:p>
                      <a:r>
                        <a:rPr lang="en-GB" sz="1100" kern="100" dirty="0">
                          <a:effectLst/>
                          <a:latin typeface="Arial" panose="020B0604020202020204" pitchFamily="34" charset="0"/>
                          <a:ea typeface="Verdana" panose="020B0604030504040204" pitchFamily="34" charset="0"/>
                          <a:cs typeface="Arial" panose="020B0604020202020204" pitchFamily="34" charset="0"/>
                        </a:rPr>
                        <a:t>- Evidence of the final model was clear and indicated how the project brief had been fulfilled.</a:t>
                      </a:r>
                    </a:p>
                  </a:txBody>
                  <a:tcPr marL="46621" marR="46621" marT="0" marB="0"/>
                </a:tc>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6</a:t>
                      </a:r>
                    </a:p>
                    <a:p>
                      <a:r>
                        <a:rPr lang="en-GB" sz="1100" kern="100" dirty="0">
                          <a:effectLst/>
                          <a:latin typeface="Arial" panose="020B0604020202020204" pitchFamily="34" charset="0"/>
                          <a:ea typeface="Verdana" panose="020B0604030504040204" pitchFamily="34" charset="0"/>
                          <a:cs typeface="Arial" panose="020B0604020202020204" pitchFamily="34" charset="0"/>
                        </a:rPr>
                        <a:t>- Produced a considered evaluation.</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Evaluation of functionality are linked back to model, with reference to the project brief.</a:t>
                      </a:r>
                    </a:p>
                    <a:p>
                      <a:r>
                        <a:rPr lang="en-GB" sz="1100" kern="100" dirty="0">
                          <a:effectLst/>
                          <a:latin typeface="Arial" panose="020B0604020202020204" pitchFamily="34" charset="0"/>
                          <a:ea typeface="Verdana" panose="020B0604030504040204" pitchFamily="34" charset="0"/>
                          <a:cs typeface="Arial" panose="020B0604020202020204" pitchFamily="34" charset="0"/>
                        </a:rPr>
                        <a:t>- Suggestions for improvement were in some cases usefully specific, thoughtful, and imaginative.</a:t>
                      </a:r>
                    </a:p>
                    <a:p>
                      <a:r>
                        <a:rPr lang="en-GB" sz="1100" kern="100" dirty="0">
                          <a:effectLst/>
                          <a:latin typeface="Arial" panose="020B0604020202020204" pitchFamily="34" charset="0"/>
                          <a:cs typeface="Arial" panose="020B0604020202020204" pitchFamily="34" charset="0"/>
                        </a:rPr>
                        <a:t> </a:t>
                      </a:r>
                      <a:endParaRPr lang="en-GB" sz="1100" kern="100" dirty="0">
                        <a:effectLst/>
                        <a:latin typeface="Arial" panose="020B0604020202020204" pitchFamily="34" charset="0"/>
                        <a:ea typeface="Calibri" panose="020F0502020204030204" pitchFamily="34" charset="0"/>
                        <a:cs typeface="Arial" panose="020B0604020202020204" pitchFamily="34" charset="0"/>
                      </a:endParaRPr>
                    </a:p>
                  </a:txBody>
                  <a:tcPr marL="46621" marR="46621" marT="0" marB="0"/>
                </a:tc>
                <a:extLst>
                  <a:ext uri="{0D108BD9-81ED-4DB2-BD59-A6C34878D82A}">
                    <a16:rowId xmlns:a16="http://schemas.microsoft.com/office/drawing/2014/main" val="613460030"/>
                  </a:ext>
                </a:extLst>
              </a:tr>
            </a:tbl>
          </a:graphicData>
        </a:graphic>
      </p:graphicFrame>
      <p:pic>
        <p:nvPicPr>
          <p:cNvPr id="17" name="Audio 16">
            <a:extLst>
              <a:ext uri="{FF2B5EF4-FFF2-40B4-BE49-F238E27FC236}">
                <a16:creationId xmlns:a16="http://schemas.microsoft.com/office/drawing/2014/main" id="{0B162242-3F3D-FFC2-B205-61AC862D08F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91721819"/>
      </p:ext>
    </p:extLst>
  </p:cSld>
  <p:clrMapOvr>
    <a:masterClrMapping/>
  </p:clrMapOvr>
  <mc:AlternateContent xmlns:mc="http://schemas.openxmlformats.org/markup-compatibility/2006" xmlns:p14="http://schemas.microsoft.com/office/powerpoint/2010/main">
    <mc:Choice Requires="p14">
      <p:transition spd="slow" p14:dur="2000" advTm="178901"/>
    </mc:Choice>
    <mc:Fallback xmlns="">
      <p:transition spd="slow" advTm="1789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23FD-6A12-6B37-0CE2-A2CC2AA13779}"/>
              </a:ext>
            </a:extLst>
          </p:cNvPr>
          <p:cNvSpPr>
            <a:spLocks noGrp="1"/>
          </p:cNvSpPr>
          <p:nvPr>
            <p:ph type="title"/>
          </p:nvPr>
        </p:nvSpPr>
        <p:spPr>
          <a:xfrm>
            <a:off x="431999" y="969818"/>
            <a:ext cx="9737237" cy="969818"/>
          </a:xfrm>
        </p:spPr>
        <p:txBody>
          <a:bodyPr/>
          <a:lstStyle/>
          <a:p>
            <a:r>
              <a:rPr lang="en-US" sz="3000" dirty="0">
                <a:latin typeface="Arial" panose="020B0604020202020204" pitchFamily="34" charset="0"/>
                <a:cs typeface="Arial" panose="020B0604020202020204" pitchFamily="34" charset="0"/>
              </a:rPr>
              <a:t>CM Report: Learners who achieved lower </a:t>
            </a:r>
            <a:br>
              <a:rPr lang="en-US" sz="3000" dirty="0">
                <a:latin typeface="Arial" panose="020B0604020202020204" pitchFamily="34" charset="0"/>
                <a:cs typeface="Arial" panose="020B0604020202020204" pitchFamily="34" charset="0"/>
              </a:rPr>
            </a:br>
            <a:r>
              <a:rPr lang="en-US" sz="3000" dirty="0">
                <a:latin typeface="Arial" panose="020B0604020202020204" pitchFamily="34" charset="0"/>
                <a:cs typeface="Arial" panose="020B0604020202020204" pitchFamily="34" charset="0"/>
              </a:rPr>
              <a:t>marks</a:t>
            </a:r>
          </a:p>
        </p:txBody>
      </p:sp>
      <p:graphicFrame>
        <p:nvGraphicFramePr>
          <p:cNvPr id="3" name="Table 2">
            <a:extLst>
              <a:ext uri="{FF2B5EF4-FFF2-40B4-BE49-F238E27FC236}">
                <a16:creationId xmlns:a16="http://schemas.microsoft.com/office/drawing/2014/main" id="{9CD19B84-59DA-3D3F-ADF5-703C9C301C18}"/>
              </a:ext>
            </a:extLst>
          </p:cNvPr>
          <p:cNvGraphicFramePr>
            <a:graphicFrameLocks noGrp="1"/>
          </p:cNvGraphicFramePr>
          <p:nvPr>
            <p:extLst>
              <p:ext uri="{D42A27DB-BD31-4B8C-83A1-F6EECF244321}">
                <p14:modId xmlns:p14="http://schemas.microsoft.com/office/powerpoint/2010/main" val="3472888964"/>
              </p:ext>
            </p:extLst>
          </p:nvPr>
        </p:nvGraphicFramePr>
        <p:xfrm>
          <a:off x="559400" y="1939636"/>
          <a:ext cx="8337173" cy="4518948"/>
        </p:xfrm>
        <a:graphic>
          <a:graphicData uri="http://schemas.openxmlformats.org/drawingml/2006/table">
            <a:tbl>
              <a:tblPr firstRow="1" firstCol="1" bandRow="1">
                <a:tableStyleId>{3B4B98B0-60AC-42C2-AFA5-B58CD77FA1E5}</a:tableStyleId>
              </a:tblPr>
              <a:tblGrid>
                <a:gridCol w="2778749">
                  <a:extLst>
                    <a:ext uri="{9D8B030D-6E8A-4147-A177-3AD203B41FA5}">
                      <a16:colId xmlns:a16="http://schemas.microsoft.com/office/drawing/2014/main" val="300916667"/>
                    </a:ext>
                  </a:extLst>
                </a:gridCol>
                <a:gridCol w="2778749">
                  <a:extLst>
                    <a:ext uri="{9D8B030D-6E8A-4147-A177-3AD203B41FA5}">
                      <a16:colId xmlns:a16="http://schemas.microsoft.com/office/drawing/2014/main" val="4158826716"/>
                    </a:ext>
                  </a:extLst>
                </a:gridCol>
                <a:gridCol w="2779675">
                  <a:extLst>
                    <a:ext uri="{9D8B030D-6E8A-4147-A177-3AD203B41FA5}">
                      <a16:colId xmlns:a16="http://schemas.microsoft.com/office/drawing/2014/main" val="3395918190"/>
                    </a:ext>
                  </a:extLst>
                </a:gridCol>
              </a:tblGrid>
              <a:tr h="2021635">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1</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Undertaken less coherent research, often spanning a fewer range of materials and with less consideration of context.</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Material, tools and machinery tended to be less well justified and selections were often more limited against the research undertaken.</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In some cases, not all aspects of the project brief were considered.</a:t>
                      </a:r>
                    </a:p>
                    <a:p>
                      <a:r>
                        <a:rPr lang="en-GB" sz="1100" kern="100" dirty="0">
                          <a:effectLst/>
                          <a:latin typeface="Arial" panose="020B0604020202020204" pitchFamily="34" charset="0"/>
                          <a:cs typeface="Arial" panose="020B0604020202020204" pitchFamily="34" charset="0"/>
                        </a:rPr>
                        <a:t> </a:t>
                      </a:r>
                      <a:endParaRPr lang="en-GB" sz="1100" kern="100" dirty="0">
                        <a:effectLst/>
                        <a:latin typeface="Arial" panose="020B0604020202020204" pitchFamily="34" charset="0"/>
                        <a:ea typeface="Calibri" panose="020F0502020204030204" pitchFamily="34" charset="0"/>
                        <a:cs typeface="Arial" panose="020B0604020202020204" pitchFamily="34" charset="0"/>
                      </a:endParaRPr>
                    </a:p>
                  </a:txBody>
                  <a:tcPr marL="46621" marR="46621" marT="0" marB="0"/>
                </a:tc>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2</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Identified fewer features of the BS8888 with regard to the production of drawings.</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Application of drawing requirements was often more inconsistent and with less appreciation of requirements in evidence.</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In some cases, hand-drafted engineering drawings were not wholly accurate in terms of angles and dimensions.</a:t>
                      </a:r>
                    </a:p>
                    <a:p>
                      <a:endParaRPr lang="en-GB" sz="1100" b="0" kern="100" dirty="0">
                        <a:effectLst/>
                        <a:latin typeface="Arial" panose="020B0604020202020204" pitchFamily="34" charset="0"/>
                        <a:ea typeface="Verdana" panose="020B0604030504040204" pitchFamily="34" charset="0"/>
                        <a:cs typeface="Arial" panose="020B0604020202020204" pitchFamily="34" charset="0"/>
                      </a:endParaRPr>
                    </a:p>
                  </a:txBody>
                  <a:tcPr marL="46621" marR="46621" marT="0" marB="0"/>
                </a:tc>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3</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Provided outcomes with less sophistication in application of CAD skills and were not as developed.</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In some cases, consideration of dimensions and scaling were more limited.</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Appreciation of the requirements of the brief was often less consistent.</a:t>
                      </a:r>
                    </a:p>
                    <a:p>
                      <a:r>
                        <a:rPr lang="en-GB" sz="1100" kern="100" dirty="0">
                          <a:effectLst/>
                          <a:latin typeface="Arial" panose="020B0604020202020204" pitchFamily="34" charset="0"/>
                          <a:cs typeface="Arial" panose="020B0604020202020204" pitchFamily="34" charset="0"/>
                        </a:rPr>
                        <a:t> </a:t>
                      </a:r>
                      <a:endParaRPr lang="en-GB" sz="1100" kern="100" dirty="0">
                        <a:effectLst/>
                        <a:latin typeface="Arial" panose="020B0604020202020204" pitchFamily="34" charset="0"/>
                        <a:ea typeface="Calibri" panose="020F0502020204030204" pitchFamily="34" charset="0"/>
                        <a:cs typeface="Arial" panose="020B0604020202020204" pitchFamily="34" charset="0"/>
                      </a:endParaRPr>
                    </a:p>
                  </a:txBody>
                  <a:tcPr marL="46621" marR="46621" marT="0" marB="0"/>
                </a:tc>
                <a:extLst>
                  <a:ext uri="{0D108BD9-81ED-4DB2-BD59-A6C34878D82A}">
                    <a16:rowId xmlns:a16="http://schemas.microsoft.com/office/drawing/2014/main" val="3941131921"/>
                  </a:ext>
                </a:extLst>
              </a:tr>
              <a:tr h="2497313">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4</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Produced less coherent planning documents or provided limited justifications for their planning decisions.</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Timelines were in some cases not considered or were unrealistically short.</a:t>
                      </a:r>
                    </a:p>
                    <a:p>
                      <a:r>
                        <a:rPr lang="en-GB" sz="1100" b="0" kern="100" dirty="0">
                          <a:effectLst/>
                          <a:latin typeface="Arial" panose="020B0604020202020204" pitchFamily="34" charset="0"/>
                          <a:ea typeface="Verdana" panose="020B0604030504040204" pitchFamily="34" charset="0"/>
                          <a:cs typeface="Arial" panose="020B0604020202020204" pitchFamily="34" charset="0"/>
                        </a:rPr>
                        <a:t>- Identified hazards were not always contextually considered and measures to mitigate risk were sometimes not well interlinked.</a:t>
                      </a:r>
                    </a:p>
                    <a:p>
                      <a:r>
                        <a:rPr lang="en-GB" sz="1100" kern="100" dirty="0">
                          <a:effectLst/>
                          <a:latin typeface="Arial" panose="020B0604020202020204" pitchFamily="34" charset="0"/>
                          <a:cs typeface="Arial" panose="020B0604020202020204" pitchFamily="34" charset="0"/>
                        </a:rPr>
                        <a:t> </a:t>
                      </a:r>
                      <a:endParaRPr lang="en-GB" sz="1100" kern="100" dirty="0">
                        <a:effectLst/>
                        <a:latin typeface="Arial" panose="020B0604020202020204" pitchFamily="34" charset="0"/>
                        <a:ea typeface="Calibri" panose="020F0502020204030204" pitchFamily="34" charset="0"/>
                        <a:cs typeface="Arial" panose="020B0604020202020204" pitchFamily="34" charset="0"/>
                      </a:endParaRPr>
                    </a:p>
                  </a:txBody>
                  <a:tcPr marL="46621" marR="46621" marT="0" marB="0"/>
                </a:tc>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5</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Produced limited evidence of a functioning outcome and limited evidence of process.</a:t>
                      </a:r>
                    </a:p>
                    <a:p>
                      <a:r>
                        <a:rPr lang="en-GB" sz="1100" kern="100" dirty="0">
                          <a:effectLst/>
                          <a:latin typeface="Arial" panose="020B0604020202020204" pitchFamily="34" charset="0"/>
                          <a:ea typeface="Verdana" panose="020B0604030504040204" pitchFamily="34" charset="0"/>
                          <a:cs typeface="Arial" panose="020B0604020202020204" pitchFamily="34" charset="0"/>
                        </a:rPr>
                        <a:t>- In some cases, models were not functional or complete or had not met significant areas of the project brief.</a:t>
                      </a:r>
                    </a:p>
                    <a:p>
                      <a:r>
                        <a:rPr lang="en-GB" sz="1100" kern="100" dirty="0">
                          <a:effectLst/>
                          <a:latin typeface="Arial" panose="020B0604020202020204" pitchFamily="34" charset="0"/>
                          <a:ea typeface="Verdana" panose="020B0604030504040204" pitchFamily="34" charset="0"/>
                          <a:cs typeface="Arial" panose="020B0604020202020204" pitchFamily="34" charset="0"/>
                        </a:rPr>
                        <a:t>- Photographic images submitted in response to this task was not always useful in identifying functionality or process, with a limited range of unannotated images sometimes provided.</a:t>
                      </a:r>
                    </a:p>
                    <a:p>
                      <a:r>
                        <a:rPr lang="en-GB" sz="1100" kern="100" dirty="0">
                          <a:effectLst/>
                          <a:latin typeface="Arial" panose="020B0604020202020204" pitchFamily="34" charset="0"/>
                          <a:cs typeface="Arial" panose="020B0604020202020204" pitchFamily="34" charset="0"/>
                        </a:rPr>
                        <a:t> </a:t>
                      </a:r>
                      <a:endParaRPr lang="en-GB" sz="1100" kern="100" dirty="0">
                        <a:effectLst/>
                        <a:latin typeface="Arial" panose="020B0604020202020204" pitchFamily="34" charset="0"/>
                        <a:ea typeface="Calibri" panose="020F0502020204030204" pitchFamily="34" charset="0"/>
                        <a:cs typeface="Arial" panose="020B0604020202020204" pitchFamily="34" charset="0"/>
                      </a:endParaRPr>
                    </a:p>
                  </a:txBody>
                  <a:tcPr marL="46621" marR="46621" marT="0" marB="0"/>
                </a:tc>
                <a:tc>
                  <a:txBody>
                    <a:bodyPr/>
                    <a:lstStyle/>
                    <a:p>
                      <a:r>
                        <a:rPr lang="en-GB" sz="1100" b="1" kern="100" dirty="0">
                          <a:effectLst/>
                          <a:latin typeface="Arial" panose="020B0604020202020204" pitchFamily="34" charset="0"/>
                          <a:ea typeface="Verdana" panose="020B0604030504040204" pitchFamily="34" charset="0"/>
                          <a:cs typeface="Arial" panose="020B0604020202020204" pitchFamily="34" charset="0"/>
                        </a:rPr>
                        <a:t>Task 6</a:t>
                      </a:r>
                    </a:p>
                    <a:p>
                      <a:r>
                        <a:rPr lang="en-GB" sz="1100" b="1" kern="100" dirty="0">
                          <a:effectLst/>
                          <a:latin typeface="Arial" panose="020B0604020202020204" pitchFamily="34" charset="0"/>
                          <a:ea typeface="Verdana" panose="020B0604030504040204" pitchFamily="34" charset="0"/>
                          <a:cs typeface="Arial" panose="020B0604020202020204" pitchFamily="34" charset="0"/>
                        </a:rPr>
                        <a:t>- Produced evaluations against this task that were not always substantive.</a:t>
                      </a:r>
                    </a:p>
                    <a:p>
                      <a:r>
                        <a:rPr lang="en-GB" sz="1100" kern="100" dirty="0">
                          <a:effectLst/>
                          <a:latin typeface="Arial" panose="020B0604020202020204" pitchFamily="34" charset="0"/>
                          <a:ea typeface="Verdana" panose="020B0604030504040204" pitchFamily="34" charset="0"/>
                          <a:cs typeface="Arial" panose="020B0604020202020204" pitchFamily="34" charset="0"/>
                        </a:rPr>
                        <a:t>- The evaluation was not always handled consistently.</a:t>
                      </a:r>
                    </a:p>
                    <a:p>
                      <a:r>
                        <a:rPr lang="en-GB" sz="1100" kern="100" dirty="0">
                          <a:effectLst/>
                          <a:latin typeface="Arial" panose="020B0604020202020204" pitchFamily="34" charset="0"/>
                          <a:ea typeface="Verdana" panose="020B0604030504040204" pitchFamily="34" charset="0"/>
                          <a:cs typeface="Arial" panose="020B0604020202020204" pitchFamily="34" charset="0"/>
                        </a:rPr>
                        <a:t>- Learners working at this level sometimes moved to a bullet point or tabulated approach which in some cases constrained depth and coherency of commentary.</a:t>
                      </a:r>
                    </a:p>
                    <a:p>
                      <a:r>
                        <a:rPr lang="en-GB" sz="1100" kern="100" dirty="0">
                          <a:effectLst/>
                          <a:latin typeface="Arial" panose="020B0604020202020204" pitchFamily="34" charset="0"/>
                          <a:cs typeface="Arial" panose="020B0604020202020204" pitchFamily="34" charset="0"/>
                        </a:rPr>
                        <a:t> </a:t>
                      </a:r>
                      <a:endParaRPr lang="en-GB" sz="1100" kern="100" dirty="0">
                        <a:effectLst/>
                        <a:latin typeface="Arial" panose="020B0604020202020204" pitchFamily="34" charset="0"/>
                        <a:ea typeface="Calibri" panose="020F0502020204030204" pitchFamily="34" charset="0"/>
                        <a:cs typeface="Arial" panose="020B0604020202020204" pitchFamily="34" charset="0"/>
                      </a:endParaRPr>
                    </a:p>
                  </a:txBody>
                  <a:tcPr marL="46621" marR="46621" marT="0" marB="0"/>
                </a:tc>
                <a:extLst>
                  <a:ext uri="{0D108BD9-81ED-4DB2-BD59-A6C34878D82A}">
                    <a16:rowId xmlns:a16="http://schemas.microsoft.com/office/drawing/2014/main" val="271829389"/>
                  </a:ext>
                </a:extLst>
              </a:tr>
            </a:tbl>
          </a:graphicData>
        </a:graphic>
      </p:graphicFrame>
      <p:sp>
        <p:nvSpPr>
          <p:cNvPr id="4" name="Rectangle 1">
            <a:extLst>
              <a:ext uri="{FF2B5EF4-FFF2-40B4-BE49-F238E27FC236}">
                <a16:creationId xmlns:a16="http://schemas.microsoft.com/office/drawing/2014/main" id="{FDD65F1E-E66F-C80D-4DE4-E9D2DE72FE62}"/>
              </a:ext>
            </a:extLst>
          </p:cNvPr>
          <p:cNvSpPr>
            <a:spLocks noChangeArrowheads="1"/>
          </p:cNvSpPr>
          <p:nvPr/>
        </p:nvSpPr>
        <p:spPr bwMode="auto">
          <a:xfrm>
            <a:off x="-7097991" y="1836875"/>
            <a:ext cx="23439716" cy="445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6" name="Audio 15">
            <a:extLst>
              <a:ext uri="{FF2B5EF4-FFF2-40B4-BE49-F238E27FC236}">
                <a16:creationId xmlns:a16="http://schemas.microsoft.com/office/drawing/2014/main" id="{E39BA346-FDC4-3EB6-9F42-EE8A7680DB9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214261291"/>
      </p:ext>
    </p:extLst>
  </p:cSld>
  <p:clrMapOvr>
    <a:masterClrMapping/>
  </p:clrMapOvr>
  <mc:AlternateContent xmlns:mc="http://schemas.openxmlformats.org/markup-compatibility/2006" xmlns:p14="http://schemas.microsoft.com/office/powerpoint/2010/main">
    <mc:Choice Requires="p14">
      <p:transition spd="slow" p14:dur="2000" advTm="92010"/>
    </mc:Choice>
    <mc:Fallback xmlns="">
      <p:transition spd="slow" advTm="920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a:xfrm>
            <a:off x="431999" y="1201783"/>
            <a:ext cx="8463807" cy="534419"/>
          </a:xfrm>
        </p:spPr>
        <p:txBody>
          <a:bodyPr/>
          <a:lstStyle/>
          <a:p>
            <a:r>
              <a:rPr lang="en-US" sz="3200" dirty="0">
                <a:latin typeface="Arial" panose="020B0604020202020204" pitchFamily="34" charset="0"/>
                <a:cs typeface="Arial" panose="020B0604020202020204" pitchFamily="34" charset="0"/>
              </a:rPr>
              <a:t>Activity 1 learner work</a:t>
            </a:r>
          </a:p>
        </p:txBody>
      </p:sp>
      <p:sp>
        <p:nvSpPr>
          <p:cNvPr id="5" name="TextBox 4">
            <a:extLst>
              <a:ext uri="{FF2B5EF4-FFF2-40B4-BE49-F238E27FC236}">
                <a16:creationId xmlns:a16="http://schemas.microsoft.com/office/drawing/2014/main" id="{DB429CDE-A346-DF18-070A-9F64D7EAA416}"/>
              </a:ext>
            </a:extLst>
          </p:cNvPr>
          <p:cNvSpPr txBox="1"/>
          <p:nvPr/>
        </p:nvSpPr>
        <p:spPr>
          <a:xfrm>
            <a:off x="431998" y="2063930"/>
            <a:ext cx="10749808" cy="707886"/>
          </a:xfrm>
          <a:prstGeom prst="rect">
            <a:avLst/>
          </a:prstGeom>
          <a:noFill/>
        </p:spPr>
        <p:txBody>
          <a:bodyPr wrap="square" lIns="91440" tIns="45720" rIns="91440" bIns="45720" anchor="t">
            <a:spAutoFit/>
          </a:bodyPr>
          <a:lstStyle/>
          <a:p>
            <a:r>
              <a:rPr lang="en-GB" sz="2000" dirty="0">
                <a:solidFill>
                  <a:srgbClr val="000000"/>
                </a:solidFill>
                <a:effectLst/>
                <a:latin typeface="Arial"/>
                <a:ea typeface="Verdana"/>
                <a:cs typeface="Verdana" panose="020B0604030504040204" pitchFamily="34" charset="0"/>
              </a:rPr>
              <a:t>Using the grading descriptors and learner work, fully detailed on </a:t>
            </a:r>
            <a:r>
              <a:rPr lang="en-GB" sz="2000" dirty="0">
                <a:solidFill>
                  <a:srgbClr val="000000"/>
                </a:solidFill>
                <a:latin typeface="Arial"/>
                <a:ea typeface="Verdana"/>
                <a:cs typeface="Verdana" panose="020B0604030504040204" pitchFamily="34" charset="0"/>
              </a:rPr>
              <a:t>the Engineering standardisation training materials</a:t>
            </a:r>
            <a:r>
              <a:rPr lang="en-GB" sz="2000" dirty="0">
                <a:solidFill>
                  <a:srgbClr val="000000"/>
                </a:solidFill>
                <a:effectLst/>
                <a:latin typeface="Arial"/>
                <a:ea typeface="Verdana"/>
                <a:cs typeface="Verdana" panose="020B0604030504040204" pitchFamily="34" charset="0"/>
              </a:rPr>
              <a:t> document, consider how you would award marks </a:t>
            </a:r>
            <a:r>
              <a:rPr lang="en-GB" sz="2000" dirty="0">
                <a:solidFill>
                  <a:srgbClr val="000000"/>
                </a:solidFill>
                <a:latin typeface="Arial"/>
                <a:ea typeface="Verdana"/>
                <a:cs typeface="Verdana" panose="020B0604030504040204" pitchFamily="34" charset="0"/>
              </a:rPr>
              <a:t>for</a:t>
            </a:r>
            <a:r>
              <a:rPr lang="en-GB" sz="2000" dirty="0">
                <a:solidFill>
                  <a:srgbClr val="000000"/>
                </a:solidFill>
                <a:effectLst/>
                <a:latin typeface="Arial"/>
                <a:ea typeface="Verdana"/>
                <a:cs typeface="Verdana" panose="020B0604030504040204" pitchFamily="34" charset="0"/>
              </a:rPr>
              <a:t> task 3.</a:t>
            </a:r>
          </a:p>
        </p:txBody>
      </p:sp>
      <p:pic>
        <p:nvPicPr>
          <p:cNvPr id="3" name="Picture 2">
            <a:extLst>
              <a:ext uri="{FF2B5EF4-FFF2-40B4-BE49-F238E27FC236}">
                <a16:creationId xmlns:a16="http://schemas.microsoft.com/office/drawing/2014/main" id="{3373D478-2B4E-DE78-4B8E-4DABC2D688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1999" y="3869267"/>
            <a:ext cx="3826267" cy="2869912"/>
          </a:xfrm>
          <a:prstGeom prst="rect">
            <a:avLst/>
          </a:prstGeom>
        </p:spPr>
      </p:pic>
      <p:pic>
        <p:nvPicPr>
          <p:cNvPr id="4" name="Picture 3">
            <a:extLst>
              <a:ext uri="{FF2B5EF4-FFF2-40B4-BE49-F238E27FC236}">
                <a16:creationId xmlns:a16="http://schemas.microsoft.com/office/drawing/2014/main" id="{CDDDB869-613C-4783-92B6-3E21CF26D0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55539" y="3764763"/>
            <a:ext cx="3826267" cy="2869912"/>
          </a:xfrm>
          <a:prstGeom prst="rect">
            <a:avLst/>
          </a:prstGeom>
        </p:spPr>
      </p:pic>
      <p:pic>
        <p:nvPicPr>
          <p:cNvPr id="11" name="Audio 10">
            <a:extLst>
              <a:ext uri="{FF2B5EF4-FFF2-40B4-BE49-F238E27FC236}">
                <a16:creationId xmlns:a16="http://schemas.microsoft.com/office/drawing/2014/main" id="{881CB213-BE78-34B2-8E7F-728EB9F2F75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907306727"/>
      </p:ext>
    </p:extLst>
  </p:cSld>
  <p:clrMapOvr>
    <a:masterClrMapping/>
  </p:clrMapOvr>
  <mc:AlternateContent xmlns:mc="http://schemas.openxmlformats.org/markup-compatibility/2006" xmlns:p14="http://schemas.microsoft.com/office/powerpoint/2010/main">
    <mc:Choice Requires="p14">
      <p:transition spd="slow" p14:dur="2000" advTm="36693"/>
    </mc:Choice>
    <mc:Fallback xmlns="">
      <p:transition spd="slow" advTm="366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Activity 1 answer</a:t>
            </a:r>
          </a:p>
        </p:txBody>
      </p:sp>
      <p:graphicFrame>
        <p:nvGraphicFramePr>
          <p:cNvPr id="4" name="Table 3">
            <a:extLst>
              <a:ext uri="{FF2B5EF4-FFF2-40B4-BE49-F238E27FC236}">
                <a16:creationId xmlns:a16="http://schemas.microsoft.com/office/drawing/2014/main" id="{32C3639A-607A-97DA-1174-C8CB7FD5BE4D}"/>
              </a:ext>
            </a:extLst>
          </p:cNvPr>
          <p:cNvGraphicFramePr>
            <a:graphicFrameLocks noGrp="1"/>
          </p:cNvGraphicFramePr>
          <p:nvPr>
            <p:extLst>
              <p:ext uri="{D42A27DB-BD31-4B8C-83A1-F6EECF244321}">
                <p14:modId xmlns:p14="http://schemas.microsoft.com/office/powerpoint/2010/main" val="772120317"/>
              </p:ext>
            </p:extLst>
          </p:nvPr>
        </p:nvGraphicFramePr>
        <p:xfrm>
          <a:off x="559199" y="1925620"/>
          <a:ext cx="8918287" cy="4636546"/>
        </p:xfrm>
        <a:graphic>
          <a:graphicData uri="http://schemas.openxmlformats.org/drawingml/2006/table">
            <a:tbl>
              <a:tblPr firstRow="1" firstCol="1" bandRow="1">
                <a:tableStyleId>{3B4B98B0-60AC-42C2-AFA5-B58CD77FA1E5}</a:tableStyleId>
              </a:tblPr>
              <a:tblGrid>
                <a:gridCol w="1308083">
                  <a:extLst>
                    <a:ext uri="{9D8B030D-6E8A-4147-A177-3AD203B41FA5}">
                      <a16:colId xmlns:a16="http://schemas.microsoft.com/office/drawing/2014/main" val="3743983062"/>
                    </a:ext>
                  </a:extLst>
                </a:gridCol>
                <a:gridCol w="1176038">
                  <a:extLst>
                    <a:ext uri="{9D8B030D-6E8A-4147-A177-3AD203B41FA5}">
                      <a16:colId xmlns:a16="http://schemas.microsoft.com/office/drawing/2014/main" val="4234909496"/>
                    </a:ext>
                  </a:extLst>
                </a:gridCol>
                <a:gridCol w="4825883">
                  <a:extLst>
                    <a:ext uri="{9D8B030D-6E8A-4147-A177-3AD203B41FA5}">
                      <a16:colId xmlns:a16="http://schemas.microsoft.com/office/drawing/2014/main" val="2141935595"/>
                    </a:ext>
                  </a:extLst>
                </a:gridCol>
                <a:gridCol w="1608283">
                  <a:extLst>
                    <a:ext uri="{9D8B030D-6E8A-4147-A177-3AD203B41FA5}">
                      <a16:colId xmlns:a16="http://schemas.microsoft.com/office/drawing/2014/main" val="56279481"/>
                    </a:ext>
                  </a:extLst>
                </a:gridCol>
              </a:tblGrid>
              <a:tr h="468372">
                <a:tc>
                  <a:txBody>
                    <a:bodyPr/>
                    <a:lstStyle/>
                    <a:p>
                      <a:pPr algn="ctr" fontAlgn="base"/>
                      <a:r>
                        <a:rPr lang="en-GB" sz="1200" kern="0" dirty="0">
                          <a:effectLst/>
                          <a:latin typeface="Arial" panose="020B0604020202020204" pitchFamily="34" charset="0"/>
                          <a:ea typeface="Verdana" panose="020B0604030504040204" pitchFamily="34" charset="0"/>
                          <a:cs typeface="Arial" panose="020B0604020202020204" pitchFamily="34" charset="0"/>
                        </a:rPr>
                        <a:t>Task </a:t>
                      </a:r>
                      <a:endParaRPr lang="en-GB" sz="1200" kern="100" dirty="0">
                        <a:effectLst/>
                        <a:latin typeface="Arial" panose="020B0604020202020204" pitchFamily="34" charset="0"/>
                        <a:ea typeface="Verdana" panose="020B0604030504040204" pitchFamily="34" charset="0"/>
                        <a:cs typeface="Arial" panose="020B0604020202020204" pitchFamily="34" charset="0"/>
                      </a:endParaRPr>
                    </a:p>
                  </a:txBody>
                  <a:tcPr marL="0" marR="0" marT="0" marB="0" anchor="ctr"/>
                </a:tc>
                <a:tc>
                  <a:txBody>
                    <a:bodyPr/>
                    <a:lstStyle/>
                    <a:p>
                      <a:pPr algn="ctr" fontAlgn="base"/>
                      <a:r>
                        <a:rPr lang="en-GB" sz="1200" kern="0" dirty="0">
                          <a:effectLst/>
                          <a:latin typeface="Arial" panose="020B0604020202020204" pitchFamily="34" charset="0"/>
                          <a:ea typeface="Verdana" panose="020B0604030504040204" pitchFamily="34" charset="0"/>
                          <a:cs typeface="Arial" panose="020B0604020202020204" pitchFamily="34" charset="0"/>
                        </a:rPr>
                        <a:t>AO</a:t>
                      </a:r>
                      <a:endParaRPr lang="en-GB" sz="1200" kern="100" dirty="0">
                        <a:effectLst/>
                        <a:latin typeface="Arial" panose="020B0604020202020204" pitchFamily="34" charset="0"/>
                        <a:ea typeface="Verdana" panose="020B0604030504040204" pitchFamily="34" charset="0"/>
                        <a:cs typeface="Arial" panose="020B0604020202020204" pitchFamily="34" charset="0"/>
                      </a:endParaRPr>
                    </a:p>
                  </a:txBody>
                  <a:tcPr marL="0" marR="0" marT="0" marB="0" anchor="ctr"/>
                </a:tc>
                <a:tc>
                  <a:txBody>
                    <a:bodyPr/>
                    <a:lstStyle/>
                    <a:p>
                      <a:pPr fontAlgn="base"/>
                      <a:r>
                        <a:rPr lang="en-GB" sz="1200" kern="0" dirty="0">
                          <a:effectLst/>
                          <a:latin typeface="Arial" panose="020B0604020202020204" pitchFamily="34" charset="0"/>
                          <a:ea typeface="Verdana" panose="020B0604030504040204" pitchFamily="34" charset="0"/>
                          <a:cs typeface="Arial" panose="020B0604020202020204" pitchFamily="34" charset="0"/>
                        </a:rPr>
                        <a:t>Moderator Commentary </a:t>
                      </a:r>
                      <a:endParaRPr lang="en-GB" sz="1200" kern="100" dirty="0">
                        <a:effectLst/>
                        <a:latin typeface="Arial" panose="020B0604020202020204" pitchFamily="34" charset="0"/>
                        <a:ea typeface="Verdana" panose="020B0604030504040204" pitchFamily="34" charset="0"/>
                        <a:cs typeface="Arial" panose="020B0604020202020204" pitchFamily="34" charset="0"/>
                      </a:endParaRPr>
                    </a:p>
                  </a:txBody>
                  <a:tcPr marL="0" marR="0" marT="0" marB="0" anchor="ctr"/>
                </a:tc>
                <a:tc>
                  <a:txBody>
                    <a:bodyPr/>
                    <a:lstStyle/>
                    <a:p>
                      <a:pPr algn="ctr" fontAlgn="base"/>
                      <a:r>
                        <a:rPr lang="en-GB" sz="1200" kern="0" dirty="0">
                          <a:effectLst/>
                          <a:latin typeface="Arial" panose="020B0604020202020204" pitchFamily="34" charset="0"/>
                          <a:ea typeface="Verdana" panose="020B0604030504040204" pitchFamily="34" charset="0"/>
                          <a:cs typeface="Arial" panose="020B0604020202020204" pitchFamily="34" charset="0"/>
                        </a:rPr>
                        <a:t>Mark </a:t>
                      </a:r>
                      <a:endParaRPr lang="en-GB" sz="1200" kern="100" dirty="0">
                        <a:effectLst/>
                        <a:latin typeface="Arial" panose="020B0604020202020204" pitchFamily="34" charset="0"/>
                        <a:ea typeface="Verdana" panose="020B0604030504040204" pitchFamily="34" charset="0"/>
                        <a:cs typeface="Arial" panose="020B0604020202020204" pitchFamily="34" charset="0"/>
                      </a:endParaRPr>
                    </a:p>
                  </a:txBody>
                  <a:tcPr marL="0" marR="0" marT="0" marB="0" anchor="ctr"/>
                </a:tc>
                <a:extLst>
                  <a:ext uri="{0D108BD9-81ED-4DB2-BD59-A6C34878D82A}">
                    <a16:rowId xmlns:a16="http://schemas.microsoft.com/office/drawing/2014/main" val="3125227129"/>
                  </a:ext>
                </a:extLst>
              </a:tr>
              <a:tr h="4168174">
                <a:tc>
                  <a:txBody>
                    <a:bodyPr/>
                    <a:lstStyle/>
                    <a:p>
                      <a:pPr algn="ctr" fontAlgn="base"/>
                      <a:r>
                        <a:rPr lang="en-GB" sz="1200" kern="0" dirty="0">
                          <a:effectLst/>
                          <a:latin typeface="Arial" panose="020B0604020202020204" pitchFamily="34" charset="0"/>
                          <a:ea typeface="Verdana" panose="020B0604030504040204" pitchFamily="34" charset="0"/>
                          <a:cs typeface="Arial" panose="020B0604020202020204" pitchFamily="34" charset="0"/>
                        </a:rPr>
                        <a:t>Task 3 </a:t>
                      </a:r>
                      <a:endParaRPr lang="en-GB" sz="1200" kern="100" dirty="0">
                        <a:effectLst/>
                        <a:latin typeface="Arial" panose="020B0604020202020204" pitchFamily="34" charset="0"/>
                        <a:ea typeface="Verdana" panose="020B0604030504040204" pitchFamily="34" charset="0"/>
                        <a:cs typeface="Arial" panose="020B0604020202020204" pitchFamily="34" charset="0"/>
                      </a:endParaRPr>
                    </a:p>
                  </a:txBody>
                  <a:tcPr marL="0" marR="0" marT="0" marB="0" anchor="ctr"/>
                </a:tc>
                <a:tc>
                  <a:txBody>
                    <a:bodyPr/>
                    <a:lstStyle/>
                    <a:p>
                      <a:pPr fontAlgn="base"/>
                      <a:r>
                        <a:rPr lang="en-GB" sz="1200" kern="0">
                          <a:effectLst/>
                          <a:latin typeface="Arial" panose="020B0604020202020204" pitchFamily="34" charset="0"/>
                          <a:ea typeface="Verdana" panose="020B0604030504040204" pitchFamily="34" charset="0"/>
                          <a:cs typeface="Arial" panose="020B0604020202020204" pitchFamily="34" charset="0"/>
                        </a:rPr>
                        <a:t>AO1 &amp; AO4 [20]</a:t>
                      </a:r>
                      <a:endParaRPr lang="en-GB" sz="1200" kern="100">
                        <a:effectLst/>
                        <a:latin typeface="Arial" panose="020B0604020202020204" pitchFamily="34" charset="0"/>
                        <a:ea typeface="Verdana" panose="020B0604030504040204" pitchFamily="34" charset="0"/>
                        <a:cs typeface="Arial" panose="020B0604020202020204" pitchFamily="34" charset="0"/>
                      </a:endParaRPr>
                    </a:p>
                  </a:txBody>
                  <a:tcPr marL="0" marR="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00" dirty="0">
                          <a:effectLst/>
                          <a:latin typeface="Arial" panose="020B0604020202020204" pitchFamily="34" charset="0"/>
                          <a:ea typeface="Verdana" panose="020B0604030504040204" pitchFamily="34" charset="0"/>
                          <a:cs typeface="Arial" panose="020B0604020202020204" pitchFamily="34" charset="0"/>
                        </a:rPr>
                        <a:t>The task work is clearly limited across both the AO1 and AO4 objectives and it is awarded a total of 4 marks, in the top half of the limited range (</a:t>
                      </a:r>
                      <a:r>
                        <a:rPr lang="en-GB" sz="1200" b="0" kern="100" dirty="0">
                          <a:effectLst/>
                          <a:latin typeface="Arial" panose="020B0604020202020204" pitchFamily="34" charset="0"/>
                          <a:ea typeface="Verdana" panose="020B0604030504040204" pitchFamily="34" charset="0"/>
                          <a:cs typeface="Arial" panose="020B0604020202020204" pitchFamily="34" charset="0"/>
                        </a:rPr>
                        <a:t>Band 1). </a:t>
                      </a:r>
                      <a:r>
                        <a:rPr lang="en-GB" sz="1200" b="0" kern="1200" dirty="0">
                          <a:solidFill>
                            <a:schemeClr val="tx1"/>
                          </a:solidFill>
                          <a:effectLst/>
                          <a:latin typeface="Arial" panose="020B0604020202020204" pitchFamily="34" charset="0"/>
                          <a:ea typeface="Verdana" panose="020B0604030504040204" pitchFamily="34" charset="0"/>
                          <a:cs typeface="Arial" panose="020B0604020202020204" pitchFamily="34" charset="0"/>
                        </a:rPr>
                        <a:t>The task work lacks accurate dimensions and scaling.</a:t>
                      </a:r>
                    </a:p>
                    <a:p>
                      <a:endParaRPr lang="en-GB" sz="1200" kern="100" dirty="0">
                        <a:effectLst/>
                        <a:latin typeface="Arial" panose="020B0604020202020204" pitchFamily="34" charset="0"/>
                        <a:ea typeface="Verdana" panose="020B0604030504040204" pitchFamily="34" charset="0"/>
                        <a:cs typeface="Arial" panose="020B0604020202020204" pitchFamily="34" charset="0"/>
                      </a:endParaRPr>
                    </a:p>
                    <a:p>
                      <a:r>
                        <a:rPr lang="en-GB" sz="1200" kern="100" dirty="0">
                          <a:effectLst/>
                          <a:latin typeface="Arial" panose="020B0604020202020204" pitchFamily="34" charset="0"/>
                          <a:ea typeface="Verdana" panose="020B0604030504040204" pitchFamily="34" charset="0"/>
                          <a:cs typeface="Arial" panose="020B0604020202020204" pitchFamily="34" charset="0"/>
                        </a:rPr>
                        <a:t> </a:t>
                      </a:r>
                    </a:p>
                    <a:p>
                      <a:r>
                        <a:rPr lang="en-GB" sz="1200" kern="100" dirty="0">
                          <a:effectLst/>
                          <a:latin typeface="Arial" panose="020B0604020202020204" pitchFamily="34" charset="0"/>
                          <a:ea typeface="Verdana" panose="020B0604030504040204" pitchFamily="34" charset="0"/>
                          <a:cs typeface="Arial" panose="020B0604020202020204" pitchFamily="34" charset="0"/>
                        </a:rPr>
                        <a:t>AO1 – The task work demonstrates a limited recall of knowledge and understanding of how CAD-produced engineering drawings are constructed that has minimal detail.</a:t>
                      </a:r>
                    </a:p>
                    <a:p>
                      <a:r>
                        <a:rPr lang="en-GB" sz="1200" kern="100" dirty="0">
                          <a:effectLst/>
                          <a:latin typeface="Arial" panose="020B0604020202020204" pitchFamily="34" charset="0"/>
                          <a:ea typeface="Verdana" panose="020B0604030504040204" pitchFamily="34" charset="0"/>
                          <a:cs typeface="Arial" panose="020B0604020202020204" pitchFamily="34" charset="0"/>
                        </a:rPr>
                        <a:t> </a:t>
                      </a:r>
                    </a:p>
                    <a:p>
                      <a:r>
                        <a:rPr lang="en-GB" sz="1200" kern="100" dirty="0">
                          <a:effectLst/>
                          <a:latin typeface="Arial" panose="020B0604020202020204" pitchFamily="34" charset="0"/>
                          <a:ea typeface="Verdana" panose="020B0604030504040204" pitchFamily="34" charset="0"/>
                          <a:cs typeface="Arial" panose="020B0604020202020204" pitchFamily="34" charset="0"/>
                        </a:rPr>
                        <a:t>AO4 – The task work demonstrates a limited consideration of all aspects of the brief. The needs of the household furniture company may not be fully met through the creation of drawings.</a:t>
                      </a:r>
                    </a:p>
                    <a:p>
                      <a:endParaRPr lang="en-GB" sz="1200" kern="100" dirty="0">
                        <a:effectLst/>
                        <a:latin typeface="Arial" panose="020B0604020202020204" pitchFamily="34" charset="0"/>
                        <a:ea typeface="Verdana" panose="020B0604030504040204" pitchFamily="34" charset="0"/>
                        <a:cs typeface="Arial" panose="020B0604020202020204" pitchFamily="34" charset="0"/>
                      </a:endParaRPr>
                    </a:p>
                    <a:p>
                      <a:r>
                        <a:rPr lang="en-GB" sz="1200" kern="100" dirty="0">
                          <a:effectLst/>
                          <a:latin typeface="Arial" panose="020B0604020202020204" pitchFamily="34" charset="0"/>
                          <a:ea typeface="Verdana" panose="020B0604030504040204" pitchFamily="34" charset="0"/>
                          <a:cs typeface="Arial" panose="020B0604020202020204" pitchFamily="34" charset="0"/>
                        </a:rPr>
                        <a:t>AO4 – The task work demonstrates a limited ability in constructing drawings. Limited technical skills are demonstrated along with the provision of limited evidence of clear drawings.</a:t>
                      </a:r>
                    </a:p>
                    <a:p>
                      <a:endParaRPr lang="en-GB" sz="1200" kern="100" dirty="0">
                        <a:effectLst/>
                        <a:latin typeface="Arial" panose="020B0604020202020204" pitchFamily="34" charset="0"/>
                        <a:ea typeface="Verdana" panose="020B0604030504040204" pitchFamily="34" charset="0"/>
                        <a:cs typeface="Arial" panose="020B0604020202020204" pitchFamily="34" charset="0"/>
                      </a:endParaRPr>
                    </a:p>
                    <a:p>
                      <a:r>
                        <a:rPr lang="en-GB" sz="1200" kern="100" dirty="0">
                          <a:effectLst/>
                          <a:latin typeface="Arial" panose="020B0604020202020204" pitchFamily="34" charset="0"/>
                          <a:ea typeface="Verdana" panose="020B0604030504040204" pitchFamily="34" charset="0"/>
                          <a:cs typeface="Arial" panose="020B0604020202020204" pitchFamily="34" charset="0"/>
                        </a:rPr>
                        <a:t>AO4 – There is a limited demonstration of drawing skills using a somewhat appropriate structure. Technical terms and layout are used in a limited way. The drawings are limited.</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GB" sz="1200" kern="0" dirty="0">
                          <a:effectLst/>
                          <a:latin typeface="Arial" panose="020B0604020202020204" pitchFamily="34" charset="0"/>
                          <a:ea typeface="Verdana" panose="020B0604030504040204" pitchFamily="34" charset="0"/>
                          <a:cs typeface="Arial" panose="020B0604020202020204" pitchFamily="34" charset="0"/>
                        </a:rPr>
                        <a:t> </a:t>
                      </a:r>
                      <a:endParaRPr lang="en-GB" sz="1200" kern="100" dirty="0">
                        <a:effectLst/>
                        <a:latin typeface="Arial" panose="020B0604020202020204" pitchFamily="34" charset="0"/>
                        <a:ea typeface="Verdana" panose="020B0604030504040204" pitchFamily="34" charset="0"/>
                        <a:cs typeface="Arial" panose="020B0604020202020204" pitchFamily="34" charset="0"/>
                      </a:endParaRPr>
                    </a:p>
                  </a:txBody>
                  <a:tcPr marL="0" marR="0" marT="0" marB="0"/>
                </a:tc>
                <a:tc>
                  <a:txBody>
                    <a:bodyPr/>
                    <a:lstStyle/>
                    <a:p>
                      <a:pPr algn="ctr" fontAlgn="base"/>
                      <a:r>
                        <a:rPr lang="en-GB" sz="1200" kern="0" dirty="0">
                          <a:effectLst/>
                          <a:latin typeface="Arial" panose="020B0604020202020204" pitchFamily="34" charset="0"/>
                          <a:ea typeface="Verdana" panose="020B0604030504040204" pitchFamily="34" charset="0"/>
                          <a:cs typeface="Arial" panose="020B0604020202020204" pitchFamily="34" charset="0"/>
                        </a:rPr>
                        <a:t>4 </a:t>
                      </a:r>
                      <a:endParaRPr lang="en-GB" sz="1200" kern="100" dirty="0">
                        <a:effectLst/>
                        <a:latin typeface="Arial" panose="020B0604020202020204" pitchFamily="34" charset="0"/>
                        <a:ea typeface="Verdana" panose="020B0604030504040204" pitchFamily="34" charset="0"/>
                        <a:cs typeface="Arial" panose="020B0604020202020204" pitchFamily="34" charset="0"/>
                      </a:endParaRPr>
                    </a:p>
                  </a:txBody>
                  <a:tcPr marL="0" marR="0" marT="0" marB="0" anchor="ctr"/>
                </a:tc>
                <a:extLst>
                  <a:ext uri="{0D108BD9-81ED-4DB2-BD59-A6C34878D82A}">
                    <a16:rowId xmlns:a16="http://schemas.microsoft.com/office/drawing/2014/main" val="899571020"/>
                  </a:ext>
                </a:extLst>
              </a:tr>
            </a:tbl>
          </a:graphicData>
        </a:graphic>
      </p:graphicFrame>
      <p:sp>
        <p:nvSpPr>
          <p:cNvPr id="5" name="Rectangle 1">
            <a:extLst>
              <a:ext uri="{FF2B5EF4-FFF2-40B4-BE49-F238E27FC236}">
                <a16:creationId xmlns:a16="http://schemas.microsoft.com/office/drawing/2014/main" id="{F3AE70C3-C2E3-71E9-7876-07C9C16F2EA2}"/>
              </a:ext>
            </a:extLst>
          </p:cNvPr>
          <p:cNvSpPr>
            <a:spLocks noChangeArrowheads="1"/>
          </p:cNvSpPr>
          <p:nvPr/>
        </p:nvSpPr>
        <p:spPr bwMode="auto">
          <a:xfrm>
            <a:off x="-2855201" y="2415353"/>
            <a:ext cx="19483737" cy="70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8" name="Audio 17">
            <a:extLst>
              <a:ext uri="{FF2B5EF4-FFF2-40B4-BE49-F238E27FC236}">
                <a16:creationId xmlns:a16="http://schemas.microsoft.com/office/drawing/2014/main" id="{44462B71-E217-1A7E-913F-47BED6907E4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465461475"/>
      </p:ext>
    </p:extLst>
  </p:cSld>
  <p:clrMapOvr>
    <a:masterClrMapping/>
  </p:clrMapOvr>
  <mc:AlternateContent xmlns:mc="http://schemas.openxmlformats.org/markup-compatibility/2006" xmlns:p14="http://schemas.microsoft.com/office/powerpoint/2010/main">
    <mc:Choice Requires="p14">
      <p:transition spd="slow" p14:dur="2000" advTm="44224"/>
    </mc:Choice>
    <mc:Fallback xmlns="">
      <p:transition spd="slow" advTm="442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1800" dirty="0" smtClean="0">
            <a:solidFill>
              <a:schemeClr val="tx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NCFE Provider Standardisation Training 2526 powerpoint-V2" id="{CA7CA719-60BD-2049-9516-DCD7129CA561}" vid="{A75C8241-429B-8C42-8D09-5744453E7F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E068F8A5C56804486EF5C76FE82F51F" ma:contentTypeVersion="24" ma:contentTypeDescription="Create a new document." ma:contentTypeScope="" ma:versionID="a150fa085ee10de39c3cf479614b01b9">
  <xsd:schema xmlns:xsd="http://www.w3.org/2001/XMLSchema" xmlns:xs="http://www.w3.org/2001/XMLSchema" xmlns:p="http://schemas.microsoft.com/office/2006/metadata/properties" xmlns:ns1="http://schemas.microsoft.com/sharepoint/v3" xmlns:ns2="61cb4f89-9291-4377-acdd-6ad534f273b0" xmlns:ns3="2910ae0d-d99b-43ae-b7eb-97dae584179d" targetNamespace="http://schemas.microsoft.com/office/2006/metadata/properties" ma:root="true" ma:fieldsID="5321e28bec15a037271cc40b1c686981" ns1:_="" ns2:_="" ns3:_="">
    <xsd:import namespace="http://schemas.microsoft.com/sharepoint/v3"/>
    <xsd:import namespace="61cb4f89-9291-4377-acdd-6ad534f273b0"/>
    <xsd:import namespace="2910ae0d-d99b-43ae-b7eb-97dae584179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Test" minOccurs="0"/>
                <xsd:element ref="ns2:MediaServiceObjectDetectorVersions" minOccurs="0"/>
                <xsd:element ref="ns2:MediaServiceSearchProperties" minOccurs="0"/>
                <xsd:element ref="ns2:Owner"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1cb4f89-9291-4377-acdd-6ad534f273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Test" ma:index="24" nillable="true" ma:displayName="Retention Period" ma:format="Dropdown" ma:internalName="Test">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Owner" ma:index="27" nillable="true" ma:displayName="Owner" ma:format="Dropdown" ma:list="UserInfo" ma:SharePointGroup="0"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910ae0d-d99b-43ae-b7eb-97dae584179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a97f40-fef8-4a94-96f7-d65f1877b13a}" ma:internalName="TaxCatchAll" ma:showField="CatchAllData" ma:web="2910ae0d-d99b-43ae-b7eb-97dae584179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61cb4f89-9291-4377-acdd-6ad534f273b0">
      <Terms xmlns="http://schemas.microsoft.com/office/infopath/2007/PartnerControls"/>
    </lcf76f155ced4ddcb4097134ff3c332f>
    <TaxCatchAll xmlns="2910ae0d-d99b-43ae-b7eb-97dae584179d" xsi:nil="true"/>
    <Test xmlns="61cb4f89-9291-4377-acdd-6ad534f273b0" xsi:nil="true"/>
    <_ip_UnifiedCompliancePolicyProperties xmlns="http://schemas.microsoft.com/sharepoint/v3" xsi:nil="true"/>
    <Owner xmlns="61cb4f89-9291-4377-acdd-6ad534f273b0">
      <UserInfo>
        <DisplayName/>
        <AccountId xsi:nil="true"/>
        <AccountType/>
      </UserInfo>
    </Owner>
    <SharedWithUsers xmlns="2910ae0d-d99b-43ae-b7eb-97dae584179d">
      <UserInfo>
        <DisplayName>Danielle McCullough</DisplayName>
        <AccountId>359</AccountId>
        <AccountType/>
      </UserInfo>
      <UserInfo>
        <DisplayName>Eniola Karunwi</DisplayName>
        <AccountId>1491</AccountId>
        <AccountType/>
      </UserInfo>
    </SharedWithUsers>
  </documentManagement>
</p:properties>
</file>

<file path=customXml/itemProps1.xml><?xml version="1.0" encoding="utf-8"?>
<ds:datastoreItem xmlns:ds="http://schemas.openxmlformats.org/officeDocument/2006/customXml" ds:itemID="{AC5A9C82-9B7C-41B2-989F-C90F367743E5}">
  <ds:schemaRefs>
    <ds:schemaRef ds:uri="http://schemas.microsoft.com/sharepoint/v3/contenttype/forms"/>
  </ds:schemaRefs>
</ds:datastoreItem>
</file>

<file path=customXml/itemProps2.xml><?xml version="1.0" encoding="utf-8"?>
<ds:datastoreItem xmlns:ds="http://schemas.openxmlformats.org/officeDocument/2006/customXml" ds:itemID="{8FD6BB69-FF27-41DC-A897-ACA6AAAD85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1cb4f89-9291-4377-acdd-6ad534f273b0"/>
    <ds:schemaRef ds:uri="2910ae0d-d99b-43ae-b7eb-97dae584179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AF7BE89-CA15-4488-B468-7A6E6469F0D2}">
  <ds:schemaRefs>
    <ds:schemaRef ds:uri="http://schemas.microsoft.com/office/2006/metadata/properties"/>
    <ds:schemaRef ds:uri="2910ae0d-d99b-43ae-b7eb-97dae584179d"/>
    <ds:schemaRef ds:uri="http://schemas.microsoft.com/office/2006/documentManagement/types"/>
    <ds:schemaRef ds:uri="http://purl.org/dc/terms/"/>
    <ds:schemaRef ds:uri="http://www.w3.org/XML/1998/namespace"/>
    <ds:schemaRef ds:uri="61cb4f89-9291-4377-acdd-6ad534f273b0"/>
    <ds:schemaRef ds:uri="http://schemas.microsoft.com/sharepoint/v3"/>
    <ds:schemaRef ds:uri="http://purl.org/dc/elements/1.1/"/>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338</TotalTime>
  <Words>1582</Words>
  <Application>Microsoft Office PowerPoint</Application>
  <PresentationFormat>Widescreen</PresentationFormat>
  <Paragraphs>138</Paragraphs>
  <Slides>13</Slides>
  <Notes>13</Notes>
  <HiddenSlides>0</HiddenSlides>
  <MMClips>13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Verdana</vt:lpstr>
      <vt:lpstr>Office Theme</vt:lpstr>
      <vt:lpstr>Standardisation Training 2025/26</vt:lpstr>
      <vt:lpstr>NCFE Level 1/2 Technical Award in Engineering (603/7006/3)</vt:lpstr>
      <vt:lpstr>Objective and Aim</vt:lpstr>
      <vt:lpstr>Materials to support presentation: </vt:lpstr>
      <vt:lpstr>Presentation Agenda   </vt:lpstr>
      <vt:lpstr>CM Report: Learners who achieved well</vt:lpstr>
      <vt:lpstr>CM Report: Learners who achieved lower  marks</vt:lpstr>
      <vt:lpstr>Activity 1 learner work</vt:lpstr>
      <vt:lpstr>Activity 1 answer</vt:lpstr>
      <vt:lpstr>Activity 2 learner work</vt:lpstr>
      <vt:lpstr>Activity 2 answer</vt:lpstr>
      <vt:lpstr>Top tip</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Standardisation Training 2025/26</dc:title>
  <dc:creator>Kehinde Oduyemi</dc:creator>
  <cp:lastModifiedBy>Jack Mills</cp:lastModifiedBy>
  <cp:revision>65</cp:revision>
  <dcterms:created xsi:type="dcterms:W3CDTF">2025-08-24T13:46:43Z</dcterms:created>
  <dcterms:modified xsi:type="dcterms:W3CDTF">2025-10-02T11:22:07Z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0x010100BE068F8A5C56804486EF5C76FE82F51F</vt:lpwstr>
  </property>
  <property fmtid="{D5CDD505-2E9C-101B-9397-08002B2CF9AE}" pid="3" name="SharedWithUsers">
    <vt:lpwstr>359;#Danielle McCullough;#1491;#Eniola Karunwi</vt:lpwstr>
  </property>
  <property fmtid="{D5CDD505-2E9C-101B-9397-08002B2CF9AE}" pid="4" name="MediaServiceImageTags">
    <vt:lpwstr/>
  </property>
</Properties>
</file>