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5" r:id="rId5"/>
    <p:sldMasterId id="2147483687" r:id="rId6"/>
    <p:sldMasterId id="2147483691" r:id="rId7"/>
    <p:sldMasterId id="2147483689" r:id="rId8"/>
    <p:sldMasterId id="2147483693" r:id="rId9"/>
  </p:sldMasterIdLst>
  <p:notesMasterIdLst>
    <p:notesMasterId r:id="rId41"/>
  </p:notesMasterIdLst>
  <p:sldIdLst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94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6" r:id="rId29"/>
    <p:sldId id="298" r:id="rId30"/>
    <p:sldId id="302" r:id="rId31"/>
    <p:sldId id="299" r:id="rId32"/>
    <p:sldId id="303" r:id="rId33"/>
    <p:sldId id="300" r:id="rId34"/>
    <p:sldId id="304" r:id="rId35"/>
    <p:sldId id="301" r:id="rId36"/>
    <p:sldId id="305" r:id="rId37"/>
    <p:sldId id="264" r:id="rId38"/>
    <p:sldId id="306" r:id="rId39"/>
    <p:sldId id="259" r:id="rId40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6F61DB"/>
    <a:srgbClr val="72F9D7"/>
    <a:srgbClr val="A098F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1423C6-D95D-6385-2BB0-FBEB28B7430B}" v="1" dt="2021-09-27T09:41:00.8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89339" autoAdjust="0"/>
  </p:normalViewPr>
  <p:slideViewPr>
    <p:cSldViewPr snapToGrid="0">
      <p:cViewPr varScale="1">
        <p:scale>
          <a:sx n="59" d="100"/>
          <a:sy n="59" d="100"/>
        </p:scale>
        <p:origin x="20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microsoft.com/office/2016/11/relationships/changesInfo" Target="changesInfos/changesInfo1.xml"/><Relationship Id="rId20" Type="http://schemas.openxmlformats.org/officeDocument/2006/relationships/slide" Target="slides/slide11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m Wilde" userId="S::liamwilde@ncfe.org.uk::85946fee-7742-468c-aab0-daf91f7a8c34" providerId="AD" clId="Web-{A11423C6-D95D-6385-2BB0-FBEB28B7430B}"/>
    <pc:docChg chg="modSld">
      <pc:chgData name="Liam Wilde" userId="S::liamwilde@ncfe.org.uk::85946fee-7742-468c-aab0-daf91f7a8c34" providerId="AD" clId="Web-{A11423C6-D95D-6385-2BB0-FBEB28B7430B}" dt="2021-09-27T09:41:00.817" v="0"/>
      <pc:docMkLst>
        <pc:docMk/>
      </pc:docMkLst>
      <pc:sldChg chg="delSp delAnim">
        <pc:chgData name="Liam Wilde" userId="S::liamwilde@ncfe.org.uk::85946fee-7742-468c-aab0-daf91f7a8c34" providerId="AD" clId="Web-{A11423C6-D95D-6385-2BB0-FBEB28B7430B}" dt="2021-09-27T09:41:00.817" v="0"/>
        <pc:sldMkLst>
          <pc:docMk/>
          <pc:sldMk cId="1760904348" sldId="279"/>
        </pc:sldMkLst>
        <pc:picChg chg="del">
          <ac:chgData name="Liam Wilde" userId="S::liamwilde@ncfe.org.uk::85946fee-7742-468c-aab0-daf91f7a8c34" providerId="AD" clId="Web-{A11423C6-D95D-6385-2BB0-FBEB28B7430B}" dt="2021-09-27T09:41:00.817" v="0"/>
          <ac:picMkLst>
            <pc:docMk/>
            <pc:sldMk cId="1760904348" sldId="279"/>
            <ac:picMk id="4" creationId="{6DFFDD77-8859-49D0-8A2F-302E151A220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694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Separator slide – use Verdana font for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9333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Separator slide – use Verdana font for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541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83668"/>
            <a:ext cx="1474063" cy="147406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6CA0E8-F1A7-4361-9471-FA2C4F497D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Session objectives recap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85B2D9D-3064-4018-9D4E-AE4D501864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A3A9D40-BA5F-4008-B6B6-45651C70084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Next session…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Graphic 5" descr="Fast Forward with solid fill">
            <a:extLst>
              <a:ext uri="{FF2B5EF4-FFF2-40B4-BE49-F238E27FC236}">
                <a16:creationId xmlns:a16="http://schemas.microsoft.com/office/drawing/2014/main" id="{823C7A73-E3A3-4303-8E14-D44C69EFDE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F865D8B-5649-447A-9963-AEFBFDD1FEE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Homework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Graphic 6" descr="Stopwatch 75% with solid fill">
            <a:extLst>
              <a:ext uri="{FF2B5EF4-FFF2-40B4-BE49-F238E27FC236}">
                <a16:creationId xmlns:a16="http://schemas.microsoft.com/office/drawing/2014/main" id="{9C4D065C-15E2-42A2-AC20-1FCE865942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BBE4FFE-19BC-4321-913C-2B2CB8B8DFF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9347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AB377B6D-B001-4E7F-8CE5-A6CDB8C3DD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3793CF-FD48-4475-8A02-26676A67594A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</a:rPr>
              <a:t>Quiz!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639D0E5-D94B-4E7E-B88C-61E8D5AC34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7" name="Graphic 6" descr="Thought bubble with solid fill">
            <a:extLst>
              <a:ext uri="{FF2B5EF4-FFF2-40B4-BE49-F238E27FC236}">
                <a16:creationId xmlns:a16="http://schemas.microsoft.com/office/drawing/2014/main" id="{C6FF4001-6219-46A0-BBD5-79A5617CB30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45053" y="775484"/>
            <a:ext cx="1919453" cy="174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7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ur Pa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FDDAE-7153-460A-92C3-0E5EA54A577F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6096000" cy="3571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731BF6-800B-4E09-B35A-B0FDB51B36A4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3543301"/>
            <a:ext cx="6162675" cy="3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04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27/09/2021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Quiz</a:t>
            </a:r>
          </a:p>
        </p:txBody>
      </p:sp>
    </p:spTree>
    <p:extLst>
      <p:ext uri="{BB962C8B-B14F-4D97-AF65-F5344CB8AC3E}">
        <p14:creationId xmlns:p14="http://schemas.microsoft.com/office/powerpoint/2010/main" val="32804725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</p:spTree>
    <p:extLst>
      <p:ext uri="{BB962C8B-B14F-4D97-AF65-F5344CB8AC3E}">
        <p14:creationId xmlns:p14="http://schemas.microsoft.com/office/powerpoint/2010/main" val="11785146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209549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38949" y="3486150"/>
            <a:ext cx="300990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28740233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4724400"/>
            <a:ext cx="356235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873410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BF458EC-880D-40D3-B244-1DBDD0269B4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27/09/2021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095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209549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7999" y="4724400"/>
            <a:ext cx="358140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22273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1" y="2390615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 dirty="0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668338" y="125813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 Objectives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10411E-92D8-407E-A706-14AA472361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EBC350-DF07-4BD8-B8D9-4E1CFDCB91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Graphic 3" descr="Stopwatch 75% with solid fill">
            <a:extLst>
              <a:ext uri="{FF2B5EF4-FFF2-40B4-BE49-F238E27FC236}">
                <a16:creationId xmlns:a16="http://schemas.microsoft.com/office/drawing/2014/main" id="{2B52B4B0-EDE2-46A0-9806-427A1B207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570721D-4D90-4DF7-91CA-58B27C6D63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 descr="Stopwatch 75% with solid fill">
            <a:extLst>
              <a:ext uri="{FF2B5EF4-FFF2-40B4-BE49-F238E27FC236}">
                <a16:creationId xmlns:a16="http://schemas.microsoft.com/office/drawing/2014/main" id="{08ACC6B3-A7CC-4EA6-87AF-3CD8A12AA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A4F86DA-A763-4C76-8451-A7E228C667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27487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40419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687A2BC2-3139-488A-A7DA-A98040978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AC44082-180D-4308-A0A9-652D4594D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 descr="Left Brain with solid fill">
            <a:extLst>
              <a:ext uri="{FF2B5EF4-FFF2-40B4-BE49-F238E27FC236}">
                <a16:creationId xmlns:a16="http://schemas.microsoft.com/office/drawing/2014/main" id="{B2089269-9C04-401B-A9FE-72046B642D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10057" y="518300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D617CE3A-3811-41CE-BEAC-A85EE1ACA99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DA5FEC-121B-414A-93E7-424BE9A219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7" r:id="rId3"/>
    <p:sldLayoutId id="2147483668" r:id="rId4"/>
    <p:sldLayoutId id="2147483680" r:id="rId5"/>
    <p:sldLayoutId id="2147483671" r:id="rId6"/>
    <p:sldLayoutId id="2147483682" r:id="rId7"/>
    <p:sldLayoutId id="2147483679" r:id="rId8"/>
    <p:sldLayoutId id="2147483669" r:id="rId9"/>
    <p:sldLayoutId id="2147483678" r:id="rId10"/>
    <p:sldLayoutId id="2147483677" r:id="rId11"/>
    <p:sldLayoutId id="2147483670" r:id="rId12"/>
    <p:sldLayoutId id="2147483695" r:id="rId13"/>
    <p:sldLayoutId id="2147483684" r:id="rId14"/>
    <p:sldLayoutId id="214748368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27/09/2021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76135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27/09/2021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38948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27/09/2021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57843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27/09/2021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2672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27/09/2021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474263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714871" y="2413337"/>
            <a:ext cx="6458816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400" b="1" dirty="0">
                <a:latin typeface="Verdana"/>
                <a:ea typeface="Verdana"/>
                <a:cs typeface="Verdana"/>
              </a:rPr>
              <a:t>Functional Skills</a:t>
            </a:r>
            <a:endParaRPr lang="en-US" sz="5400" b="1" dirty="0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55133" y="6017755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cs typeface="Arial"/>
              </a:rPr>
              <a:t>Version 3.0   |   June 2021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881743" y="4329607"/>
            <a:ext cx="747421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L1.19_W</a:t>
            </a:r>
            <a:endParaRPr lang="en-GB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CABBEF-0326-4C18-9ED3-1EF52A33E369}"/>
              </a:ext>
            </a:extLst>
          </p:cNvPr>
          <p:cNvSpPr txBox="1"/>
          <p:nvPr/>
        </p:nvSpPr>
        <p:spPr>
          <a:xfrm>
            <a:off x="555133" y="5693229"/>
            <a:ext cx="7286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000000"/>
              </a:buClr>
              <a:buSzPts val="2600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Use a range of punctuation correctly</a:t>
            </a:r>
          </a:p>
        </p:txBody>
      </p:sp>
    </p:spTree>
    <p:extLst>
      <p:ext uri="{BB962C8B-B14F-4D97-AF65-F5344CB8AC3E}">
        <p14:creationId xmlns:p14="http://schemas.microsoft.com/office/powerpoint/2010/main" val="3810383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674AA-7729-4ED4-97AC-7D307ACB8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338" y="1851169"/>
            <a:ext cx="7641085" cy="707886"/>
          </a:xfrm>
        </p:spPr>
        <p:txBody>
          <a:bodyPr/>
          <a:lstStyle/>
          <a:p>
            <a:r>
              <a:rPr lang="en-US" altLang="en-US" sz="3600" dirty="0"/>
              <a:t>Speech Marks</a:t>
            </a:r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F260213-2721-4361-B455-954B1E473D81}"/>
              </a:ext>
            </a:extLst>
          </p:cNvPr>
          <p:cNvSpPr txBox="1">
            <a:spLocks/>
          </p:cNvSpPr>
          <p:nvPr/>
        </p:nvSpPr>
        <p:spPr>
          <a:xfrm>
            <a:off x="668338" y="2691227"/>
            <a:ext cx="10801767" cy="39770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We use speech marks to introduce something somebody has said. It is not a level 1 requirement but you should be aware of what speech marks do.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28745310-890C-4E9C-9A18-8268FA0602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08" y="3528572"/>
            <a:ext cx="2213319" cy="1476565"/>
          </a:xfrm>
          <a:prstGeom prst="ellipse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376E0-8550-4571-A74D-9A74F8C2DCE3}"/>
              </a:ext>
            </a:extLst>
          </p:cNvPr>
          <p:cNvSpPr txBox="1"/>
          <p:nvPr/>
        </p:nvSpPr>
        <p:spPr>
          <a:xfrm>
            <a:off x="3568209" y="3763124"/>
            <a:ext cx="3394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If I wanted to report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directly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something somebody said I would add speech marks.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EB2868-074E-418D-8AEE-A184CCA044DC}"/>
              </a:ext>
            </a:extLst>
          </p:cNvPr>
          <p:cNvSpPr txBox="1"/>
          <p:nvPr/>
        </p:nvSpPr>
        <p:spPr>
          <a:xfrm>
            <a:off x="721895" y="5071640"/>
            <a:ext cx="5138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A’isha said, “I went to Edinburgh last Spring.”</a:t>
            </a:r>
          </a:p>
        </p:txBody>
      </p:sp>
      <p:sp>
        <p:nvSpPr>
          <p:cNvPr id="8" name="Speech Bubble: Rectangle 18">
            <a:extLst>
              <a:ext uri="{FF2B5EF4-FFF2-40B4-BE49-F238E27FC236}">
                <a16:creationId xmlns:a16="http://schemas.microsoft.com/office/drawing/2014/main" id="{B07DF312-554E-4049-B074-6D5E18278AEF}"/>
              </a:ext>
            </a:extLst>
          </p:cNvPr>
          <p:cNvSpPr/>
          <p:nvPr/>
        </p:nvSpPr>
        <p:spPr>
          <a:xfrm>
            <a:off x="215031" y="5960371"/>
            <a:ext cx="6985544" cy="707886"/>
          </a:xfrm>
          <a:prstGeom prst="wedgeRectCallout">
            <a:avLst>
              <a:gd name="adj1" fmla="val -21145"/>
              <a:gd name="adj2" fmla="val -134992"/>
            </a:avLst>
          </a:prstGeom>
          <a:solidFill>
            <a:srgbClr val="A098FA"/>
          </a:solidFill>
          <a:ln>
            <a:solidFill>
              <a:srgbClr val="A09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 quote – </a:t>
            </a: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comma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after said, then </a:t>
            </a: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speech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marks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either side of the quoted words.</a:t>
            </a:r>
          </a:p>
        </p:txBody>
      </p:sp>
      <p:pic>
        <p:nvPicPr>
          <p:cNvPr id="9" name="Picture 8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9F290AFB-F2DC-40A6-8492-13920823E6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3219" y="4264521"/>
            <a:ext cx="2340443" cy="1754475"/>
          </a:xfrm>
          <a:prstGeom prst="ellipse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DF1F2E0-325E-4DA5-98DA-3CEC665E06CE}"/>
              </a:ext>
            </a:extLst>
          </p:cNvPr>
          <p:cNvSpPr txBox="1"/>
          <p:nvPr/>
        </p:nvSpPr>
        <p:spPr>
          <a:xfrm>
            <a:off x="7200575" y="3910578"/>
            <a:ext cx="4323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Hitoshi mentioned he had been to France.</a:t>
            </a:r>
          </a:p>
        </p:txBody>
      </p:sp>
      <p:sp>
        <p:nvSpPr>
          <p:cNvPr id="11" name="Speech Bubble: Rectangle 19">
            <a:extLst>
              <a:ext uri="{FF2B5EF4-FFF2-40B4-BE49-F238E27FC236}">
                <a16:creationId xmlns:a16="http://schemas.microsoft.com/office/drawing/2014/main" id="{2D51F4F4-5CF0-4FC9-9A10-81DDD30A0FF0}"/>
              </a:ext>
            </a:extLst>
          </p:cNvPr>
          <p:cNvSpPr/>
          <p:nvPr/>
        </p:nvSpPr>
        <p:spPr>
          <a:xfrm>
            <a:off x="7600325" y="5915927"/>
            <a:ext cx="4323087" cy="855400"/>
          </a:xfrm>
          <a:prstGeom prst="wedgeRectCallout">
            <a:avLst>
              <a:gd name="adj1" fmla="val -35657"/>
              <a:gd name="adj2" fmla="val -213837"/>
            </a:avLst>
          </a:prstGeom>
          <a:solidFill>
            <a:srgbClr val="A098FA"/>
          </a:solidFill>
          <a:ln>
            <a:solidFill>
              <a:srgbClr val="A09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a direct quote – a summary of what Hitoshi said, so </a:t>
            </a: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speech marks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7308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510ABD-98D6-4CD9-A387-D68E1E0B657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b="1" dirty="0">
                <a:solidFill>
                  <a:srgbClr val="6F61DB"/>
                </a:solidFill>
              </a:rPr>
              <a:t>Sentences should always begin with</a:t>
            </a:r>
          </a:p>
          <a:p>
            <a:pPr marL="50800"/>
            <a:r>
              <a:rPr lang="en-GB" sz="2000" b="1" dirty="0"/>
              <a:t>A</a:t>
            </a:r>
            <a:r>
              <a:rPr lang="en-GB" sz="2000" dirty="0"/>
              <a:t> </a:t>
            </a:r>
            <a:r>
              <a:rPr lang="en-GB" sz="2000" dirty="0" err="1"/>
              <a:t>a</a:t>
            </a:r>
            <a:r>
              <a:rPr lang="en-GB" sz="2000" dirty="0"/>
              <a:t> question mark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B</a:t>
            </a:r>
            <a:r>
              <a:rPr lang="en-GB" sz="2000" dirty="0"/>
              <a:t> an exclamation mark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C</a:t>
            </a:r>
            <a:r>
              <a:rPr lang="en-GB" sz="2000" dirty="0"/>
              <a:t> a comma 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D</a:t>
            </a:r>
            <a:r>
              <a:rPr lang="en-GB" sz="2000" dirty="0"/>
              <a:t> a capital letter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E</a:t>
            </a:r>
            <a:r>
              <a:rPr lang="en-GB" sz="2000" dirty="0"/>
              <a:t> a full stop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4A9D0D-1390-4414-BFF9-11319AD3FE41}"/>
              </a:ext>
            </a:extLst>
          </p:cNvPr>
          <p:cNvSpPr txBox="1"/>
          <p:nvPr/>
        </p:nvSpPr>
        <p:spPr>
          <a:xfrm>
            <a:off x="8643257" y="4149894"/>
            <a:ext cx="2797628" cy="1015663"/>
          </a:xfrm>
          <a:prstGeom prst="rect">
            <a:avLst/>
          </a:prstGeom>
          <a:solidFill>
            <a:srgbClr val="72F9D7"/>
          </a:solidFill>
          <a:ln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 algn="ctr"/>
            <a:endParaRPr kumimoji="0" lang="en-GB" sz="20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algn="ctr"/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Just like this one does.</a:t>
            </a:r>
          </a:p>
          <a:p>
            <a:pPr algn="ctr"/>
            <a:endParaRPr lang="en-GB" sz="20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05E719D-53EA-43CE-9D03-3EC32316D78E}"/>
              </a:ext>
            </a:extLst>
          </p:cNvPr>
          <p:cNvCxnSpPr>
            <a:cxnSpLocks/>
          </p:cNvCxnSpPr>
          <p:nvPr/>
        </p:nvCxnSpPr>
        <p:spPr>
          <a:xfrm>
            <a:off x="668338" y="5897552"/>
            <a:ext cx="2205491" cy="0"/>
          </a:xfrm>
          <a:prstGeom prst="line">
            <a:avLst/>
          </a:prstGeom>
          <a:ln>
            <a:solidFill>
              <a:srgbClr val="6F61DB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660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1683F6-4FC3-4A97-AF70-486B7E756D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41147"/>
            <a:ext cx="7640637" cy="3924300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solidFill>
                  <a:srgbClr val="6F61DB"/>
                </a:solidFill>
              </a:rPr>
              <a:t>What is this       </a:t>
            </a:r>
            <a:r>
              <a:rPr lang="en-GB" sz="2400" b="1" dirty="0">
                <a:solidFill>
                  <a:srgbClr val="6F61DB"/>
                </a:solidFill>
              </a:rPr>
              <a:t>!</a:t>
            </a:r>
            <a:endParaRPr lang="en-GB" sz="2000" b="1" dirty="0">
              <a:solidFill>
                <a:srgbClr val="6F61DB"/>
              </a:solidFill>
            </a:endParaRPr>
          </a:p>
          <a:p>
            <a:pPr marL="50800"/>
            <a:r>
              <a:rPr lang="en-GB" sz="2000" b="1" dirty="0"/>
              <a:t>A</a:t>
            </a:r>
            <a:r>
              <a:rPr lang="en-GB" sz="2000" dirty="0"/>
              <a:t> </a:t>
            </a:r>
            <a:r>
              <a:rPr lang="en-GB" sz="2000" dirty="0" err="1"/>
              <a:t>a</a:t>
            </a:r>
            <a:r>
              <a:rPr lang="en-GB" sz="2000" dirty="0"/>
              <a:t> question mark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B</a:t>
            </a:r>
            <a:r>
              <a:rPr lang="en-GB" sz="2000" dirty="0"/>
              <a:t> an exclamation mark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C</a:t>
            </a:r>
            <a:r>
              <a:rPr lang="en-GB" sz="2000" dirty="0"/>
              <a:t> a comma 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D</a:t>
            </a:r>
            <a:r>
              <a:rPr lang="en-GB" sz="2000" dirty="0"/>
              <a:t> a capital letter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E</a:t>
            </a:r>
            <a:r>
              <a:rPr lang="en-GB" sz="2000" dirty="0"/>
              <a:t> a full stop</a:t>
            </a:r>
          </a:p>
          <a:p>
            <a:endParaRPr lang="en-GB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B40806D-40E7-46A6-B65C-DE221C05B694}"/>
              </a:ext>
            </a:extLst>
          </p:cNvPr>
          <p:cNvCxnSpPr>
            <a:cxnSpLocks/>
          </p:cNvCxnSpPr>
          <p:nvPr/>
        </p:nvCxnSpPr>
        <p:spPr>
          <a:xfrm>
            <a:off x="761839" y="4343136"/>
            <a:ext cx="2808675" cy="0"/>
          </a:xfrm>
          <a:prstGeom prst="line">
            <a:avLst/>
          </a:prstGeom>
          <a:ln>
            <a:solidFill>
              <a:srgbClr val="6F61DB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89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73029FD-F78E-4F70-9389-D4AB00846F3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dirty="0">
                <a:solidFill>
                  <a:srgbClr val="6F61DB"/>
                </a:solidFill>
              </a:rPr>
              <a:t>What is missing from this sentence? </a:t>
            </a:r>
          </a:p>
          <a:p>
            <a:pPr marL="0" indent="0">
              <a:buNone/>
            </a:pPr>
            <a:r>
              <a:rPr lang="en-GB" sz="2000" i="1" dirty="0">
                <a:solidFill>
                  <a:srgbClr val="6F61DB"/>
                </a:solidFill>
              </a:rPr>
              <a:t>Who will win the gold medal this year</a:t>
            </a:r>
            <a:endParaRPr lang="en-GB" sz="2000" dirty="0">
              <a:solidFill>
                <a:srgbClr val="6F61DB"/>
              </a:solidFill>
            </a:endParaRPr>
          </a:p>
          <a:p>
            <a:pPr marL="50800">
              <a:lnSpc>
                <a:spcPct val="150000"/>
              </a:lnSpc>
            </a:pPr>
            <a:r>
              <a:rPr lang="en-GB" sz="2000" b="1" dirty="0"/>
              <a:t>A</a:t>
            </a:r>
            <a:r>
              <a:rPr lang="en-GB" sz="2000" dirty="0"/>
              <a:t> </a:t>
            </a:r>
            <a:r>
              <a:rPr lang="en-GB" sz="2000" dirty="0" err="1"/>
              <a:t>a</a:t>
            </a:r>
            <a:r>
              <a:rPr lang="en-GB" sz="2000" dirty="0"/>
              <a:t> question mark</a:t>
            </a:r>
          </a:p>
          <a:p>
            <a:pPr marL="50800">
              <a:lnSpc>
                <a:spcPct val="150000"/>
              </a:lnSpc>
            </a:pPr>
            <a:r>
              <a:rPr lang="en-GB" sz="2000" b="1" dirty="0"/>
              <a:t>B</a:t>
            </a:r>
            <a:r>
              <a:rPr lang="en-GB" sz="2000" dirty="0"/>
              <a:t> an exclamation mark</a:t>
            </a:r>
          </a:p>
          <a:p>
            <a:pPr marL="50800">
              <a:lnSpc>
                <a:spcPct val="150000"/>
              </a:lnSpc>
            </a:pPr>
            <a:r>
              <a:rPr lang="en-GB" sz="2000" b="1" dirty="0"/>
              <a:t>C</a:t>
            </a:r>
            <a:r>
              <a:rPr lang="en-GB" sz="2000" dirty="0"/>
              <a:t> a comma </a:t>
            </a:r>
          </a:p>
          <a:p>
            <a:pPr marL="50800">
              <a:lnSpc>
                <a:spcPct val="150000"/>
              </a:lnSpc>
            </a:pPr>
            <a:r>
              <a:rPr lang="en-GB" sz="2000" b="1" dirty="0"/>
              <a:t>D</a:t>
            </a:r>
            <a:r>
              <a:rPr lang="en-GB" sz="2000" dirty="0"/>
              <a:t> a capital letter</a:t>
            </a:r>
          </a:p>
          <a:p>
            <a:pPr marL="50800">
              <a:lnSpc>
                <a:spcPct val="150000"/>
              </a:lnSpc>
            </a:pPr>
            <a:r>
              <a:rPr lang="en-GB" sz="2000" b="1" dirty="0"/>
              <a:t>E</a:t>
            </a:r>
            <a:r>
              <a:rPr lang="en-GB" sz="2000" dirty="0"/>
              <a:t> a full stop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5B3CAFC-89E0-47C7-B302-8572F4E498F4}"/>
              </a:ext>
            </a:extLst>
          </p:cNvPr>
          <p:cNvCxnSpPr>
            <a:cxnSpLocks/>
          </p:cNvCxnSpPr>
          <p:nvPr/>
        </p:nvCxnSpPr>
        <p:spPr>
          <a:xfrm>
            <a:off x="668338" y="3973021"/>
            <a:ext cx="2444976" cy="0"/>
          </a:xfrm>
          <a:prstGeom prst="line">
            <a:avLst/>
          </a:prstGeom>
          <a:ln>
            <a:solidFill>
              <a:srgbClr val="6F61DB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D40306F-23A2-4EF7-9640-F8D63E6AF61D}"/>
              </a:ext>
            </a:extLst>
          </p:cNvPr>
          <p:cNvSpPr txBox="1"/>
          <p:nvPr/>
        </p:nvSpPr>
        <p:spPr>
          <a:xfrm>
            <a:off x="8475662" y="4257616"/>
            <a:ext cx="3048000" cy="1015663"/>
          </a:xfrm>
          <a:prstGeom prst="rect">
            <a:avLst/>
          </a:prstGeom>
          <a:solidFill>
            <a:srgbClr val="72F9D7"/>
          </a:solidFill>
        </p:spPr>
        <p:txBody>
          <a:bodyPr wrap="square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br>
              <a:rPr lang="en-GB" sz="2000" kern="0" dirty="0">
                <a:latin typeface="Arial"/>
                <a:sym typeface="Arial"/>
              </a:rPr>
            </a:br>
            <a:r>
              <a:rPr lang="en-GB" sz="2000" kern="0" dirty="0">
                <a:latin typeface="Arial"/>
                <a:sym typeface="Arial"/>
              </a:rPr>
              <a:t>Did you get that right?</a:t>
            </a:r>
            <a:br>
              <a:rPr lang="en-GB" sz="2000" kern="0" dirty="0">
                <a:latin typeface="Arial"/>
                <a:sym typeface="Arial"/>
              </a:rPr>
            </a:br>
            <a:endParaRPr lang="en-GB" sz="2000" kern="0" dirty="0"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650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C2EB381-B1AD-419D-8AEB-09CF1F63FF4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b="1" dirty="0">
                <a:solidFill>
                  <a:srgbClr val="6F61DB"/>
                </a:solidFill>
              </a:rPr>
              <a:t>Which punctuation mark is used to separate items in a list?</a:t>
            </a:r>
          </a:p>
          <a:p>
            <a:pPr marL="50800"/>
            <a:r>
              <a:rPr lang="en-GB" sz="2000" b="1" dirty="0"/>
              <a:t>A</a:t>
            </a:r>
            <a:r>
              <a:rPr lang="en-GB" sz="2000" dirty="0"/>
              <a:t> </a:t>
            </a:r>
            <a:r>
              <a:rPr lang="en-GB" sz="2000" dirty="0" err="1"/>
              <a:t>a</a:t>
            </a:r>
            <a:r>
              <a:rPr lang="en-GB" sz="2000" dirty="0"/>
              <a:t> question mark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B</a:t>
            </a:r>
            <a:r>
              <a:rPr lang="en-GB" sz="2000" dirty="0"/>
              <a:t> an exclamation mark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C</a:t>
            </a:r>
            <a:r>
              <a:rPr lang="en-GB" sz="2000" dirty="0"/>
              <a:t> a comma 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D</a:t>
            </a:r>
            <a:r>
              <a:rPr lang="en-GB" sz="2000" dirty="0"/>
              <a:t> a capital letter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E</a:t>
            </a:r>
            <a:r>
              <a:rPr lang="en-GB" sz="2000" dirty="0"/>
              <a:t> a full stop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D3F4025-813A-4C62-A967-F135629B55E4}"/>
              </a:ext>
            </a:extLst>
          </p:cNvPr>
          <p:cNvCxnSpPr>
            <a:cxnSpLocks/>
          </p:cNvCxnSpPr>
          <p:nvPr/>
        </p:nvCxnSpPr>
        <p:spPr>
          <a:xfrm>
            <a:off x="668338" y="5050707"/>
            <a:ext cx="1672091" cy="0"/>
          </a:xfrm>
          <a:prstGeom prst="line">
            <a:avLst/>
          </a:prstGeom>
          <a:ln>
            <a:solidFill>
              <a:srgbClr val="6F61DB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DF2AFBF-4769-46B9-92DF-77571B466D52}"/>
              </a:ext>
            </a:extLst>
          </p:cNvPr>
          <p:cNvSpPr txBox="1"/>
          <p:nvPr/>
        </p:nvSpPr>
        <p:spPr>
          <a:xfrm>
            <a:off x="8682491" y="4149894"/>
            <a:ext cx="2764971" cy="1015663"/>
          </a:xfrm>
          <a:prstGeom prst="rect">
            <a:avLst/>
          </a:prstGeom>
          <a:solidFill>
            <a:srgbClr val="72F9D7"/>
          </a:solidFill>
          <a:ln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r>
              <a:rPr lang="en-GB" sz="2000" kern="0" dirty="0">
                <a:latin typeface="Arial"/>
                <a:sym typeface="Arial"/>
              </a:rPr>
              <a:t>E.g. Tracy brought a camera, a torch and her sleeping bag.</a:t>
            </a:r>
          </a:p>
        </p:txBody>
      </p:sp>
    </p:spTree>
    <p:extLst>
      <p:ext uri="{BB962C8B-B14F-4D97-AF65-F5344CB8AC3E}">
        <p14:creationId xmlns:p14="http://schemas.microsoft.com/office/powerpoint/2010/main" val="175475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815464-98A2-4C49-B9FB-956F68162D2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b="1" dirty="0">
                <a:solidFill>
                  <a:srgbClr val="6F61DB"/>
                </a:solidFill>
              </a:rPr>
              <a:t>Which punctuation mark is used to end items in a list?</a:t>
            </a:r>
          </a:p>
          <a:p>
            <a:pPr marL="50800"/>
            <a:r>
              <a:rPr lang="en-GB" sz="2000" b="1" dirty="0"/>
              <a:t>A</a:t>
            </a:r>
            <a:r>
              <a:rPr lang="en-GB" sz="2000" dirty="0"/>
              <a:t> </a:t>
            </a:r>
            <a:r>
              <a:rPr lang="en-GB" sz="2000" dirty="0" err="1"/>
              <a:t>a</a:t>
            </a:r>
            <a:r>
              <a:rPr lang="en-GB" sz="2000" dirty="0"/>
              <a:t> question mark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B</a:t>
            </a:r>
            <a:r>
              <a:rPr lang="en-GB" sz="2000" dirty="0"/>
              <a:t> an exclamation mark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C</a:t>
            </a:r>
            <a:r>
              <a:rPr lang="en-GB" sz="2000" dirty="0"/>
              <a:t> a comma 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D</a:t>
            </a:r>
            <a:r>
              <a:rPr lang="en-GB" sz="2000" dirty="0"/>
              <a:t> a capital letter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E</a:t>
            </a:r>
            <a:r>
              <a:rPr lang="en-GB" sz="2000" dirty="0"/>
              <a:t> a full stop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DA1EA2-86D5-4FF6-BD66-72B878B77166}"/>
              </a:ext>
            </a:extLst>
          </p:cNvPr>
          <p:cNvSpPr txBox="1"/>
          <p:nvPr/>
        </p:nvSpPr>
        <p:spPr>
          <a:xfrm>
            <a:off x="8413523" y="4257616"/>
            <a:ext cx="3048000" cy="1015663"/>
          </a:xfrm>
          <a:prstGeom prst="rect">
            <a:avLst/>
          </a:prstGeom>
          <a:solidFill>
            <a:srgbClr val="72F9D7"/>
          </a:solidFill>
          <a:ln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endParaRPr lang="en-GB" sz="2000" kern="0" dirty="0">
              <a:latin typeface="Arial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r>
              <a:rPr lang="en-GB" sz="2000" kern="0" dirty="0">
                <a:latin typeface="Arial"/>
                <a:sym typeface="Arial"/>
              </a:rPr>
              <a:t>Just like this one does.</a:t>
            </a:r>
          </a:p>
          <a:p>
            <a:pPr lvl="0" algn="ctr" defTabSz="914400">
              <a:buClr>
                <a:srgbClr val="000000"/>
              </a:buClr>
              <a:defRPr/>
            </a:pPr>
            <a:endParaRPr lang="en-GB" sz="2000" kern="0" dirty="0">
              <a:latin typeface="Arial"/>
              <a:sym typeface="Arial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4790514-A317-4356-A50D-7109B17337FE}"/>
              </a:ext>
            </a:extLst>
          </p:cNvPr>
          <p:cNvCxnSpPr>
            <a:cxnSpLocks/>
          </p:cNvCxnSpPr>
          <p:nvPr/>
        </p:nvCxnSpPr>
        <p:spPr>
          <a:xfrm>
            <a:off x="668338" y="6639668"/>
            <a:ext cx="1770062" cy="0"/>
          </a:xfrm>
          <a:prstGeom prst="line">
            <a:avLst/>
          </a:prstGeom>
          <a:ln>
            <a:solidFill>
              <a:srgbClr val="6F61DB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16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525BD00-E717-463E-B674-7B08A597A3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1473653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solidFill>
                  <a:srgbClr val="6F61DB"/>
                </a:solidFill>
              </a:rPr>
              <a:t>What is wrong with this sentence?</a:t>
            </a:r>
          </a:p>
          <a:p>
            <a:pPr marL="50800"/>
            <a:endParaRPr lang="en-GB" sz="2000" i="1" dirty="0"/>
          </a:p>
          <a:p>
            <a:pPr marL="0" indent="0">
              <a:buNone/>
            </a:pPr>
            <a:r>
              <a:rPr lang="en-GB" sz="2400" i="1" dirty="0"/>
              <a:t>What year did </a:t>
            </a:r>
            <a:r>
              <a:rPr lang="en-GB" sz="2400" i="1" dirty="0" err="1"/>
              <a:t>brazil</a:t>
            </a:r>
            <a:r>
              <a:rPr lang="en-GB" sz="2400" i="1" dirty="0"/>
              <a:t> first win the World Cup!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5C93B7-27F3-4C0E-B330-321FCFB88834}"/>
              </a:ext>
            </a:extLst>
          </p:cNvPr>
          <p:cNvSpPr txBox="1"/>
          <p:nvPr/>
        </p:nvSpPr>
        <p:spPr>
          <a:xfrm>
            <a:off x="8138205" y="4169229"/>
            <a:ext cx="3385457" cy="1015663"/>
          </a:xfrm>
          <a:prstGeom prst="rect">
            <a:avLst/>
          </a:prstGeom>
          <a:solidFill>
            <a:srgbClr val="72F9D7"/>
          </a:solidFill>
          <a:ln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r>
              <a:rPr lang="en-GB" sz="2000" kern="0" dirty="0">
                <a:latin typeface="Arial"/>
                <a:sym typeface="Arial"/>
              </a:rPr>
              <a:t>Replace the ! With a ?</a:t>
            </a:r>
          </a:p>
          <a:p>
            <a:pPr lvl="0" algn="ctr" defTabSz="914400">
              <a:buClr>
                <a:srgbClr val="000000"/>
              </a:buClr>
              <a:defRPr/>
            </a:pPr>
            <a:r>
              <a:rPr lang="en-GB" sz="2000" kern="0" dirty="0">
                <a:latin typeface="Arial"/>
                <a:sym typeface="Arial"/>
              </a:rPr>
              <a:t>And give Brazil (a name) a capital. </a:t>
            </a:r>
          </a:p>
        </p:txBody>
      </p:sp>
    </p:spTree>
    <p:extLst>
      <p:ext uri="{BB962C8B-B14F-4D97-AF65-F5344CB8AC3E}">
        <p14:creationId xmlns:p14="http://schemas.microsoft.com/office/powerpoint/2010/main" val="335020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F4C19C1-B1FF-4A3F-8F04-56E490FCB58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b="1" i="1" dirty="0">
                <a:solidFill>
                  <a:srgbClr val="6F61DB"/>
                </a:solidFill>
              </a:rPr>
              <a:t>What type of sentence is this?</a:t>
            </a:r>
          </a:p>
          <a:p>
            <a:pPr marL="0" indent="0">
              <a:buNone/>
            </a:pPr>
            <a:r>
              <a:rPr lang="en-GB" sz="2000" i="1" dirty="0"/>
              <a:t>When </a:t>
            </a:r>
            <a:r>
              <a:rPr lang="en-GB" sz="2000" i="1" dirty="0" err="1"/>
              <a:t>LaFayette</a:t>
            </a:r>
            <a:r>
              <a:rPr lang="en-GB" sz="2000" i="1" dirty="0"/>
              <a:t> becomes prime minister the first thing she will do is lower taxes then introduce new civil rights legislation.</a:t>
            </a:r>
          </a:p>
          <a:p>
            <a:pPr marL="50800"/>
            <a:endParaRPr lang="en-GB" sz="2000" dirty="0"/>
          </a:p>
          <a:p>
            <a:pPr marL="50800">
              <a:lnSpc>
                <a:spcPct val="150000"/>
              </a:lnSpc>
            </a:pPr>
            <a:r>
              <a:rPr lang="en-GB" sz="2000" b="1" dirty="0"/>
              <a:t>A</a:t>
            </a:r>
            <a:r>
              <a:rPr lang="en-GB" sz="2000" dirty="0"/>
              <a:t> </a:t>
            </a:r>
            <a:r>
              <a:rPr lang="en-GB" sz="2000" dirty="0" err="1"/>
              <a:t>a</a:t>
            </a:r>
            <a:r>
              <a:rPr lang="en-GB" sz="2000" dirty="0"/>
              <a:t> run in sentence</a:t>
            </a:r>
          </a:p>
          <a:p>
            <a:pPr marL="50800">
              <a:lnSpc>
                <a:spcPct val="150000"/>
              </a:lnSpc>
            </a:pPr>
            <a:r>
              <a:rPr lang="en-GB" sz="2000" b="1" dirty="0"/>
              <a:t>B</a:t>
            </a:r>
            <a:r>
              <a:rPr lang="en-GB" sz="2000" dirty="0"/>
              <a:t> a run on sentence</a:t>
            </a:r>
          </a:p>
          <a:p>
            <a:pPr marL="50800">
              <a:lnSpc>
                <a:spcPct val="150000"/>
              </a:lnSpc>
            </a:pPr>
            <a:r>
              <a:rPr lang="en-GB" sz="2000" b="1" dirty="0"/>
              <a:t>C</a:t>
            </a:r>
            <a:r>
              <a:rPr lang="en-GB" sz="2000" dirty="0"/>
              <a:t> a run off sentence</a:t>
            </a:r>
          </a:p>
          <a:p>
            <a:pPr marL="50800">
              <a:lnSpc>
                <a:spcPct val="150000"/>
              </a:lnSpc>
            </a:pPr>
            <a:r>
              <a:rPr lang="en-GB" sz="2000" b="1" dirty="0"/>
              <a:t>D</a:t>
            </a:r>
            <a:r>
              <a:rPr lang="en-GB" sz="2000" dirty="0"/>
              <a:t> a run out sentence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9F946F-13C8-43A8-8904-EFCF99327770}"/>
              </a:ext>
            </a:extLst>
          </p:cNvPr>
          <p:cNvSpPr txBox="1"/>
          <p:nvPr/>
        </p:nvSpPr>
        <p:spPr>
          <a:xfrm>
            <a:off x="8308974" y="4303783"/>
            <a:ext cx="3214687" cy="1015663"/>
          </a:xfrm>
          <a:prstGeom prst="rect">
            <a:avLst/>
          </a:prstGeom>
          <a:solidFill>
            <a:srgbClr val="72F9D7"/>
          </a:solidFill>
          <a:ln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r>
              <a:rPr lang="en-GB" sz="2000" kern="0" dirty="0">
                <a:latin typeface="Arial"/>
                <a:sym typeface="Arial"/>
              </a:rPr>
              <a:t>It’s okay if you forget the name, but you mustn’t put one of these in an exam.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FB5F6F-0A8D-4640-B528-0F4995E39E3B}"/>
              </a:ext>
            </a:extLst>
          </p:cNvPr>
          <p:cNvCxnSpPr>
            <a:cxnSpLocks/>
          </p:cNvCxnSpPr>
          <p:nvPr/>
        </p:nvCxnSpPr>
        <p:spPr>
          <a:xfrm>
            <a:off x="668338" y="5319446"/>
            <a:ext cx="2608262" cy="0"/>
          </a:xfrm>
          <a:prstGeom prst="line">
            <a:avLst/>
          </a:prstGeom>
          <a:ln>
            <a:solidFill>
              <a:srgbClr val="6F61DB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599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BC313B8-CFFA-4203-AC61-0A6C61C12C2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b="1" dirty="0">
                <a:solidFill>
                  <a:srgbClr val="6F61DB"/>
                </a:solidFill>
              </a:rPr>
              <a:t>How many commas does this sentence need, and where should they go?</a:t>
            </a:r>
          </a:p>
          <a:p>
            <a:pPr marL="50800"/>
            <a:endParaRPr lang="en-GB" sz="2000" dirty="0"/>
          </a:p>
          <a:p>
            <a:pPr marL="0" indent="0">
              <a:buNone/>
            </a:pPr>
            <a:r>
              <a:rPr lang="en-GB" sz="2000" i="1" dirty="0"/>
              <a:t>When </a:t>
            </a:r>
            <a:r>
              <a:rPr lang="en-GB" sz="2000" i="1" dirty="0" err="1"/>
              <a:t>LaFayette</a:t>
            </a:r>
            <a:r>
              <a:rPr lang="en-GB" sz="2000" i="1" dirty="0"/>
              <a:t> becomes prime minister the first thing she will do is lower taxes then introduce new civil rights legislation.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2E6411-EAF6-4251-BD09-B78C17F901C2}"/>
              </a:ext>
            </a:extLst>
          </p:cNvPr>
          <p:cNvSpPr txBox="1"/>
          <p:nvPr/>
        </p:nvSpPr>
        <p:spPr>
          <a:xfrm>
            <a:off x="5277336" y="3670300"/>
            <a:ext cx="129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,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C2DC03-EA31-4E4F-A0CB-3A1A5B103AC6}"/>
              </a:ext>
            </a:extLst>
          </p:cNvPr>
          <p:cNvSpPr txBox="1"/>
          <p:nvPr/>
        </p:nvSpPr>
        <p:spPr>
          <a:xfrm>
            <a:off x="2197100" y="3931910"/>
            <a:ext cx="105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,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5E419A-80B4-415A-9E22-D1AB96A69D1C}"/>
              </a:ext>
            </a:extLst>
          </p:cNvPr>
          <p:cNvSpPr txBox="1"/>
          <p:nvPr/>
        </p:nvSpPr>
        <p:spPr>
          <a:xfrm>
            <a:off x="9651319" y="4149894"/>
            <a:ext cx="1872343" cy="1015663"/>
          </a:xfrm>
          <a:prstGeom prst="rect">
            <a:avLst/>
          </a:prstGeom>
          <a:solidFill>
            <a:srgbClr val="72F9D7"/>
          </a:solidFill>
        </p:spPr>
        <p:txBody>
          <a:bodyPr wrap="square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endParaRPr lang="en-GB" sz="2000" kern="0" dirty="0">
              <a:latin typeface="Arial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r>
              <a:rPr lang="en-GB" sz="2000" kern="0" dirty="0">
                <a:latin typeface="Arial"/>
                <a:sym typeface="Arial"/>
              </a:rPr>
              <a:t>It needs two.</a:t>
            </a:r>
          </a:p>
          <a:p>
            <a:pPr lvl="0" algn="ctr" defTabSz="914400">
              <a:buClr>
                <a:srgbClr val="000000"/>
              </a:buClr>
              <a:defRPr/>
            </a:pPr>
            <a:endParaRPr lang="en-GB" sz="2000" kern="0" dirty="0"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061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D448BEB-EF88-4909-A14D-7C44F3675DE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1974395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How many commas does this sentence need, and where should they go?</a:t>
            </a:r>
          </a:p>
          <a:p>
            <a:pPr marL="50800"/>
            <a:endParaRPr lang="en-GB" sz="2000" i="1" dirty="0"/>
          </a:p>
          <a:p>
            <a:pPr marL="0" indent="0">
              <a:buNone/>
            </a:pPr>
            <a:r>
              <a:rPr lang="en-GB" sz="2000" i="1" dirty="0"/>
              <a:t>Alex Morgan who plays for the US soccer team is a superstar in her country.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165416-D751-46F4-968B-D477044FF725}"/>
              </a:ext>
            </a:extLst>
          </p:cNvPr>
          <p:cNvSpPr txBox="1"/>
          <p:nvPr/>
        </p:nvSpPr>
        <p:spPr>
          <a:xfrm>
            <a:off x="5427662" y="4669971"/>
            <a:ext cx="6096000" cy="1323439"/>
          </a:xfrm>
          <a:prstGeom prst="rect">
            <a:avLst/>
          </a:prstGeom>
          <a:solidFill>
            <a:srgbClr val="72F9D7"/>
          </a:solidFill>
        </p:spPr>
        <p:txBody>
          <a:bodyPr wrap="square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r>
              <a:rPr lang="en-GB" sz="2000" kern="0" dirty="0">
                <a:latin typeface="Arial"/>
                <a:sym typeface="Arial"/>
              </a:rPr>
              <a:t>It needs two.</a:t>
            </a:r>
          </a:p>
          <a:p>
            <a:pPr lvl="0" algn="ctr" defTabSz="914400">
              <a:buClr>
                <a:srgbClr val="000000"/>
              </a:buClr>
              <a:defRPr/>
            </a:pPr>
            <a:endParaRPr lang="en-GB" sz="2000" kern="0" dirty="0">
              <a:latin typeface="Arial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r>
              <a:rPr lang="en-GB" sz="2000" kern="0" dirty="0">
                <a:latin typeface="Arial"/>
                <a:sym typeface="Arial"/>
              </a:rPr>
              <a:t>Well done if you got this. It is a separate </a:t>
            </a:r>
            <a:r>
              <a:rPr lang="en-GB" sz="2000" u="sng" kern="0" dirty="0">
                <a:latin typeface="Arial"/>
                <a:sym typeface="Arial"/>
              </a:rPr>
              <a:t>clause</a:t>
            </a:r>
            <a:r>
              <a:rPr lang="en-GB" sz="2000" kern="0" dirty="0">
                <a:latin typeface="Arial"/>
                <a:sym typeface="Arial"/>
              </a:rPr>
              <a:t>. You will learn more about these at Level 2.</a:t>
            </a:r>
            <a:endParaRPr lang="en-GB" sz="2000" u="sng" kern="0" dirty="0">
              <a:latin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CCE770-988B-4B09-8B1E-B14A514F271D}"/>
              </a:ext>
            </a:extLst>
          </p:cNvPr>
          <p:cNvSpPr txBox="1"/>
          <p:nvPr/>
        </p:nvSpPr>
        <p:spPr>
          <a:xfrm>
            <a:off x="2091365" y="3779964"/>
            <a:ext cx="31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287998-2400-4B61-A0E5-5A3DE3C0DA55}"/>
              </a:ext>
            </a:extLst>
          </p:cNvPr>
          <p:cNvSpPr txBox="1"/>
          <p:nvPr/>
        </p:nvSpPr>
        <p:spPr>
          <a:xfrm>
            <a:off x="5938811" y="3779964"/>
            <a:ext cx="31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102232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3B33C1A-E210-4BB8-85C3-223C691620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652" y="2042433"/>
            <a:ext cx="7640637" cy="39243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the session students must be able to:</a:t>
            </a:r>
          </a:p>
          <a:p>
            <a:pPr marL="342900" lvl="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Know how to use capitals, full stops, question marks, exclamation marks and commas in their writing.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457200" lvl="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 aware of run on sentences.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457200" lvl="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speech marks in their writing.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Students will be assessed on their ability to </a:t>
            </a:r>
          </a:p>
          <a:p>
            <a:pPr marL="342900" lvl="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a range of punctuation correctly.</a:t>
            </a:r>
          </a:p>
        </p:txBody>
      </p:sp>
    </p:spTree>
    <p:extLst>
      <p:ext uri="{BB962C8B-B14F-4D97-AF65-F5344CB8AC3E}">
        <p14:creationId xmlns:p14="http://schemas.microsoft.com/office/powerpoint/2010/main" val="14877181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69F7C1-937A-482A-BD06-B83D2373700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b="1" dirty="0">
                <a:solidFill>
                  <a:srgbClr val="6F61DB"/>
                </a:solidFill>
              </a:rPr>
              <a:t>What is missing here?</a:t>
            </a:r>
          </a:p>
          <a:p>
            <a:pPr marL="0" indent="0">
              <a:buNone/>
            </a:pPr>
            <a:r>
              <a:rPr lang="en-GB" sz="2000" i="1" dirty="0"/>
              <a:t>I miss my friends, she said.</a:t>
            </a:r>
          </a:p>
          <a:p>
            <a:pPr marL="50800"/>
            <a:endParaRPr lang="en-GB" sz="2000" i="1" dirty="0"/>
          </a:p>
          <a:p>
            <a:pPr marL="50800"/>
            <a:r>
              <a:rPr lang="en-GB" sz="2000" b="1" dirty="0"/>
              <a:t>A</a:t>
            </a:r>
            <a:r>
              <a:rPr lang="en-GB" sz="2000" dirty="0"/>
              <a:t> an exclamation mark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B</a:t>
            </a:r>
            <a:r>
              <a:rPr lang="en-GB" sz="2000" dirty="0"/>
              <a:t> speech marks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C</a:t>
            </a:r>
            <a:r>
              <a:rPr lang="en-GB" sz="2000" dirty="0"/>
              <a:t> commas</a:t>
            </a:r>
          </a:p>
          <a:p>
            <a:pPr marL="50800"/>
            <a:endParaRPr lang="en-GB" sz="2000" dirty="0"/>
          </a:p>
          <a:p>
            <a:pPr marL="50800"/>
            <a:r>
              <a:rPr lang="en-GB" sz="2000" b="1" dirty="0"/>
              <a:t>D</a:t>
            </a:r>
            <a:r>
              <a:rPr lang="en-GB" sz="2000" dirty="0"/>
              <a:t> a question mark</a:t>
            </a:r>
          </a:p>
          <a:p>
            <a:endParaRPr lang="en-GB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87D6943-6916-426A-96DD-090434825DE2}"/>
              </a:ext>
            </a:extLst>
          </p:cNvPr>
          <p:cNvCxnSpPr>
            <a:cxnSpLocks/>
          </p:cNvCxnSpPr>
          <p:nvPr/>
        </p:nvCxnSpPr>
        <p:spPr>
          <a:xfrm>
            <a:off x="668338" y="5107002"/>
            <a:ext cx="2183719" cy="0"/>
          </a:xfrm>
          <a:prstGeom prst="line">
            <a:avLst/>
          </a:prstGeom>
          <a:ln>
            <a:solidFill>
              <a:srgbClr val="6F61DB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3C52188-230B-4245-911D-0E49C765EAF1}"/>
              </a:ext>
            </a:extLst>
          </p:cNvPr>
          <p:cNvSpPr txBox="1"/>
          <p:nvPr/>
        </p:nvSpPr>
        <p:spPr>
          <a:xfrm>
            <a:off x="8704262" y="4303783"/>
            <a:ext cx="2819400" cy="707886"/>
          </a:xfrm>
          <a:prstGeom prst="rect">
            <a:avLst/>
          </a:prstGeom>
          <a:solidFill>
            <a:srgbClr val="72F9D7"/>
          </a:solidFill>
          <a:ln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r>
              <a:rPr lang="en-GB" sz="2000" kern="0" dirty="0">
                <a:latin typeface="Arial"/>
                <a:sym typeface="Arial"/>
              </a:rPr>
              <a:t>Speech marks show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143503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2D862E-6798-44D5-B86E-E3C2443ED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Use capital letters accurately.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47706-3C0A-4CFE-A7F2-E99838F5C8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sz="2000" b="1" dirty="0">
                <a:solidFill>
                  <a:srgbClr val="6F61DB"/>
                </a:solidFill>
              </a:rPr>
              <a:t>1. What do you need to be able to do at Level 1?</a:t>
            </a:r>
            <a:endParaRPr lang="en-GB" sz="2000" dirty="0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870EDA-6A61-423F-A723-83A7E0BF6727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sz="2000" dirty="0">
                <a:latin typeface="Arial" charset="0"/>
                <a:ea typeface="Arial" charset="0"/>
                <a:cs typeface="Arial" charset="0"/>
              </a:rPr>
              <a:t>Use commas accurately.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AA965C-A5DD-4E63-B063-D73DD51BB545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Use end of sentence punctuation accurately.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2DEBB7-0A93-4D86-89EB-BCAA80780612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A, B and C.</a:t>
            </a:r>
          </a:p>
        </p:txBody>
      </p:sp>
    </p:spTree>
    <p:extLst>
      <p:ext uri="{BB962C8B-B14F-4D97-AF65-F5344CB8AC3E}">
        <p14:creationId xmlns:p14="http://schemas.microsoft.com/office/powerpoint/2010/main" val="30565188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28684EE-2E13-44E3-8095-F5B8B624E4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sz="2000" b="1" dirty="0">
                <a:solidFill>
                  <a:srgbClr val="6F61DB"/>
                </a:solidFill>
              </a:rPr>
              <a:t>1. What do you need to be able to do at Level 1?</a:t>
            </a:r>
            <a:endParaRPr lang="en-GB" sz="2000" dirty="0">
              <a:solidFill>
                <a:srgbClr val="6F61DB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EF048C4-5DFA-4F09-8EE7-35DEEF42E2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A, B and C.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299F7B5D-A026-47F7-8ED7-DE42248F2B02}"/>
              </a:ext>
            </a:extLst>
          </p:cNvPr>
          <p:cNvSpPr txBox="1">
            <a:spLocks/>
          </p:cNvSpPr>
          <p:nvPr/>
        </p:nvSpPr>
        <p:spPr>
          <a:xfrm>
            <a:off x="211454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x-none" b="0" dirty="0">
                <a:latin typeface="Arial" charset="0"/>
                <a:ea typeface="Arial" charset="0"/>
                <a:cs typeface="Arial" charset="0"/>
              </a:rPr>
              <a:t>Use capital letters accurately.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3039E84-FEA2-4C1B-87B3-330480ADD0A9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2114549" y="4705350"/>
            <a:ext cx="3562351" cy="882650"/>
          </a:xfrm>
        </p:spPr>
        <p:txBody>
          <a:bodyPr/>
          <a:lstStyle/>
          <a:p>
            <a:r>
              <a:rPr lang="en-GB" sz="2000" dirty="0">
                <a:latin typeface="Arial" charset="0"/>
                <a:ea typeface="Arial" charset="0"/>
                <a:cs typeface="Arial" charset="0"/>
              </a:rPr>
              <a:t>Use commas accurately.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2D2801B-2018-4178-90E3-8E977A26594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857999" y="3467100"/>
            <a:ext cx="3562351" cy="882650"/>
          </a:xfrm>
        </p:spPr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Use end of sentence punctuation accurately.</a:t>
            </a:r>
          </a:p>
        </p:txBody>
      </p:sp>
    </p:spTree>
    <p:extLst>
      <p:ext uri="{BB962C8B-B14F-4D97-AF65-F5344CB8AC3E}">
        <p14:creationId xmlns:p14="http://schemas.microsoft.com/office/powerpoint/2010/main" val="2230675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2E63B7-5267-44A8-BCB8-9E08AD5BD7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end a sentence.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F8CAC8-3464-48C1-8F0E-CF3DDFECEA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sz="2000" b="1" dirty="0">
                <a:solidFill>
                  <a:srgbClr val="6F61DB"/>
                </a:solidFill>
              </a:rPr>
              <a:t>2. Commas are never used to:</a:t>
            </a:r>
            <a:endParaRPr lang="en-GB" sz="2000" dirty="0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87A35C-FEDE-4181-AEB3-14300C0EF108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punctuate speech.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58D923-5C27-41FE-8912-4A7AADB4A372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separate items in lists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3C2BB66-2C07-4FF4-929D-B97B47DB61B6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separate parts of a sentence</a:t>
            </a:r>
          </a:p>
        </p:txBody>
      </p:sp>
    </p:spTree>
    <p:extLst>
      <p:ext uri="{BB962C8B-B14F-4D97-AF65-F5344CB8AC3E}">
        <p14:creationId xmlns:p14="http://schemas.microsoft.com/office/powerpoint/2010/main" val="24729081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F2A63A0-0FEF-42D3-9A3E-48F475F699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end a sentence.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62789A-01E1-4EE8-BCE2-725D0368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sz="2000" b="1" dirty="0">
                <a:solidFill>
                  <a:srgbClr val="6F61DB"/>
                </a:solidFill>
              </a:rPr>
              <a:t>2. Commas are never used to:</a:t>
            </a:r>
            <a:endParaRPr lang="en-GB" sz="2000" dirty="0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140FF9-3B24-4361-B49E-683789185F9A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punctuate speech.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708ACE-B33B-4BB1-9F4B-E047EEFDFE2F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separate items in lists</a:t>
            </a: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E4154AF-3626-454D-9E6D-90B7086342A2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separate parts of a sentence.</a:t>
            </a:r>
          </a:p>
        </p:txBody>
      </p:sp>
    </p:spTree>
    <p:extLst>
      <p:ext uri="{BB962C8B-B14F-4D97-AF65-F5344CB8AC3E}">
        <p14:creationId xmlns:p14="http://schemas.microsoft.com/office/powerpoint/2010/main" val="33005685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7CBA8A9-334A-42EC-9CFA-851DD3F8C1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the document is on the printer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63330-45DA-4733-9EE4-964C38DBC0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sz="2000" b="1" dirty="0">
                <a:solidFill>
                  <a:srgbClr val="6F61DB"/>
                </a:solidFill>
              </a:rPr>
              <a:t>3. Which sentence is correctly punctuated?</a:t>
            </a:r>
            <a:endParaRPr lang="en-GB" sz="2000" dirty="0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A8951B-F90E-44DF-98F4-044775814EB9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431F2B-E51C-48E7-9E49-F9C62D03012A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The Document is on the printer</a:t>
            </a:r>
            <a:endParaRPr lang="en-GB" sz="1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C3C0EDE-FA17-44EA-830F-53EB6F2450AB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The document is on the printer,</a:t>
            </a:r>
          </a:p>
        </p:txBody>
      </p:sp>
    </p:spTree>
    <p:extLst>
      <p:ext uri="{BB962C8B-B14F-4D97-AF65-F5344CB8AC3E}">
        <p14:creationId xmlns:p14="http://schemas.microsoft.com/office/powerpoint/2010/main" val="14129584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9ADEA9-17D8-466E-87AC-4943AE9B57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sz="2000" b="1" dirty="0">
                <a:solidFill>
                  <a:srgbClr val="6F61DB"/>
                </a:solidFill>
              </a:rPr>
              <a:t>3. Which sentence is correctly punctuated?</a:t>
            </a:r>
            <a:endParaRPr lang="en-GB" sz="2000" dirty="0">
              <a:solidFill>
                <a:srgbClr val="6F61DB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30682-9E95-4E7E-AEA9-771E1AD73992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the document is on the printer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02BB9C-60FC-44BD-AE41-96426D71EF9D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The Document is on the printer</a:t>
            </a:r>
            <a:endParaRPr lang="en-GB" sz="1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F018D2-CEB6-4AEA-8643-3C7F4CEEB162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The document is on the printer,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F8FD91-EE2E-490B-BFD3-3568F16BBC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</p:txBody>
      </p:sp>
    </p:spTree>
    <p:extLst>
      <p:ext uri="{BB962C8B-B14F-4D97-AF65-F5344CB8AC3E}">
        <p14:creationId xmlns:p14="http://schemas.microsoft.com/office/powerpoint/2010/main" val="21856387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9EBFE6-15DB-4AB3-88E3-5E8C7758F8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I’M WORKING LATE THIS EVENING.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3A87A7-5F8C-46E7-B835-61CE1370EF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sz="2000" b="1" dirty="0">
                <a:solidFill>
                  <a:srgbClr val="6F61DB"/>
                </a:solidFill>
              </a:rPr>
              <a:t>4. Which sentence is correctly punctuated?</a:t>
            </a:r>
            <a:endParaRPr lang="en-GB" sz="2000" dirty="0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8B329-7D5E-47E6-BF08-638469FC438C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I’m working late this evening. 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794003-B761-4D80-87E4-A6B63A4CD68D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 err="1">
                <a:latin typeface="Arial" charset="0"/>
                <a:ea typeface="Arial" charset="0"/>
                <a:cs typeface="Arial" charset="0"/>
              </a:rPr>
              <a:t>i’m</a:t>
            </a:r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 working late this </a:t>
            </a:r>
            <a:br>
              <a:rPr lang="en-GB" altLang="x-none" sz="2000" dirty="0">
                <a:latin typeface="Arial" charset="0"/>
                <a:ea typeface="Arial" charset="0"/>
                <a:cs typeface="Arial" charset="0"/>
              </a:rPr>
            </a:br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evening. </a:t>
            </a: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B098F3D-A942-4624-A925-CDC069396750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I’m working late this evening,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95761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F2D27AB-B62B-4655-BF32-835FF5FAAC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sz="2000" b="1" dirty="0">
                <a:solidFill>
                  <a:srgbClr val="6F61DB"/>
                </a:solidFill>
              </a:rPr>
              <a:t>4. Which sentence is correctly punctuated?</a:t>
            </a:r>
            <a:endParaRPr lang="en-GB" sz="2000" dirty="0">
              <a:solidFill>
                <a:srgbClr val="6F61DB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3810CF-E193-4057-AA5A-C74F78F03C53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I’M WORKING LATE THIS EVENING.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37653D-1267-4794-921F-C31E8A6FADFE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 err="1">
                <a:latin typeface="Arial" charset="0"/>
                <a:ea typeface="Arial" charset="0"/>
                <a:cs typeface="Arial" charset="0"/>
              </a:rPr>
              <a:t>i’m</a:t>
            </a:r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 working late this </a:t>
            </a:r>
            <a:br>
              <a:rPr lang="en-GB" altLang="x-none" sz="2000" dirty="0">
                <a:latin typeface="Arial" charset="0"/>
                <a:ea typeface="Arial" charset="0"/>
                <a:cs typeface="Arial" charset="0"/>
              </a:rPr>
            </a:br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evening.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F4C9F0-09F6-42DE-8AF7-754CF283962A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I’m working late this evening,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4ED326-4066-4C89-A930-58992AE51E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I’m working late this evening. </a:t>
            </a:r>
          </a:p>
        </p:txBody>
      </p:sp>
    </p:spTree>
    <p:extLst>
      <p:ext uri="{BB962C8B-B14F-4D97-AF65-F5344CB8AC3E}">
        <p14:creationId xmlns:p14="http://schemas.microsoft.com/office/powerpoint/2010/main" val="37188131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48A20C-AC33-4FA2-AE90-121A000DF903}"/>
              </a:ext>
            </a:extLst>
          </p:cNvPr>
          <p:cNvSpPr txBox="1"/>
          <p:nvPr/>
        </p:nvSpPr>
        <p:spPr>
          <a:xfrm>
            <a:off x="764130" y="2522853"/>
            <a:ext cx="7641085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CHAPTER </a:t>
            </a:r>
            <a:endParaRPr lang="en-US" sz="5600" b="1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56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FOR EDUCATION</a:t>
            </a:r>
            <a:endParaRPr lang="en-US" sz="5600" b="1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</p:txBody>
      </p:sp>
      <p:pic>
        <p:nvPicPr>
          <p:cNvPr id="3" name="Picture 3" descr="Shape, square&#10;&#10;Description automatically generated">
            <a:extLst>
              <a:ext uri="{FF2B5EF4-FFF2-40B4-BE49-F238E27FC236}">
                <a16:creationId xmlns:a16="http://schemas.microsoft.com/office/drawing/2014/main" id="{6FA0FA12-C657-4194-93C9-1F32C1FE5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6"/>
            <a:ext cx="12206514" cy="68699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421EE7-E364-4713-AF4F-2BC237DFDEA6}"/>
              </a:ext>
            </a:extLst>
          </p:cNvPr>
          <p:cNvSpPr txBox="1"/>
          <p:nvPr/>
        </p:nvSpPr>
        <p:spPr>
          <a:xfrm>
            <a:off x="764130" y="2522853"/>
            <a:ext cx="7641085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  <a:defRPr/>
            </a:pPr>
            <a:r>
              <a:rPr lang="en-GB" sz="5600" b="1" kern="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  <a:sym typeface="Arial"/>
              </a:rPr>
              <a:t>Now try activity 3: </a:t>
            </a:r>
          </a:p>
          <a:p>
            <a:pPr defTabSz="914400">
              <a:buClr>
                <a:srgbClr val="000000"/>
              </a:buClr>
              <a:buFont typeface="Arial"/>
              <a:buNone/>
              <a:defRPr/>
            </a:pPr>
            <a:endParaRPr lang="en-GB" sz="5600" b="1" kern="0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  <a:sym typeface="Arial"/>
            </a:endParaRPr>
          </a:p>
          <a:p>
            <a:pPr defTabSz="914400">
              <a:buClr>
                <a:srgbClr val="000000"/>
              </a:buClr>
              <a:buFont typeface="Arial"/>
              <a:buNone/>
              <a:defRPr/>
            </a:pPr>
            <a:r>
              <a:rPr lang="en-GB" sz="5600" b="1" kern="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  <a:sym typeface="Arial"/>
              </a:rPr>
              <a:t>Punctuation Quiz. </a:t>
            </a:r>
          </a:p>
        </p:txBody>
      </p:sp>
    </p:spTree>
    <p:extLst>
      <p:ext uri="{BB962C8B-B14F-4D97-AF65-F5344CB8AC3E}">
        <p14:creationId xmlns:p14="http://schemas.microsoft.com/office/powerpoint/2010/main" val="3996196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9C531-FCA7-44EB-8CA0-7A7C54C8C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996422" cy="707886"/>
          </a:xfrm>
        </p:spPr>
        <p:txBody>
          <a:bodyPr/>
          <a:lstStyle/>
          <a:p>
            <a:r>
              <a:rPr lang="en-US" altLang="en-US" dirty="0"/>
              <a:t>What do you need to know for punctuation at Level 1?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EAC21-44F5-4CDB-B63C-644C14525F5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At Level 1 you are expected to: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Always write in complete sentences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Use end of sentence punctuation with complete accuracy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Always use a capitals for the personal pronoun I and proper nouns.</a:t>
            </a:r>
          </a:p>
          <a:p>
            <a:pPr marL="342900" indent="-342900">
              <a:buClr>
                <a:srgbClr val="7A69A0"/>
              </a:buClr>
              <a:buFont typeface="Wingdings" charset="2"/>
              <a:buChar char="§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7A69A0"/>
              </a:buClr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Do not: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answers just in capital letters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Use random capital letters mid-sentence.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3845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CE8763B-CC18-4139-AD1B-105ADDC9D2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064205"/>
            <a:ext cx="7640637" cy="3465738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the session students must be able to:</a:t>
            </a:r>
          </a:p>
          <a:p>
            <a:pPr marL="342900" lvl="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Know how to use capitals, full stops, question marks, exclamation marks and commas in their writing.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457200" lvl="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 aware of run on sentences.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457200" lvl="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speech marks in their writing.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Students will be assessed on their ability to </a:t>
            </a:r>
          </a:p>
          <a:p>
            <a:pPr marL="342900" lvl="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a range of punctuation correctly.</a:t>
            </a:r>
          </a:p>
        </p:txBody>
      </p:sp>
    </p:spTree>
    <p:extLst>
      <p:ext uri="{BB962C8B-B14F-4D97-AF65-F5344CB8AC3E}">
        <p14:creationId xmlns:p14="http://schemas.microsoft.com/office/powerpoint/2010/main" val="6233284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Shape, rectangle&#10;&#10;Description automatically generated">
            <a:extLst>
              <a:ext uri="{FF2B5EF4-FFF2-40B4-BE49-F238E27FC236}">
                <a16:creationId xmlns:a16="http://schemas.microsoft.com/office/drawing/2014/main" id="{D5E896CC-FDE7-4FFF-A6B7-C68E11870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6"/>
            <a:ext cx="12184742" cy="68554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D9868B-6DDC-4195-A1C1-27F3FC28BE18}"/>
              </a:ext>
            </a:extLst>
          </p:cNvPr>
          <p:cNvSpPr txBox="1"/>
          <p:nvPr/>
        </p:nvSpPr>
        <p:spPr>
          <a:xfrm>
            <a:off x="764130" y="2522853"/>
            <a:ext cx="7641085" cy="27392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Congratulations!</a:t>
            </a:r>
          </a:p>
          <a:p>
            <a:endParaRPr lang="en-GB" sz="20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20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You’ve completed this module on punctuation for Level 1 Functional Skills English.</a:t>
            </a:r>
          </a:p>
          <a:p>
            <a:r>
              <a:rPr lang="en-GB" sz="56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 </a:t>
            </a:r>
            <a:endParaRPr lang="en-US" sz="56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79642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F07B2-4F8D-430C-87C1-472FE600A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9008793" cy="707886"/>
          </a:xfrm>
        </p:spPr>
        <p:txBody>
          <a:bodyPr/>
          <a:lstStyle/>
          <a:p>
            <a:r>
              <a:rPr lang="en-GB" sz="3600" dirty="0"/>
              <a:t>Watch this video to find out about complete sentences</a:t>
            </a:r>
            <a:br>
              <a:rPr lang="en-GB" sz="3600" dirty="0">
                <a:solidFill>
                  <a:srgbClr val="7A69A0"/>
                </a:solidFill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485B91-DA66-494E-9669-FC9E96CBEF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Video 1 - Complete Sentences</a:t>
            </a:r>
          </a:p>
        </p:txBody>
      </p:sp>
    </p:spTree>
    <p:extLst>
      <p:ext uri="{BB962C8B-B14F-4D97-AF65-F5344CB8AC3E}">
        <p14:creationId xmlns:p14="http://schemas.microsoft.com/office/powerpoint/2010/main" val="1760904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6D43D-3223-4082-BB6C-FAB4B1D9A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8" y="1481055"/>
            <a:ext cx="7640368" cy="707886"/>
          </a:xfrm>
        </p:spPr>
        <p:txBody>
          <a:bodyPr/>
          <a:lstStyle/>
          <a:p>
            <a:r>
              <a:rPr lang="en-US" sz="3600" dirty="0"/>
              <a:t>Capital letters and full stops </a:t>
            </a:r>
            <a:r>
              <a:rPr lang="mr-IN" sz="3600" dirty="0"/>
              <a:t>–</a:t>
            </a:r>
            <a:r>
              <a:rPr lang="en-US" sz="3600" dirty="0"/>
              <a:t> a recap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147BF-451E-450D-920E-363C686BB7F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8676384" cy="2681369"/>
          </a:xfrm>
        </p:spPr>
        <p:txBody>
          <a:bodyPr/>
          <a:lstStyle/>
          <a:p>
            <a:pPr marL="0" indent="0">
              <a:buClr>
                <a:srgbClr val="825AA4"/>
              </a:buClr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When do you use a capital letter?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 sentence always begins with a capital letter and ends with a full stop, question mark or exclamation mark</a:t>
            </a:r>
          </a:p>
          <a:p>
            <a:pPr>
              <a:buSzPct val="100000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Proper nouns – 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names of people, places, months of the year, days of the week, book and film titles.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For the personal pronoun I.</a:t>
            </a:r>
            <a:endParaRPr lang="en-GB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How should this paragraph be punctuated?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6C52C307-57AD-4347-9DBC-59504669374F}"/>
              </a:ext>
            </a:extLst>
          </p:cNvPr>
          <p:cNvSpPr txBox="1"/>
          <p:nvPr/>
        </p:nvSpPr>
        <p:spPr>
          <a:xfrm>
            <a:off x="668338" y="5376945"/>
            <a:ext cx="5089434" cy="1323439"/>
          </a:xfrm>
          <a:prstGeom prst="rect">
            <a:avLst/>
          </a:prstGeom>
          <a:solidFill>
            <a:srgbClr val="72F9D7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000" dirty="0">
                <a:latin typeface="Arial" charset="0"/>
                <a:ea typeface="Arial" charset="0"/>
                <a:cs typeface="Arial" charset="0"/>
              </a:rPr>
              <a:t>my favourite sport is football manchester united is the team that i follow i have been a fan since i was a child a trip to old trafford is always something special</a:t>
            </a:r>
            <a:endParaRPr lang="en-GB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D40B8E-5BEB-4335-A71C-596B2720F5CE}"/>
              </a:ext>
            </a:extLst>
          </p:cNvPr>
          <p:cNvSpPr txBox="1"/>
          <p:nvPr/>
        </p:nvSpPr>
        <p:spPr>
          <a:xfrm>
            <a:off x="6096000" y="5376944"/>
            <a:ext cx="4931960" cy="1323439"/>
          </a:xfrm>
          <a:prstGeom prst="rect">
            <a:avLst/>
          </a:prstGeom>
          <a:solidFill>
            <a:srgbClr val="A098FA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000" dirty="0">
                <a:latin typeface="Arial" charset="0"/>
                <a:ea typeface="Arial" charset="0"/>
                <a:cs typeface="Arial" charset="0"/>
              </a:rPr>
              <a:t>My favourite sport is football. Manchester United is the team that I follow. I have been a fan since I was a child. A trip to Old Trafford is always something special.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648998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DB7C5-6B9C-40D7-8E7D-CC5D08B92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9226507" cy="707886"/>
          </a:xfrm>
        </p:spPr>
        <p:txBody>
          <a:bodyPr/>
          <a:lstStyle/>
          <a:p>
            <a:r>
              <a:rPr lang="en-US" sz="3600" dirty="0"/>
              <a:t>Question marks and exclamation marks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03A1E-99C5-4FEA-BBF7-5D25D39ECB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10240514" cy="3158814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Question marks are used at the end of a sentence to show that a question is being asked.</a:t>
            </a:r>
            <a:r>
              <a:rPr lang="en-GB" altLang="en-US" sz="20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Exclamation marks are often over used. They should only be used to emphasise meaning. You may want to do this to: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add strength to a word or give a command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give a sense of urgency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show that someone is shouting.</a:t>
            </a:r>
          </a:p>
          <a:p>
            <a:pPr marL="0" indent="0">
              <a:buClr>
                <a:srgbClr val="7030A0"/>
              </a:buClr>
              <a:buNone/>
            </a:pPr>
            <a:r>
              <a:rPr lang="en-GB" sz="2000" b="1" dirty="0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should these sentences be punctuated?</a:t>
            </a:r>
          </a:p>
          <a:p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5CFA6D6-75E5-4079-925C-9C6F4499CA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585470"/>
              </p:ext>
            </p:extLst>
          </p:nvPr>
        </p:nvGraphicFramePr>
        <p:xfrm>
          <a:off x="6299704" y="3711870"/>
          <a:ext cx="4609148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7305">
                  <a:extLst>
                    <a:ext uri="{9D8B030D-6E8A-4147-A177-3AD203B41FA5}">
                      <a16:colId xmlns:a16="http://schemas.microsoft.com/office/drawing/2014/main" val="630152845"/>
                    </a:ext>
                  </a:extLst>
                </a:gridCol>
                <a:gridCol w="771843">
                  <a:extLst>
                    <a:ext uri="{9D8B030D-6E8A-4147-A177-3AD203B41FA5}">
                      <a16:colId xmlns:a16="http://schemas.microsoft.com/office/drawing/2014/main" val="1372688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5066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  . 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915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ClrTx/>
                        <a:buFont typeface="Arial" panose="020B0604020202020204" pitchFamily="34" charset="0"/>
                        <a:buChar char="•"/>
                      </a:pPr>
                      <a:r>
                        <a:rPr lang="en-GB" sz="2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Get out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21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ClrTx/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am stuck</a:t>
                      </a:r>
                      <a:r>
                        <a:rPr lang="en-GB" sz="2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traffic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6390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ClrTx/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When does the meeting start</a:t>
                      </a:r>
                      <a:endParaRPr lang="en-GB" sz="20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981637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BA5825-E706-411B-9BB9-6082DD02D3BA}"/>
              </a:ext>
            </a:extLst>
          </p:cNvPr>
          <p:cNvSpPr txBox="1"/>
          <p:nvPr/>
        </p:nvSpPr>
        <p:spPr>
          <a:xfrm>
            <a:off x="10405759" y="4119705"/>
            <a:ext cx="45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49C3C8-2FC6-4152-AD17-516BC8A511E2}"/>
              </a:ext>
            </a:extLst>
          </p:cNvPr>
          <p:cNvSpPr txBox="1"/>
          <p:nvPr/>
        </p:nvSpPr>
        <p:spPr>
          <a:xfrm>
            <a:off x="10405758" y="4527540"/>
            <a:ext cx="45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0E5702-9E67-4A15-9DA5-1CCA2FCD3BB3}"/>
              </a:ext>
            </a:extLst>
          </p:cNvPr>
          <p:cNvSpPr txBox="1"/>
          <p:nvPr/>
        </p:nvSpPr>
        <p:spPr>
          <a:xfrm>
            <a:off x="10353343" y="4935375"/>
            <a:ext cx="75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6DE185-74F2-42F6-A6F9-832245A6004E}"/>
              </a:ext>
            </a:extLst>
          </p:cNvPr>
          <p:cNvSpPr txBox="1"/>
          <p:nvPr/>
        </p:nvSpPr>
        <p:spPr>
          <a:xfrm>
            <a:off x="3406505" y="5854390"/>
            <a:ext cx="3750709" cy="400110"/>
          </a:xfrm>
          <a:prstGeom prst="rect">
            <a:avLst/>
          </a:prstGeom>
          <a:solidFill>
            <a:srgbClr val="72F9D7"/>
          </a:solidFill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Now try activity 1 (punctuation)</a:t>
            </a:r>
          </a:p>
        </p:txBody>
      </p:sp>
    </p:spTree>
    <p:extLst>
      <p:ext uri="{BB962C8B-B14F-4D97-AF65-F5344CB8AC3E}">
        <p14:creationId xmlns:p14="http://schemas.microsoft.com/office/powerpoint/2010/main" val="123070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7EE0D-30AE-4580-92C9-A686A1C00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890" y="1840283"/>
            <a:ext cx="7641085" cy="707886"/>
          </a:xfrm>
        </p:spPr>
        <p:txBody>
          <a:bodyPr/>
          <a:lstStyle/>
          <a:p>
            <a:r>
              <a:rPr lang="en-US" sz="3600" dirty="0"/>
              <a:t>A bit about commas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BEE0A6-F5EE-4F93-A413-3E313965BFB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don’t have to use commas at Level 1, though it is useful to know how they are used. </a:t>
            </a:r>
          </a:p>
        </p:txBody>
      </p:sp>
    </p:spTree>
    <p:extLst>
      <p:ext uri="{BB962C8B-B14F-4D97-AF65-F5344CB8AC3E}">
        <p14:creationId xmlns:p14="http://schemas.microsoft.com/office/powerpoint/2010/main" val="2419021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98B44-79FF-4FE1-9D97-F0C3F369C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890" y="1851170"/>
            <a:ext cx="7641085" cy="707886"/>
          </a:xfrm>
        </p:spPr>
        <p:txBody>
          <a:bodyPr/>
          <a:lstStyle/>
          <a:p>
            <a:r>
              <a:rPr lang="en-GB" dirty="0"/>
              <a:t>Commas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8A4F6-69F7-4872-AAB8-2AD7287FCF5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use commas to separate items in a list, you don’t put a comma before </a:t>
            </a: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 got GCSEs in maths</a:t>
            </a:r>
            <a:r>
              <a:rPr lang="en-GB" sz="2000" b="1" dirty="0">
                <a:solidFill>
                  <a:srgbClr val="7A69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English</a:t>
            </a:r>
            <a:r>
              <a:rPr lang="en-GB" sz="2000" b="1" dirty="0">
                <a:solidFill>
                  <a:srgbClr val="7A69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PE and art.</a:t>
            </a: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000" b="1" dirty="0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should the commas go?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office shuts at six on Mondays Tuesdays and Thursdays.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can park in bay 3 4 6 7 or 9.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Bring some ID such as a passport driving licence or bank card.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731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AD99F-20BC-47A2-A243-28E947AE3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338" y="1851169"/>
            <a:ext cx="7641085" cy="707886"/>
          </a:xfrm>
        </p:spPr>
        <p:txBody>
          <a:bodyPr/>
          <a:lstStyle/>
          <a:p>
            <a:r>
              <a:rPr lang="en-US" sz="3600" dirty="0"/>
              <a:t>How not to use the comma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03E49-8BD6-449F-90F8-009DEEE5253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8943748" cy="3924300"/>
          </a:xfrm>
        </p:spPr>
        <p:txBody>
          <a:bodyPr/>
          <a:lstStyle/>
          <a:p>
            <a:pPr marL="0"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Most importantly,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do not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commas in place of full stops. A comma splice is also known as a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run on sentence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This is when a comma is wrongly used in  place of a full stop. For example, this should be two sentences.</a:t>
            </a:r>
          </a:p>
          <a:p>
            <a:pPr marL="0"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office is open five days a week, it is shut at the weekend.</a:t>
            </a: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office is open five days a week. It is shut at the weekend.</a:t>
            </a:r>
          </a:p>
          <a:p>
            <a:pPr marL="0"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How should these sentences be punctuated?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I’m sorry I’m late, there was an accident on the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ringroad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000" dirty="0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sorry I’m late. There was an accident on the </a:t>
            </a:r>
            <a:r>
              <a:rPr lang="en-GB" sz="2000" dirty="0" err="1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ringroad</a:t>
            </a:r>
            <a:r>
              <a:rPr lang="en-GB" sz="2000" dirty="0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2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post hasn’t arrived yet, it’s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usuallly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here by midday.</a:t>
            </a:r>
          </a:p>
          <a:p>
            <a:pPr marL="0" indent="0">
              <a:buClr>
                <a:srgbClr val="825AA4"/>
              </a:buClr>
              <a:buNone/>
            </a:pPr>
            <a:r>
              <a:rPr lang="en-GB" sz="2000" dirty="0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post hasn’t arrived yet. It’s usually here by midday.</a:t>
            </a:r>
            <a:endParaRPr lang="en-GB" sz="2000" i="1" dirty="0">
              <a:solidFill>
                <a:srgbClr val="6F61D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E167EA-A5E4-40B4-9A1D-27571963BA2E}"/>
              </a:ext>
            </a:extLst>
          </p:cNvPr>
          <p:cNvSpPr txBox="1"/>
          <p:nvPr/>
        </p:nvSpPr>
        <p:spPr>
          <a:xfrm>
            <a:off x="8309692" y="4149894"/>
            <a:ext cx="3113314" cy="1015663"/>
          </a:xfrm>
          <a:prstGeom prst="rect">
            <a:avLst/>
          </a:prstGeom>
          <a:solidFill>
            <a:srgbClr val="72F9D7"/>
          </a:solidFill>
          <a:ln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Now try </a:t>
            </a:r>
            <a:r>
              <a:rPr lang="en-GB" sz="2000" kern="0" dirty="0">
                <a:latin typeface="Arial"/>
                <a:sym typeface="Arial"/>
              </a:rPr>
              <a:t>activity</a:t>
            </a:r>
            <a:r>
              <a:rPr kumimoji="0" lang="en-GB" sz="200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2 (punctuation in sentences).</a:t>
            </a:r>
            <a:endParaRPr kumimoji="0" lang="en-GB" sz="20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606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5" ma:contentTypeDescription="Create a new document." ma:contentTypeScope="" ma:versionID="7734e13487aa62487ee63480f97bac87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f47377445f1a2c6a231ec8f6d24403e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7B5A72-D85B-43D4-AEBC-F846AF4F4C43}">
  <ds:schemaRefs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openxmlformats.org/package/2006/metadata/core-properties"/>
    <ds:schemaRef ds:uri="77dee5ca-6d02-4813-b52c-c12add00926d"/>
    <ds:schemaRef ds:uri="http://schemas.microsoft.com/office/2006/documentManagement/types"/>
    <ds:schemaRef ds:uri="http://schemas.microsoft.com/office/infopath/2007/PartnerControls"/>
    <ds:schemaRef ds:uri="2910ae0d-d99b-43ae-b7eb-97dae584179d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3B0619-0DB6-4CF9-B372-E1C8327BB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673</TotalTime>
  <Words>1553</Words>
  <Application>Microsoft Office PowerPoint</Application>
  <PresentationFormat>Widescreen</PresentationFormat>
  <Paragraphs>234</Paragraphs>
  <Slides>31</Slides>
  <Notes>4</Notes>
  <HiddenSlides>0</HiddenSlides>
  <MMClips>1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office theme</vt:lpstr>
      <vt:lpstr>Custom Design</vt:lpstr>
      <vt:lpstr>1_Custom Design</vt:lpstr>
      <vt:lpstr>3_Custom Design</vt:lpstr>
      <vt:lpstr>2_Custom Design</vt:lpstr>
      <vt:lpstr>4_Custom Design</vt:lpstr>
      <vt:lpstr>PowerPoint Presentation</vt:lpstr>
      <vt:lpstr>PowerPoint Presentation</vt:lpstr>
      <vt:lpstr>What do you need to know for punctuation at Level 1?</vt:lpstr>
      <vt:lpstr>Watch this video to find out about complete sentences </vt:lpstr>
      <vt:lpstr>Capital letters and full stops – a recap</vt:lpstr>
      <vt:lpstr>Question marks and exclamation marks</vt:lpstr>
      <vt:lpstr>A bit about commas</vt:lpstr>
      <vt:lpstr>Commas</vt:lpstr>
      <vt:lpstr>How not to use the comma</vt:lpstr>
      <vt:lpstr>Speech Marks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Liam Wilde</cp:lastModifiedBy>
  <cp:revision>168</cp:revision>
  <dcterms:created xsi:type="dcterms:W3CDTF">2021-03-05T10:31:48Z</dcterms:created>
  <dcterms:modified xsi:type="dcterms:W3CDTF">2021-09-27T09:41:01Z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</Properties>
</file>