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5" r:id="rId5"/>
    <p:sldMasterId id="2147483687" r:id="rId6"/>
    <p:sldMasterId id="2147483691" r:id="rId7"/>
    <p:sldMasterId id="2147483689" r:id="rId8"/>
    <p:sldMasterId id="2147483693" r:id="rId9"/>
  </p:sldMasterIdLst>
  <p:notesMasterIdLst>
    <p:notesMasterId r:id="rId44"/>
  </p:notesMasterIdLst>
  <p:sldIdLst>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59" r:id="rId29"/>
    <p:sldId id="296" r:id="rId30"/>
    <p:sldId id="297" r:id="rId31"/>
    <p:sldId id="298" r:id="rId32"/>
    <p:sldId id="305" r:id="rId33"/>
    <p:sldId id="299" r:id="rId34"/>
    <p:sldId id="306" r:id="rId35"/>
    <p:sldId id="300" r:id="rId36"/>
    <p:sldId id="307" r:id="rId37"/>
    <p:sldId id="301" r:id="rId38"/>
    <p:sldId id="308" r:id="rId39"/>
    <p:sldId id="302" r:id="rId40"/>
    <p:sldId id="309" r:id="rId41"/>
    <p:sldId id="303" r:id="rId42"/>
    <p:sldId id="304" r:id="rId43"/>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1DB"/>
    <a:srgbClr val="333333"/>
    <a:srgbClr val="72F9D7"/>
    <a:srgbClr val="FFFFFF"/>
    <a:srgbClr val="A098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88394" autoAdjust="0"/>
  </p:normalViewPr>
  <p:slideViewPr>
    <p:cSldViewPr snapToGrid="0">
      <p:cViewPr varScale="1">
        <p:scale>
          <a:sx n="59" d="100"/>
          <a:sy n="59" d="100"/>
        </p:scale>
        <p:origin x="20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viewProps" Target="viewProps.xml"/><Relationship Id="rId20" Type="http://schemas.openxmlformats.org/officeDocument/2006/relationships/slide" Target="slides/slide11.xml"/><Relationship Id="rId41"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F1FC59-8E19-AD47-9222-3DA1A3636944}" type="datetimeFigureOut">
              <a:rPr lang="en-US" smtClean="0"/>
              <a:t>8/24/2021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076E61-9260-024D-9815-5A2720F2B918}" type="slidenum">
              <a:rPr lang="en-US" smtClean="0"/>
              <a:t>‹#›</a:t>
            </a:fld>
            <a:endParaRPr lang="en-US"/>
          </a:p>
        </p:txBody>
      </p:sp>
    </p:spTree>
    <p:extLst>
      <p:ext uri="{BB962C8B-B14F-4D97-AF65-F5344CB8AC3E}">
        <p14:creationId xmlns:p14="http://schemas.microsoft.com/office/powerpoint/2010/main" val="1108523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AD66665-F1FB-4F3C-9CF4-580A8A0D7222}" type="slidenum">
              <a:rPr lang="en-GB"/>
              <a:t>1</a:t>
            </a:fld>
            <a:endParaRPr lang="en-GB"/>
          </a:p>
        </p:txBody>
      </p:sp>
    </p:spTree>
    <p:extLst>
      <p:ext uri="{BB962C8B-B14F-4D97-AF65-F5344CB8AC3E}">
        <p14:creationId xmlns:p14="http://schemas.microsoft.com/office/powerpoint/2010/main" val="2507173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7</a:t>
            </a:fld>
            <a:endParaRPr lang="en-US"/>
          </a:p>
        </p:txBody>
      </p:sp>
    </p:spTree>
    <p:extLst>
      <p:ext uri="{BB962C8B-B14F-4D97-AF65-F5344CB8AC3E}">
        <p14:creationId xmlns:p14="http://schemas.microsoft.com/office/powerpoint/2010/main" val="3383672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Separator slide – use Verdana font for title</a:t>
            </a:r>
          </a:p>
        </p:txBody>
      </p:sp>
      <p:sp>
        <p:nvSpPr>
          <p:cNvPr id="4" name="Slide Number Placeholder 3"/>
          <p:cNvSpPr>
            <a:spLocks noGrp="1"/>
          </p:cNvSpPr>
          <p:nvPr>
            <p:ph type="sldNum" sz="quarter" idx="5"/>
          </p:nvPr>
        </p:nvSpPr>
        <p:spPr/>
        <p:txBody>
          <a:bodyPr/>
          <a:lstStyle/>
          <a:p>
            <a:fld id="{9AD66665-F1FB-4F3C-9CF4-580A8A0D7222}" type="slidenum">
              <a:rPr lang="en-GB"/>
              <a:t>20</a:t>
            </a:fld>
            <a:endParaRPr lang="en-GB"/>
          </a:p>
        </p:txBody>
      </p:sp>
    </p:spTree>
    <p:extLst>
      <p:ext uri="{BB962C8B-B14F-4D97-AF65-F5344CB8AC3E}">
        <p14:creationId xmlns:p14="http://schemas.microsoft.com/office/powerpoint/2010/main" val="25375410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DF5DB2E-949D-475C-891A-717AA21CEB6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Starter Activity</a:t>
            </a:r>
            <a:endParaRPr lang="en-US" dirty="0">
              <a:solidFill>
                <a:schemeClr val="tx1"/>
              </a:solidFill>
            </a:endParaRPr>
          </a:p>
        </p:txBody>
      </p:sp>
      <p:sp>
        <p:nvSpPr>
          <p:cNvPr id="5" name="TextBox 4">
            <a:extLst>
              <a:ext uri="{FF2B5EF4-FFF2-40B4-BE49-F238E27FC236}">
                <a16:creationId xmlns:a16="http://schemas.microsoft.com/office/drawing/2014/main" id="{1BBED51F-FFBF-46DB-84B0-80409BC9AACD}"/>
              </a:ext>
            </a:extLst>
          </p:cNvPr>
          <p:cNvSpPr txBox="1"/>
          <p:nvPr userDrawn="1"/>
        </p:nvSpPr>
        <p:spPr>
          <a:xfrm>
            <a:off x="9448642" y="4226508"/>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pic>
        <p:nvPicPr>
          <p:cNvPr id="7" name="Picture 6" descr="Icon&#10;&#10;Description automatically generated">
            <a:extLst>
              <a:ext uri="{FF2B5EF4-FFF2-40B4-BE49-F238E27FC236}">
                <a16:creationId xmlns:a16="http://schemas.microsoft.com/office/drawing/2014/main" id="{EC5FD8FB-69CF-40A4-A622-1E0EBFEDBBB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83668"/>
            <a:ext cx="1474063" cy="1474063"/>
          </a:xfrm>
          <a:prstGeom prst="rect">
            <a:avLst/>
          </a:prstGeom>
          <a:ln>
            <a:solidFill>
              <a:schemeClr val="bg1"/>
            </a:solidFill>
          </a:ln>
        </p:spPr>
      </p:pic>
      <p:sp>
        <p:nvSpPr>
          <p:cNvPr id="6" name="Content Placeholder 2">
            <a:extLst>
              <a:ext uri="{FF2B5EF4-FFF2-40B4-BE49-F238E27FC236}">
                <a16:creationId xmlns:a16="http://schemas.microsoft.com/office/drawing/2014/main" id="{BB6CA0E8-F1A7-4361-9471-FA2C4F497D0B}"/>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66709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Session objectives recap</a:t>
            </a:r>
            <a:endParaRPr lang="en-US" dirty="0">
              <a:solidFill>
                <a:schemeClr val="tx1"/>
              </a:solidFill>
            </a:endParaRPr>
          </a:p>
        </p:txBody>
      </p:sp>
      <p:pic>
        <p:nvPicPr>
          <p:cNvPr id="5" name="Picture 4" descr="Icon&#10;&#10;Description automatically generated">
            <a:extLst>
              <a:ext uri="{FF2B5EF4-FFF2-40B4-BE49-F238E27FC236}">
                <a16:creationId xmlns:a16="http://schemas.microsoft.com/office/drawing/2014/main" id="{A85B2D9D-3064-4018-9D4E-AE4D5018643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
        <p:nvSpPr>
          <p:cNvPr id="6" name="Content Placeholder 2">
            <a:extLst>
              <a:ext uri="{FF2B5EF4-FFF2-40B4-BE49-F238E27FC236}">
                <a16:creationId xmlns:a16="http://schemas.microsoft.com/office/drawing/2014/main" id="{1A3A9D40-BA5F-4008-B6B6-45651C70084D}"/>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378491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ext session">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Next session…</a:t>
            </a:r>
            <a:endParaRPr lang="en-US" dirty="0">
              <a:solidFill>
                <a:schemeClr val="tx1"/>
              </a:solidFill>
            </a:endParaRPr>
          </a:p>
        </p:txBody>
      </p:sp>
      <p:pic>
        <p:nvPicPr>
          <p:cNvPr id="6" name="Graphic 5" descr="Fast Forward with solid fill">
            <a:extLst>
              <a:ext uri="{FF2B5EF4-FFF2-40B4-BE49-F238E27FC236}">
                <a16:creationId xmlns:a16="http://schemas.microsoft.com/office/drawing/2014/main" id="{823C7A73-E3A3-4303-8E14-D44C69EFDEE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92226" y="1046101"/>
            <a:ext cx="1528973" cy="1528973"/>
          </a:xfrm>
          <a:prstGeom prst="rect">
            <a:avLst/>
          </a:prstGeom>
        </p:spPr>
      </p:pic>
      <p:sp>
        <p:nvSpPr>
          <p:cNvPr id="7" name="Content Placeholder 2">
            <a:extLst>
              <a:ext uri="{FF2B5EF4-FFF2-40B4-BE49-F238E27FC236}">
                <a16:creationId xmlns:a16="http://schemas.microsoft.com/office/drawing/2014/main" id="{5F865D8B-5649-447A-9963-AEFBFDD1FEE0}"/>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5555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omework">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4" name="TextBox 3">
            <a:extLst>
              <a:ext uri="{FF2B5EF4-FFF2-40B4-BE49-F238E27FC236}">
                <a16:creationId xmlns:a16="http://schemas.microsoft.com/office/drawing/2014/main" id="{FDF5DB2E-949D-475C-891A-717AA21CEB6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Homework</a:t>
            </a:r>
            <a:endParaRPr lang="en-US" dirty="0">
              <a:solidFill>
                <a:schemeClr val="tx1"/>
              </a:solidFill>
            </a:endParaRPr>
          </a:p>
        </p:txBody>
      </p:sp>
      <p:sp>
        <p:nvSpPr>
          <p:cNvPr id="5" name="TextBox 4">
            <a:extLst>
              <a:ext uri="{FF2B5EF4-FFF2-40B4-BE49-F238E27FC236}">
                <a16:creationId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pic>
        <p:nvPicPr>
          <p:cNvPr id="7" name="Graphic 6" descr="Stopwatch 75% with solid fill">
            <a:extLst>
              <a:ext uri="{FF2B5EF4-FFF2-40B4-BE49-F238E27FC236}">
                <a16:creationId xmlns:a16="http://schemas.microsoft.com/office/drawing/2014/main" id="{9C4D065C-15E2-42A2-AC20-1FCE8659428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5475" y="796720"/>
            <a:ext cx="1819781" cy="1819781"/>
          </a:xfrm>
          <a:prstGeom prst="rect">
            <a:avLst/>
          </a:prstGeom>
        </p:spPr>
      </p:pic>
      <p:sp>
        <p:nvSpPr>
          <p:cNvPr id="6" name="Content Placeholder 2">
            <a:extLst>
              <a:ext uri="{FF2B5EF4-FFF2-40B4-BE49-F238E27FC236}">
                <a16:creationId xmlns:a16="http://schemas.microsoft.com/office/drawing/2014/main" id="{7BBE4FFE-19BC-4321-913C-2B2CB8B8DFF8}"/>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9347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Colour Palle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pic>
        <p:nvPicPr>
          <p:cNvPr id="5" name="Picture 4">
            <a:extLst>
              <a:ext uri="{FF2B5EF4-FFF2-40B4-BE49-F238E27FC236}">
                <a16:creationId xmlns:a16="http://schemas.microsoft.com/office/drawing/2014/main" id="{2DFFDDAE-7153-460A-92C3-0E5EA54A577F}"/>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0" y="-57151"/>
            <a:ext cx="6096000" cy="3571877"/>
          </a:xfrm>
          <a:prstGeom prst="rect">
            <a:avLst/>
          </a:prstGeom>
        </p:spPr>
      </p:pic>
      <p:pic>
        <p:nvPicPr>
          <p:cNvPr id="6" name="Picture 5">
            <a:extLst>
              <a:ext uri="{FF2B5EF4-FFF2-40B4-BE49-F238E27FC236}">
                <a16:creationId xmlns:a16="http://schemas.microsoft.com/office/drawing/2014/main" id="{71731BF6-800B-4E09-B35A-B0FDB51B36A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6029325" y="3543301"/>
            <a:ext cx="6162675" cy="3300730"/>
          </a:xfrm>
          <a:prstGeom prst="rect">
            <a:avLst/>
          </a:prstGeom>
        </p:spPr>
      </p:pic>
    </p:spTree>
    <p:extLst>
      <p:ext uri="{BB962C8B-B14F-4D97-AF65-F5344CB8AC3E}">
        <p14:creationId xmlns:p14="http://schemas.microsoft.com/office/powerpoint/2010/main" val="19880043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24/08/2021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411038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iz Questi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11454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Answer</a:t>
            </a:r>
          </a:p>
        </p:txBody>
      </p:sp>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dirty="0"/>
              <a:t>Question</a:t>
            </a:r>
            <a:endParaRPr lang="en-GB" dirty="0"/>
          </a:p>
        </p:txBody>
      </p:sp>
      <p:sp>
        <p:nvSpPr>
          <p:cNvPr id="9" name="Text Placeholder 2"/>
          <p:cNvSpPr>
            <a:spLocks noGrp="1"/>
          </p:cNvSpPr>
          <p:nvPr>
            <p:ph type="body" idx="11" hasCustomPrompt="1"/>
          </p:nvPr>
        </p:nvSpPr>
        <p:spPr>
          <a:xfrm>
            <a:off x="21145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Answer</a:t>
            </a:r>
          </a:p>
        </p:txBody>
      </p:sp>
      <p:sp>
        <p:nvSpPr>
          <p:cNvPr id="10" name="Text Placeholder 2"/>
          <p:cNvSpPr>
            <a:spLocks noGrp="1"/>
          </p:cNvSpPr>
          <p:nvPr>
            <p:ph type="body" idx="12" hasCustomPrompt="1"/>
          </p:nvPr>
        </p:nvSpPr>
        <p:spPr>
          <a:xfrm>
            <a:off x="685799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Answer</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Answer</a:t>
            </a:r>
          </a:p>
        </p:txBody>
      </p:sp>
      <p:sp>
        <p:nvSpPr>
          <p:cNvPr id="13" name="TextBox 12"/>
          <p:cNvSpPr txBox="1"/>
          <p:nvPr userDrawn="1"/>
        </p:nvSpPr>
        <p:spPr>
          <a:xfrm>
            <a:off x="819150" y="1352550"/>
            <a:ext cx="695325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Quiz</a:t>
            </a:r>
          </a:p>
        </p:txBody>
      </p:sp>
    </p:spTree>
    <p:extLst>
      <p:ext uri="{BB962C8B-B14F-4D97-AF65-F5344CB8AC3E}">
        <p14:creationId xmlns:p14="http://schemas.microsoft.com/office/powerpoint/2010/main" val="32804725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iz Answer A">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114549" y="3467100"/>
            <a:ext cx="356235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Correct answer</a:t>
            </a:r>
          </a:p>
        </p:txBody>
      </p:sp>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dirty="0"/>
              <a:t>Question</a:t>
            </a:r>
            <a:endParaRPr lang="en-GB" dirty="0"/>
          </a:p>
        </p:txBody>
      </p:sp>
      <p:sp>
        <p:nvSpPr>
          <p:cNvPr id="9" name="Text Placeholder 2"/>
          <p:cNvSpPr>
            <a:spLocks noGrp="1"/>
          </p:cNvSpPr>
          <p:nvPr>
            <p:ph type="body" idx="11" hasCustomPrompt="1"/>
          </p:nvPr>
        </p:nvSpPr>
        <p:spPr>
          <a:xfrm>
            <a:off x="21145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0" name="Text Placeholder 2"/>
          <p:cNvSpPr>
            <a:spLocks noGrp="1"/>
          </p:cNvSpPr>
          <p:nvPr>
            <p:ph type="body" idx="12" hasCustomPrompt="1"/>
          </p:nvPr>
        </p:nvSpPr>
        <p:spPr>
          <a:xfrm>
            <a:off x="685799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3" name="TextBox 12"/>
          <p:cNvSpPr txBox="1"/>
          <p:nvPr userDrawn="1"/>
        </p:nvSpPr>
        <p:spPr>
          <a:xfrm>
            <a:off x="819150" y="1352550"/>
            <a:ext cx="695325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Check your answer</a:t>
            </a:r>
          </a:p>
        </p:txBody>
      </p:sp>
    </p:spTree>
    <p:extLst>
      <p:ext uri="{BB962C8B-B14F-4D97-AF65-F5344CB8AC3E}">
        <p14:creationId xmlns:p14="http://schemas.microsoft.com/office/powerpoint/2010/main" val="11785146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iz Answer B">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dirty="0"/>
              <a:t>Question</a:t>
            </a:r>
            <a:endParaRPr lang="en-GB" dirty="0"/>
          </a:p>
        </p:txBody>
      </p:sp>
      <p:sp>
        <p:nvSpPr>
          <p:cNvPr id="9" name="Text Placeholder 2"/>
          <p:cNvSpPr>
            <a:spLocks noGrp="1"/>
          </p:cNvSpPr>
          <p:nvPr>
            <p:ph type="body" idx="11" hasCustomPrompt="1"/>
          </p:nvPr>
        </p:nvSpPr>
        <p:spPr>
          <a:xfrm>
            <a:off x="2114549" y="34861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0" name="Text Placeholder 2"/>
          <p:cNvSpPr>
            <a:spLocks noGrp="1"/>
          </p:cNvSpPr>
          <p:nvPr>
            <p:ph type="body" idx="12" hasCustomPrompt="1"/>
          </p:nvPr>
        </p:nvSpPr>
        <p:spPr>
          <a:xfrm>
            <a:off x="209549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3" name="TextBox 12"/>
          <p:cNvSpPr txBox="1"/>
          <p:nvPr userDrawn="1"/>
        </p:nvSpPr>
        <p:spPr>
          <a:xfrm>
            <a:off x="819150" y="1352550"/>
            <a:ext cx="695325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Check your answer</a:t>
            </a:r>
          </a:p>
        </p:txBody>
      </p:sp>
      <p:sp>
        <p:nvSpPr>
          <p:cNvPr id="14" name="Text Placeholder 2"/>
          <p:cNvSpPr>
            <a:spLocks noGrp="1"/>
          </p:cNvSpPr>
          <p:nvPr>
            <p:ph type="body" idx="1" hasCustomPrompt="1"/>
          </p:nvPr>
        </p:nvSpPr>
        <p:spPr>
          <a:xfrm>
            <a:off x="6838949" y="3486150"/>
            <a:ext cx="300990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Correct answer</a:t>
            </a:r>
          </a:p>
        </p:txBody>
      </p:sp>
    </p:spTree>
    <p:extLst>
      <p:ext uri="{BB962C8B-B14F-4D97-AF65-F5344CB8AC3E}">
        <p14:creationId xmlns:p14="http://schemas.microsoft.com/office/powerpoint/2010/main" val="28740233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iz Answer C">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dirty="0"/>
              <a:t>Question</a:t>
            </a:r>
            <a:endParaRPr lang="en-GB" dirty="0"/>
          </a:p>
        </p:txBody>
      </p:sp>
      <p:sp>
        <p:nvSpPr>
          <p:cNvPr id="9" name="Text Placeholder 2"/>
          <p:cNvSpPr>
            <a:spLocks noGrp="1"/>
          </p:cNvSpPr>
          <p:nvPr>
            <p:ph type="body" idx="11" hasCustomPrompt="1"/>
          </p:nvPr>
        </p:nvSpPr>
        <p:spPr>
          <a:xfrm>
            <a:off x="2114549" y="34861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0" name="Text Placeholder 2"/>
          <p:cNvSpPr>
            <a:spLocks noGrp="1"/>
          </p:cNvSpPr>
          <p:nvPr>
            <p:ph type="body" idx="12" hasCustomPrompt="1"/>
          </p:nvPr>
        </p:nvSpPr>
        <p:spPr>
          <a:xfrm>
            <a:off x="685799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3" name="TextBox 12"/>
          <p:cNvSpPr txBox="1"/>
          <p:nvPr userDrawn="1"/>
        </p:nvSpPr>
        <p:spPr>
          <a:xfrm>
            <a:off x="819150" y="1352550"/>
            <a:ext cx="695325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Check your answer</a:t>
            </a:r>
          </a:p>
        </p:txBody>
      </p:sp>
      <p:sp>
        <p:nvSpPr>
          <p:cNvPr id="12" name="Text Placeholder 2"/>
          <p:cNvSpPr>
            <a:spLocks noGrp="1"/>
          </p:cNvSpPr>
          <p:nvPr>
            <p:ph type="body" idx="1" hasCustomPrompt="1"/>
          </p:nvPr>
        </p:nvSpPr>
        <p:spPr>
          <a:xfrm>
            <a:off x="2114549" y="4724400"/>
            <a:ext cx="356235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Correct answer</a:t>
            </a:r>
          </a:p>
        </p:txBody>
      </p:sp>
    </p:spTree>
    <p:extLst>
      <p:ext uri="{BB962C8B-B14F-4D97-AF65-F5344CB8AC3E}">
        <p14:creationId xmlns:p14="http://schemas.microsoft.com/office/powerpoint/2010/main" val="8734103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iz Answer D">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dirty="0"/>
              <a:t>Question</a:t>
            </a:r>
            <a:endParaRPr lang="en-GB" dirty="0"/>
          </a:p>
        </p:txBody>
      </p:sp>
      <p:sp>
        <p:nvSpPr>
          <p:cNvPr id="9" name="Text Placeholder 2"/>
          <p:cNvSpPr>
            <a:spLocks noGrp="1"/>
          </p:cNvSpPr>
          <p:nvPr>
            <p:ph type="body" idx="11" hasCustomPrompt="1"/>
          </p:nvPr>
        </p:nvSpPr>
        <p:spPr>
          <a:xfrm>
            <a:off x="2114549" y="34861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0" name="Text Placeholder 2"/>
          <p:cNvSpPr>
            <a:spLocks noGrp="1"/>
          </p:cNvSpPr>
          <p:nvPr>
            <p:ph type="body" idx="12" hasCustomPrompt="1"/>
          </p:nvPr>
        </p:nvSpPr>
        <p:spPr>
          <a:xfrm>
            <a:off x="209549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1" name="Text Placeholder 2"/>
          <p:cNvSpPr>
            <a:spLocks noGrp="1"/>
          </p:cNvSpPr>
          <p:nvPr>
            <p:ph type="body" idx="13" hasCustomPrompt="1"/>
          </p:nvPr>
        </p:nvSpPr>
        <p:spPr>
          <a:xfrm>
            <a:off x="683894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Incorrect</a:t>
            </a:r>
          </a:p>
        </p:txBody>
      </p:sp>
      <p:sp>
        <p:nvSpPr>
          <p:cNvPr id="13" name="TextBox 12"/>
          <p:cNvSpPr txBox="1"/>
          <p:nvPr userDrawn="1"/>
        </p:nvSpPr>
        <p:spPr>
          <a:xfrm>
            <a:off x="819150" y="1352550"/>
            <a:ext cx="695325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Check your answer</a:t>
            </a:r>
          </a:p>
        </p:txBody>
      </p:sp>
      <p:sp>
        <p:nvSpPr>
          <p:cNvPr id="12" name="Text Placeholder 2"/>
          <p:cNvSpPr>
            <a:spLocks noGrp="1"/>
          </p:cNvSpPr>
          <p:nvPr>
            <p:ph type="body" idx="1" hasCustomPrompt="1"/>
          </p:nvPr>
        </p:nvSpPr>
        <p:spPr>
          <a:xfrm>
            <a:off x="6857999" y="4724400"/>
            <a:ext cx="358140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Correct answer</a:t>
            </a:r>
          </a:p>
        </p:txBody>
      </p:sp>
    </p:spTree>
    <p:extLst>
      <p:ext uri="{BB962C8B-B14F-4D97-AF65-F5344CB8AC3E}">
        <p14:creationId xmlns:p14="http://schemas.microsoft.com/office/powerpoint/2010/main" val="22273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0FC60C2-333E-4C09-9428-B6B9612A319E}"/>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Previous session</a:t>
            </a:r>
            <a:endParaRPr lang="en-US" dirty="0">
              <a:solidFill>
                <a:schemeClr val="tx1"/>
              </a:solidFill>
            </a:endParaRPr>
          </a:p>
        </p:txBody>
      </p:sp>
      <p:pic>
        <p:nvPicPr>
          <p:cNvPr id="3" name="Graphic 2" descr="Rewind with solid fill">
            <a:extLst>
              <a:ext uri="{FF2B5EF4-FFF2-40B4-BE49-F238E27FC236}">
                <a16:creationId xmlns:a16="http://schemas.microsoft.com/office/drawing/2014/main" id="{EDA7DDE2-5C2A-4460-AFAD-E5C453F41F7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30654" y="1081925"/>
            <a:ext cx="1457325" cy="1457325"/>
          </a:xfrm>
          <a:prstGeom prst="rect">
            <a:avLst/>
          </a:prstGeom>
        </p:spPr>
      </p:pic>
      <p:sp>
        <p:nvSpPr>
          <p:cNvPr id="5" name="Content Placeholder 2">
            <a:extLst>
              <a:ext uri="{FF2B5EF4-FFF2-40B4-BE49-F238E27FC236}">
                <a16:creationId xmlns:a16="http://schemas.microsoft.com/office/drawing/2014/main" id="{BBF458EC-880D-40D3-B244-1DBDD0269B44}"/>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13294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321F265A-F63B-478D-A4BB-80FB6E6B3465}"/>
              </a:ext>
            </a:extLst>
          </p:cNvPr>
          <p:cNvPicPr>
            <a:picLocks noChangeAspect="1"/>
          </p:cNvPicPr>
          <p:nvPr userDrawn="1"/>
        </p:nvPicPr>
        <p:blipFill>
          <a:blip r:embed="rId2"/>
          <a:stretch>
            <a:fillRect/>
          </a:stretch>
        </p:blipFill>
        <p:spPr>
          <a:xfrm>
            <a:off x="-1916" y="-11996"/>
            <a:ext cx="12193916" cy="6881992"/>
          </a:xfrm>
          <a:prstGeom prst="rect">
            <a:avLst/>
          </a:prstGeom>
        </p:spPr>
      </p:pic>
      <p:sp>
        <p:nvSpPr>
          <p:cNvPr id="6" name="TextBox 5">
            <a:extLst>
              <a:ext uri="{FF2B5EF4-FFF2-40B4-BE49-F238E27FC236}">
                <a16:creationId xmlns:a16="http://schemas.microsoft.com/office/drawing/2014/main" id="{21398435-3FB5-43E4-842B-7C7CC1D63E6A}"/>
              </a:ext>
            </a:extLst>
          </p:cNvPr>
          <p:cNvSpPr txBox="1"/>
          <p:nvPr userDrawn="1"/>
        </p:nvSpPr>
        <p:spPr>
          <a:xfrm>
            <a:off x="873021" y="2390615"/>
            <a:ext cx="7641085" cy="1815882"/>
          </a:xfrm>
          <a:prstGeom prst="rect">
            <a:avLst/>
          </a:prstGeom>
          <a:noFill/>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5600" b="1" dirty="0">
                <a:solidFill>
                  <a:schemeClr val="tx1"/>
                </a:solidFill>
                <a:latin typeface="Verdana"/>
                <a:ea typeface="Verdana"/>
                <a:cs typeface="Verdana"/>
              </a:rPr>
              <a:t>Qualification </a:t>
            </a:r>
          </a:p>
          <a:p>
            <a:r>
              <a:rPr lang="en-GB" sz="5600" b="1" dirty="0">
                <a:solidFill>
                  <a:schemeClr val="tx1"/>
                </a:solidFill>
                <a:latin typeface="Verdana"/>
                <a:ea typeface="Verdana"/>
                <a:cs typeface="Verdana"/>
              </a:rPr>
              <a:t>Title</a:t>
            </a:r>
            <a:endParaRPr lang="en-US" sz="5600" b="1" dirty="0">
              <a:solidFill>
                <a:schemeClr val="tx1"/>
              </a:solidFill>
              <a:latin typeface="Verdana"/>
              <a:ea typeface="Verdana"/>
              <a:cs typeface="Verdana"/>
            </a:endParaRPr>
          </a:p>
        </p:txBody>
      </p:sp>
      <p:sp>
        <p:nvSpPr>
          <p:cNvPr id="7" name="TextBox 6">
            <a:extLst>
              <a:ext uri="{FF2B5EF4-FFF2-40B4-BE49-F238E27FC236}">
                <a16:creationId xmlns:a16="http://schemas.microsoft.com/office/drawing/2014/main" id="{66A99A3F-4CCF-4202-A85F-F69FDF0E70D3}"/>
              </a:ext>
            </a:extLst>
          </p:cNvPr>
          <p:cNvSpPr txBox="1"/>
          <p:nvPr userDrawn="1"/>
        </p:nvSpPr>
        <p:spPr>
          <a:xfrm>
            <a:off x="555133" y="6124068"/>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Version 2.0   |   March 2021</a:t>
            </a:r>
            <a:endParaRPr lang="en-US" sz="1600" dirty="0">
              <a:solidFill>
                <a:srgbClr val="333333"/>
              </a:solidFill>
              <a:latin typeface="Arial"/>
              <a:cs typeface="Arial"/>
            </a:endParaRPr>
          </a:p>
        </p:txBody>
      </p:sp>
      <p:sp>
        <p:nvSpPr>
          <p:cNvPr id="8" name="TextBox 7">
            <a:extLst>
              <a:ext uri="{FF2B5EF4-FFF2-40B4-BE49-F238E27FC236}">
                <a16:creationId xmlns:a16="http://schemas.microsoft.com/office/drawing/2014/main" id="{03D35374-882D-481A-97C5-E58F6E2E623C}"/>
              </a:ext>
            </a:extLst>
          </p:cNvPr>
          <p:cNvSpPr txBox="1"/>
          <p:nvPr userDrawn="1"/>
        </p:nvSpPr>
        <p:spPr>
          <a:xfrm>
            <a:off x="1031171" y="4288120"/>
            <a:ext cx="7324784" cy="584775"/>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dirty="0">
                <a:solidFill>
                  <a:schemeClr val="bg1"/>
                </a:solidFill>
                <a:latin typeface="Verdana"/>
                <a:ea typeface="Verdana"/>
                <a:cs typeface="Verdana"/>
              </a:rPr>
              <a:t>(x/xxx/xxx/x)</a:t>
            </a:r>
          </a:p>
        </p:txBody>
      </p:sp>
      <p:sp>
        <p:nvSpPr>
          <p:cNvPr id="9" name="TextBox 8">
            <a:extLst>
              <a:ext uri="{FF2B5EF4-FFF2-40B4-BE49-F238E27FC236}">
                <a16:creationId xmlns:a16="http://schemas.microsoft.com/office/drawing/2014/main" id="{41D0903E-DCD4-4B99-9705-1CDE46E163F9}"/>
              </a:ext>
            </a:extLst>
          </p:cNvPr>
          <p:cNvSpPr txBox="1"/>
          <p:nvPr userDrawn="1"/>
        </p:nvSpPr>
        <p:spPr>
          <a:xfrm>
            <a:off x="555133" y="5785514"/>
            <a:ext cx="732478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Session X – Session Title</a:t>
            </a:r>
            <a:endParaRPr lang="en-US" sz="1600" dirty="0">
              <a:solidFill>
                <a:srgbClr val="333333"/>
              </a:solidFill>
              <a:latin typeface="Arial"/>
              <a:cs typeface="Arial"/>
            </a:endParaRPr>
          </a:p>
        </p:txBody>
      </p:sp>
    </p:spTree>
    <p:extLst>
      <p:ext uri="{BB962C8B-B14F-4D97-AF65-F5344CB8AC3E}">
        <p14:creationId xmlns:p14="http://schemas.microsoft.com/office/powerpoint/2010/main" val="3146388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Aims and Objectives</a:t>
            </a:r>
            <a:endParaRPr lang="en-US" dirty="0">
              <a:solidFill>
                <a:schemeClr val="tx1"/>
              </a:solidFill>
            </a:endParaRPr>
          </a:p>
        </p:txBody>
      </p:sp>
      <p:pic>
        <p:nvPicPr>
          <p:cNvPr id="5" name="Picture 4" descr="Icon&#10;&#10;Description automatically generated">
            <a:extLst>
              <a:ext uri="{FF2B5EF4-FFF2-40B4-BE49-F238E27FC236}">
                <a16:creationId xmlns:a16="http://schemas.microsoft.com/office/drawing/2014/main" id="{7BDB0595-B5DA-499A-B8D5-1D7EE2A3A4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
        <p:nvSpPr>
          <p:cNvPr id="6" name="Content Placeholder 2">
            <a:extLst>
              <a:ext uri="{FF2B5EF4-FFF2-40B4-BE49-F238E27FC236}">
                <a16:creationId xmlns:a16="http://schemas.microsoft.com/office/drawing/2014/main" id="{5D10411E-92D8-407E-A706-14AA47236176}"/>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4980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a16="http://schemas.microsoft.com/office/drawing/2014/main" id="{648C5907-B710-472B-B533-B383389295A6}"/>
              </a:ext>
            </a:extLst>
          </p:cNvPr>
          <p:cNvSpPr>
            <a:spLocks noGrp="1"/>
          </p:cNvSpPr>
          <p:nvPr>
            <p:ph type="title"/>
          </p:nvPr>
        </p:nvSpPr>
        <p:spPr>
          <a:xfrm>
            <a:off x="668607"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B4EBC350-DF07-4BD8-B8D9-4E1CFDCB9133}"/>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1952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sp>
        <p:nvSpPr>
          <p:cNvPr id="8" name="Title 1">
            <a:extLst>
              <a:ext uri="{FF2B5EF4-FFF2-40B4-BE49-F238E27FC236}">
                <a16:creationId xmlns:a16="http://schemas.microsoft.com/office/drawing/2014/main" id="{5F1C658F-1039-4A48-ABB5-3BFECA4CD2B2}"/>
              </a:ext>
            </a:extLst>
          </p:cNvPr>
          <p:cNvSpPr>
            <a:spLocks noGrp="1"/>
          </p:cNvSpPr>
          <p:nvPr>
            <p:ph type="title"/>
          </p:nvPr>
        </p:nvSpPr>
        <p:spPr>
          <a:xfrm>
            <a:off x="668606"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pic>
        <p:nvPicPr>
          <p:cNvPr id="4" name="Graphic 3" descr="Stopwatch 75% with solid fill">
            <a:extLst>
              <a:ext uri="{FF2B5EF4-FFF2-40B4-BE49-F238E27FC236}">
                <a16:creationId xmlns:a16="http://schemas.microsoft.com/office/drawing/2014/main" id="{2B52B4B0-EDE2-46A0-9806-427A1B207C5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5475" y="796720"/>
            <a:ext cx="1819781" cy="1819781"/>
          </a:xfrm>
          <a:prstGeom prst="rect">
            <a:avLst/>
          </a:prstGeom>
        </p:spPr>
      </p:pic>
      <p:sp>
        <p:nvSpPr>
          <p:cNvPr id="9" name="Content Placeholder 2">
            <a:extLst>
              <a:ext uri="{FF2B5EF4-FFF2-40B4-BE49-F238E27FC236}">
                <a16:creationId xmlns:a16="http://schemas.microsoft.com/office/drawing/2014/main" id="{A570721D-4D90-4DF7-91CA-58B27C6D63BA}"/>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65043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 w/ EXT">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sp>
        <p:nvSpPr>
          <p:cNvPr id="8" name="Text Box 2">
            <a:extLst>
              <a:ext uri="{FF2B5EF4-FFF2-40B4-BE49-F238E27FC236}">
                <a16:creationId xmlns:a16="http://schemas.microsoft.com/office/drawing/2014/main" id="{DC19B304-F1F0-4339-9F16-7B616925E281}"/>
              </a:ext>
            </a:extLst>
          </p:cNvPr>
          <p:cNvSpPr txBox="1"/>
          <p:nvPr userDrawn="1"/>
        </p:nvSpPr>
        <p:spPr>
          <a:xfrm>
            <a:off x="3851115" y="5675769"/>
            <a:ext cx="7681125" cy="977191"/>
          </a:xfrm>
          <a:prstGeom prst="rect">
            <a:avLst/>
          </a:prstGeom>
          <a:solidFill>
            <a:srgbClr val="78FAD4"/>
          </a:solidFill>
          <a:ln w="19046">
            <a:noFill/>
            <a:prstDash val="solid"/>
          </a:ln>
        </p:spPr>
        <p:txBody>
          <a:bodyPr vert="horz" wrap="square" lIns="91440" tIns="45720" rIns="91440" bIns="45720" anchor="t" anchorCtr="0" compatLnSpc="0">
            <a:spAutoFit/>
          </a:bodyPr>
          <a:lstStyle/>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31070037-B661-4971-BE0E-AA90A9E7C2BD}"/>
              </a:ext>
            </a:extLst>
          </p:cNvPr>
          <p:cNvSpPr>
            <a:spLocks noGrp="1"/>
          </p:cNvSpPr>
          <p:nvPr>
            <p:ph type="title"/>
          </p:nvPr>
        </p:nvSpPr>
        <p:spPr>
          <a:xfrm>
            <a:off x="668606"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pic>
        <p:nvPicPr>
          <p:cNvPr id="10" name="Graphic 9" descr="Stopwatch 75% with solid fill">
            <a:extLst>
              <a:ext uri="{FF2B5EF4-FFF2-40B4-BE49-F238E27FC236}">
                <a16:creationId xmlns:a16="http://schemas.microsoft.com/office/drawing/2014/main" id="{08ACC6B3-A7CC-4EA6-87AF-3CD8A12AA89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5475" y="796720"/>
            <a:ext cx="1819781" cy="1819781"/>
          </a:xfrm>
          <a:prstGeom prst="rect">
            <a:avLst/>
          </a:prstGeom>
        </p:spPr>
      </p:pic>
      <p:sp>
        <p:nvSpPr>
          <p:cNvPr id="11" name="Content Placeholder 2">
            <a:extLst>
              <a:ext uri="{FF2B5EF4-FFF2-40B4-BE49-F238E27FC236}">
                <a16:creationId xmlns:a16="http://schemas.microsoft.com/office/drawing/2014/main" id="{EA4F86DA-A763-4C76-8451-A7E228C66729}"/>
              </a:ext>
            </a:extLst>
          </p:cNvPr>
          <p:cNvSpPr>
            <a:spLocks noGrp="1"/>
          </p:cNvSpPr>
          <p:nvPr>
            <p:ph sz="quarter" idx="10"/>
          </p:nvPr>
        </p:nvSpPr>
        <p:spPr>
          <a:xfrm>
            <a:off x="668338" y="2695576"/>
            <a:ext cx="7640637" cy="274878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23613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ctivity Feedbac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6DD1C3-0D5D-4684-AD73-760A8816C335}"/>
              </a:ext>
            </a:extLst>
          </p:cNvPr>
          <p:cNvPicPr>
            <a:picLocks noChangeAspect="1"/>
          </p:cNvPicPr>
          <p:nvPr userDrawn="1"/>
        </p:nvPicPr>
        <p:blipFill>
          <a:blip r:embed="rId2"/>
          <a:stretch>
            <a:fillRect/>
          </a:stretch>
        </p:blipFill>
        <p:spPr>
          <a:xfrm>
            <a:off x="-1916" y="-404190"/>
            <a:ext cx="12193916" cy="6881992"/>
          </a:xfrm>
          <a:prstGeom prst="rect">
            <a:avLst/>
          </a:prstGeom>
        </p:spPr>
      </p:pic>
      <p:sp>
        <p:nvSpPr>
          <p:cNvPr id="5" name="TextBox 4">
            <a:extLst>
              <a:ext uri="{FF2B5EF4-FFF2-40B4-BE49-F238E27FC236}">
                <a16:creationId xmlns:a16="http://schemas.microsoft.com/office/drawing/2014/main" id="{1A5BC1E1-C22C-439E-B858-5D86F479A1BF}"/>
              </a:ext>
            </a:extLst>
          </p:cNvPr>
          <p:cNvSpPr txBox="1"/>
          <p:nvPr userDrawn="1"/>
        </p:nvSpPr>
        <p:spPr>
          <a:xfrm>
            <a:off x="727492" y="1811484"/>
            <a:ext cx="7641085"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600" b="1" dirty="0">
                <a:solidFill>
                  <a:schemeClr val="tx1"/>
                </a:solidFill>
                <a:latin typeface="Verdana"/>
                <a:ea typeface="Verdana"/>
                <a:cs typeface="Verdana"/>
              </a:rPr>
              <a:t>Activity Feedback</a:t>
            </a:r>
            <a:endParaRPr lang="en-US" sz="1600" dirty="0">
              <a:solidFill>
                <a:schemeClr val="tx1"/>
              </a:solidFill>
            </a:endParaRPr>
          </a:p>
        </p:txBody>
      </p:sp>
      <p:pic>
        <p:nvPicPr>
          <p:cNvPr id="18" name="Picture 17" descr="Icon&#10;&#10;Description automatically generated">
            <a:extLst>
              <a:ext uri="{FF2B5EF4-FFF2-40B4-BE49-F238E27FC236}">
                <a16:creationId xmlns:a16="http://schemas.microsoft.com/office/drawing/2014/main" id="{687A2BC2-3139-488A-A7DA-A98040978F73}"/>
              </a:ext>
            </a:extLst>
          </p:cNvPr>
          <p:cNvPicPr>
            <a:picLocks noChangeAspect="1"/>
          </p:cNvPicPr>
          <p:nvPr userDrawn="1"/>
        </p:nvPicPr>
        <p:blipFill>
          <a:blip r:embed="rId3"/>
          <a:stretch>
            <a:fillRect/>
          </a:stretch>
        </p:blipFill>
        <p:spPr>
          <a:xfrm>
            <a:off x="1923469" y="2712583"/>
            <a:ext cx="3379407" cy="3358702"/>
          </a:xfrm>
          <a:prstGeom prst="rect">
            <a:avLst/>
          </a:prstGeom>
        </p:spPr>
      </p:pic>
      <p:pic>
        <p:nvPicPr>
          <p:cNvPr id="19" name="Picture 18" descr="Icon&#10;&#10;Description automatically generated">
            <a:extLst>
              <a:ext uri="{FF2B5EF4-FFF2-40B4-BE49-F238E27FC236}">
                <a16:creationId xmlns:a16="http://schemas.microsoft.com/office/drawing/2014/main" id="{CAC44082-180D-4308-A0A9-652D4594D774}"/>
              </a:ext>
            </a:extLst>
          </p:cNvPr>
          <p:cNvPicPr>
            <a:picLocks noChangeAspect="1"/>
          </p:cNvPicPr>
          <p:nvPr userDrawn="1"/>
        </p:nvPicPr>
        <p:blipFill>
          <a:blip r:embed="rId3"/>
          <a:stretch>
            <a:fillRect/>
          </a:stretch>
        </p:blipFill>
        <p:spPr>
          <a:xfrm>
            <a:off x="4509751" y="5026701"/>
            <a:ext cx="1586249" cy="1576530"/>
          </a:xfrm>
          <a:prstGeom prst="rect">
            <a:avLst/>
          </a:prstGeom>
        </p:spPr>
      </p:pic>
      <p:pic>
        <p:nvPicPr>
          <p:cNvPr id="6" name="Graphic 5" descr="Left Brain with solid fill">
            <a:extLst>
              <a:ext uri="{FF2B5EF4-FFF2-40B4-BE49-F238E27FC236}">
                <a16:creationId xmlns:a16="http://schemas.microsoft.com/office/drawing/2014/main" id="{B2089269-9C04-401B-A9FE-72046B642DF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710057" y="518300"/>
            <a:ext cx="1754451" cy="1754451"/>
          </a:xfrm>
          <a:prstGeom prst="rect">
            <a:avLst/>
          </a:prstGeom>
        </p:spPr>
      </p:pic>
    </p:spTree>
    <p:extLst>
      <p:ext uri="{BB962C8B-B14F-4D97-AF65-F5344CB8AC3E}">
        <p14:creationId xmlns:p14="http://schemas.microsoft.com/office/powerpoint/2010/main" val="689239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Progress check</a:t>
            </a:r>
            <a:endParaRPr lang="en-US" dirty="0">
              <a:solidFill>
                <a:schemeClr val="tx1"/>
              </a:solidFill>
            </a:endParaRPr>
          </a:p>
        </p:txBody>
      </p:sp>
      <p:pic>
        <p:nvPicPr>
          <p:cNvPr id="7" name="Picture 6" descr="Icon&#10;&#10;Description automatically generated">
            <a:extLst>
              <a:ext uri="{FF2B5EF4-FFF2-40B4-BE49-F238E27FC236}">
                <a16:creationId xmlns:a16="http://schemas.microsoft.com/office/drawing/2014/main" id="{D617CE3A-3811-41CE-BEAC-A85EE1ACA99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
        <p:nvSpPr>
          <p:cNvPr id="6" name="Content Placeholder 2">
            <a:extLst>
              <a:ext uri="{FF2B5EF4-FFF2-40B4-BE49-F238E27FC236}">
                <a16:creationId xmlns:a16="http://schemas.microsoft.com/office/drawing/2014/main" id="{7DDA5FEC-121B-414A-93E7-424BE9A21957}"/>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34042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5.xml"/><Relationship Id="rId4" Type="http://schemas.openxmlformats.org/officeDocument/2006/relationships/image" Target="../media/image17.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16.xml"/><Relationship Id="rId4" Type="http://schemas.openxmlformats.org/officeDocument/2006/relationships/image" Target="../media/image17.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 Id="rId4" Type="http://schemas.openxmlformats.org/officeDocument/2006/relationships/image" Target="../media/image17.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18.xml"/><Relationship Id="rId4" Type="http://schemas.openxmlformats.org/officeDocument/2006/relationships/image" Target="../media/image17.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6.xml"/><Relationship Id="rId1" Type="http://schemas.openxmlformats.org/officeDocument/2006/relationships/slideLayout" Target="../slideLayouts/slideLayout19.xml"/><Relationship Id="rId4" Type="http://schemas.openxmlformats.org/officeDocument/2006/relationships/image" Target="../media/image1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67" r:id="rId3"/>
    <p:sldLayoutId id="2147483668" r:id="rId4"/>
    <p:sldLayoutId id="2147483680" r:id="rId5"/>
    <p:sldLayoutId id="2147483671" r:id="rId6"/>
    <p:sldLayoutId id="2147483682" r:id="rId7"/>
    <p:sldLayoutId id="2147483679" r:id="rId8"/>
    <p:sldLayoutId id="2147483669" r:id="rId9"/>
    <p:sldLayoutId id="2147483678" r:id="rId10"/>
    <p:sldLayoutId id="2147483677" r:id="rId11"/>
    <p:sldLayoutId id="2147483670" r:id="rId12"/>
    <p:sldLayoutId id="2147483684" r:id="rId13"/>
    <p:sldLayoutId id="214748368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24/08/2021</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tx1"/>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tx1"/>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tx1"/>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tx1"/>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3761356323"/>
      </p:ext>
    </p:extLst>
  </p:cSld>
  <p:clrMap bg1="lt1" tx1="dk1" bg2="lt2" tx2="dk2" accent1="accent1" accent2="accent2" accent3="accent3" accent4="accent4" accent5="accent5" accent6="accent6" hlink="hlink" folHlink="folHlink"/>
  <p:sldLayoutIdLst>
    <p:sldLayoutId id="2147483686"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24/08/2021</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tx1"/>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3389483602"/>
      </p:ext>
    </p:extLst>
  </p:cSld>
  <p:clrMap bg1="lt1" tx1="dk1" bg2="lt2" tx2="dk2" accent1="accent1" accent2="accent2" accent3="accent3" accent4="accent4" accent5="accent5" accent6="accent6" hlink="hlink" folHlink="folHlink"/>
  <p:sldLayoutIdLst>
    <p:sldLayoutId id="2147483688"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24/08/2021</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tx1"/>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357843347"/>
      </p:ext>
    </p:extLst>
  </p:cSld>
  <p:clrMap bg1="lt1" tx1="dk1" bg2="lt2" tx2="dk2" accent1="accent1" accent2="accent2" accent3="accent3" accent4="accent4" accent5="accent5" accent6="accent6" hlink="hlink" folHlink="folHlink"/>
  <p:sldLayoutIdLst>
    <p:sldLayoutId id="214748369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24/08/2021</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tx1"/>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1267284021"/>
      </p:ext>
    </p:extLst>
  </p:cSld>
  <p:clrMap bg1="lt1" tx1="dk1" bg2="lt2" tx2="dk2" accent1="accent1" accent2="accent2" accent3="accent3" accent4="accent4" accent5="accent5" accent6="accent6" hlink="hlink" folHlink="folHlink"/>
  <p:sldLayoutIdLst>
    <p:sldLayoutId id="214748369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24/08/2021</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tx1"/>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lumMod val="75000"/>
                  </a:schemeClr>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2474263888"/>
      </p:ext>
    </p:extLst>
  </p:cSld>
  <p:clrMap bg1="lt1" tx1="dk1" bg2="lt2" tx2="dk2" accent1="accent1" accent2="accent2" accent3="accent3" accent4="accent4" accent5="accent5" accent6="accent6" hlink="hlink" folHlink="folHlink"/>
  <p:sldLayoutIdLst>
    <p:sldLayoutId id="214748369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en.wikipedia.org/wiki/Public_domain"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EAC99EAD-E0B9-4894-9670-CE44ACFFEE46}"/>
              </a:ext>
            </a:extLst>
          </p:cNvPr>
          <p:cNvPicPr>
            <a:picLocks noChangeAspect="1"/>
          </p:cNvPicPr>
          <p:nvPr/>
        </p:nvPicPr>
        <p:blipFill>
          <a:blip r:embed="rId3"/>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816DE08B-5D86-4B85-A8B3-9D3B86DE9452}"/>
              </a:ext>
            </a:extLst>
          </p:cNvPr>
          <p:cNvSpPr txBox="1"/>
          <p:nvPr/>
        </p:nvSpPr>
        <p:spPr>
          <a:xfrm>
            <a:off x="714871" y="2413337"/>
            <a:ext cx="6458816"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5400" b="1" dirty="0">
                <a:latin typeface="Verdana"/>
                <a:ea typeface="Verdana"/>
                <a:cs typeface="Verdana"/>
              </a:rPr>
              <a:t>Functional Skills</a:t>
            </a:r>
            <a:endParaRPr lang="en-US" sz="5400" b="1" dirty="0">
              <a:latin typeface="Verdana"/>
              <a:ea typeface="Verdana"/>
              <a:cs typeface="Verdana"/>
            </a:endParaRPr>
          </a:p>
        </p:txBody>
      </p:sp>
      <p:sp>
        <p:nvSpPr>
          <p:cNvPr id="7" name="TextBox 6">
            <a:extLst>
              <a:ext uri="{FF2B5EF4-FFF2-40B4-BE49-F238E27FC236}">
                <a16:creationId xmlns:a16="http://schemas.microsoft.com/office/drawing/2014/main" id="{59C9D7F2-EE90-4DEB-B9F7-2559E305101A}"/>
              </a:ext>
            </a:extLst>
          </p:cNvPr>
          <p:cNvSpPr txBox="1"/>
          <p:nvPr/>
        </p:nvSpPr>
        <p:spPr>
          <a:xfrm>
            <a:off x="555133" y="6124068"/>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latin typeface="Arial"/>
                <a:cs typeface="Arial"/>
              </a:rPr>
              <a:t>Version 3.0   |   June 2021</a:t>
            </a:r>
            <a:endParaRPr lang="en-US" sz="1600" dirty="0">
              <a:latin typeface="Arial"/>
              <a:cs typeface="Arial"/>
            </a:endParaRPr>
          </a:p>
        </p:txBody>
      </p:sp>
      <p:sp>
        <p:nvSpPr>
          <p:cNvPr id="6" name="TextBox 5">
            <a:extLst>
              <a:ext uri="{FF2B5EF4-FFF2-40B4-BE49-F238E27FC236}">
                <a16:creationId xmlns:a16="http://schemas.microsoft.com/office/drawing/2014/main" id="{4F5DB323-0079-4141-A452-0739EF0009D4}"/>
              </a:ext>
            </a:extLst>
          </p:cNvPr>
          <p:cNvSpPr txBox="1"/>
          <p:nvPr/>
        </p:nvSpPr>
        <p:spPr>
          <a:xfrm>
            <a:off x="881743" y="4329607"/>
            <a:ext cx="7474212"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dirty="0">
                <a:solidFill>
                  <a:schemeClr val="bg1"/>
                </a:solidFill>
                <a:latin typeface="Verdana" panose="020B0604030504040204" pitchFamily="34" charset="0"/>
                <a:ea typeface="Verdana" panose="020B0604030504040204" pitchFamily="34" charset="0"/>
                <a:cs typeface="Arial" panose="020B0604020202020204" pitchFamily="34" charset="0"/>
              </a:rPr>
              <a:t>L1.09_R</a:t>
            </a:r>
          </a:p>
        </p:txBody>
      </p:sp>
      <p:sp>
        <p:nvSpPr>
          <p:cNvPr id="8" name="TextBox 7">
            <a:extLst>
              <a:ext uri="{FF2B5EF4-FFF2-40B4-BE49-F238E27FC236}">
                <a16:creationId xmlns:a16="http://schemas.microsoft.com/office/drawing/2014/main" id="{4EDCF0B3-B0B3-9746-82FB-E4357B61BF69}"/>
              </a:ext>
            </a:extLst>
          </p:cNvPr>
          <p:cNvSpPr txBox="1"/>
          <p:nvPr/>
        </p:nvSpPr>
        <p:spPr>
          <a:xfrm>
            <a:off x="555133" y="5785514"/>
            <a:ext cx="732478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latin typeface="Arial" panose="020B0604020202020204" pitchFamily="34" charset="0"/>
                <a:cs typeface="Arial" panose="020B0604020202020204" pitchFamily="34" charset="0"/>
              </a:rPr>
              <a:t>Identify and understand the main points, ideas and details in texts</a:t>
            </a:r>
          </a:p>
        </p:txBody>
      </p:sp>
    </p:spTree>
    <p:extLst>
      <p:ext uri="{BB962C8B-B14F-4D97-AF65-F5344CB8AC3E}">
        <p14:creationId xmlns:p14="http://schemas.microsoft.com/office/powerpoint/2010/main" val="3810383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A7168-4BB1-4C76-8567-59BD1A2DE5F3}"/>
              </a:ext>
            </a:extLst>
          </p:cNvPr>
          <p:cNvSpPr>
            <a:spLocks noGrp="1"/>
          </p:cNvSpPr>
          <p:nvPr>
            <p:ph type="title"/>
          </p:nvPr>
        </p:nvSpPr>
        <p:spPr>
          <a:xfrm>
            <a:off x="667890" y="1851170"/>
            <a:ext cx="7641085" cy="707886"/>
          </a:xfrm>
        </p:spPr>
        <p:txBody>
          <a:bodyPr/>
          <a:lstStyle/>
          <a:p>
            <a:r>
              <a:rPr lang="en-GB" dirty="0"/>
              <a:t>Emotive language</a:t>
            </a:r>
          </a:p>
        </p:txBody>
      </p:sp>
      <p:sp>
        <p:nvSpPr>
          <p:cNvPr id="3" name="Content Placeholder 2">
            <a:extLst>
              <a:ext uri="{FF2B5EF4-FFF2-40B4-BE49-F238E27FC236}">
                <a16:creationId xmlns:a16="http://schemas.microsoft.com/office/drawing/2014/main" id="{97E137FC-C3B3-449F-A3FF-EDFA14A67673}"/>
              </a:ext>
            </a:extLst>
          </p:cNvPr>
          <p:cNvSpPr>
            <a:spLocks noGrp="1"/>
          </p:cNvSpPr>
          <p:nvPr>
            <p:ph sz="quarter" idx="10"/>
          </p:nvPr>
        </p:nvSpPr>
        <p:spPr>
          <a:xfrm>
            <a:off x="668338" y="2695576"/>
            <a:ext cx="9640433" cy="3924300"/>
          </a:xfrm>
        </p:spPr>
        <p:txBody>
          <a:bodyPr/>
          <a:lstStyle/>
          <a:p>
            <a:pPr marL="0" lvl="0" indent="0">
              <a:lnSpc>
                <a:spcPct val="100000"/>
              </a:lnSpc>
              <a:spcBef>
                <a:spcPts val="0"/>
              </a:spcBef>
              <a:buClr>
                <a:srgbClr val="000000"/>
              </a:buClr>
              <a:buSzPts val="2000"/>
              <a:buNone/>
            </a:pPr>
            <a:r>
              <a:rPr lang="en-GB" sz="2000" dirty="0">
                <a:solidFill>
                  <a:schemeClr val="dk1"/>
                </a:solidFill>
                <a:latin typeface="Arial"/>
                <a:ea typeface="Arial"/>
                <a:cs typeface="Arial"/>
                <a:sym typeface="Arial"/>
              </a:rPr>
              <a:t>Emotive language is when the writer uses language to try to get an emotional reaction from the reader. It is often used in persuasive texts.</a:t>
            </a:r>
            <a:endParaRPr lang="en-GB" sz="2000" dirty="0">
              <a:solidFill>
                <a:srgbClr val="000000"/>
              </a:solidFill>
              <a:latin typeface="Arial"/>
              <a:ea typeface="Arial"/>
              <a:cs typeface="Arial"/>
              <a:sym typeface="Arial"/>
            </a:endParaRPr>
          </a:p>
          <a:p>
            <a:pPr lvl="0">
              <a:lnSpc>
                <a:spcPct val="100000"/>
              </a:lnSpc>
              <a:spcBef>
                <a:spcPts val="0"/>
              </a:spcBef>
              <a:buClr>
                <a:srgbClr val="000000"/>
              </a:buClr>
              <a:buSzPts val="2000"/>
            </a:pPr>
            <a:endParaRPr lang="en-GB" sz="2000" dirty="0">
              <a:solidFill>
                <a:schemeClr val="dk1"/>
              </a:solidFill>
              <a:latin typeface="Arial"/>
              <a:ea typeface="Arial"/>
              <a:cs typeface="Arial"/>
              <a:sym typeface="Arial"/>
            </a:endParaRPr>
          </a:p>
          <a:p>
            <a:pPr marL="0" lvl="0" indent="0">
              <a:lnSpc>
                <a:spcPct val="100000"/>
              </a:lnSpc>
              <a:spcBef>
                <a:spcPts val="0"/>
              </a:spcBef>
              <a:buSzPts val="2000"/>
              <a:buNone/>
            </a:pPr>
            <a:r>
              <a:rPr lang="en-GB" sz="2000" dirty="0">
                <a:solidFill>
                  <a:schemeClr val="dk1"/>
                </a:solidFill>
                <a:latin typeface="Arial"/>
                <a:ea typeface="Arial"/>
                <a:cs typeface="Arial"/>
                <a:sym typeface="Arial"/>
              </a:rPr>
              <a:t>To make a reader feel empathy</a:t>
            </a:r>
          </a:p>
          <a:p>
            <a:pPr marL="639028"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We must put sun cream on children, so that they don’t damage their precious skin.</a:t>
            </a:r>
            <a:endParaRPr lang="en-GB" sz="2000" dirty="0">
              <a:solidFill>
                <a:srgbClr val="000000"/>
              </a:solidFill>
              <a:latin typeface="Arial"/>
              <a:ea typeface="Arial"/>
              <a:cs typeface="Arial"/>
              <a:sym typeface="Arial"/>
            </a:endParaRPr>
          </a:p>
          <a:p>
            <a:pPr marL="342900" lvl="0" indent="-215900">
              <a:lnSpc>
                <a:spcPct val="100000"/>
              </a:lnSpc>
              <a:spcBef>
                <a:spcPts val="0"/>
              </a:spcBef>
              <a:buSzPts val="2000"/>
            </a:pPr>
            <a:endParaRPr lang="en-GB" sz="2000" dirty="0">
              <a:solidFill>
                <a:schemeClr val="dk1"/>
              </a:solidFill>
              <a:latin typeface="Arial"/>
              <a:ea typeface="Arial"/>
              <a:cs typeface="Arial"/>
              <a:sym typeface="Arial"/>
            </a:endParaRPr>
          </a:p>
          <a:p>
            <a:pPr marL="0" lvl="0" indent="0">
              <a:lnSpc>
                <a:spcPct val="100000"/>
              </a:lnSpc>
              <a:spcBef>
                <a:spcPts val="0"/>
              </a:spcBef>
              <a:buSzPts val="2000"/>
              <a:buNone/>
            </a:pPr>
            <a:r>
              <a:rPr lang="en-GB" sz="2000" dirty="0">
                <a:solidFill>
                  <a:schemeClr val="dk1"/>
                </a:solidFill>
                <a:latin typeface="Arial"/>
                <a:ea typeface="Arial"/>
                <a:cs typeface="Arial"/>
                <a:sym typeface="Arial"/>
              </a:rPr>
              <a:t>To make a reader feel anger</a:t>
            </a:r>
          </a:p>
          <a:p>
            <a:pPr marL="639028"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The amount of litter in the street is a disgrace. In a dereliction of its duty to collect refuse, the council has simply encouraged vermin and disease.</a:t>
            </a:r>
          </a:p>
          <a:p>
            <a:pPr lvl="0">
              <a:lnSpc>
                <a:spcPct val="100000"/>
              </a:lnSpc>
              <a:spcBef>
                <a:spcPts val="0"/>
              </a:spcBef>
              <a:buClr>
                <a:srgbClr val="000000"/>
              </a:buClr>
              <a:buSzPts val="2000"/>
            </a:pPr>
            <a:endParaRPr lang="en-GB" sz="2000" dirty="0">
              <a:solidFill>
                <a:schemeClr val="dk1"/>
              </a:solidFill>
              <a:latin typeface="Arial"/>
              <a:ea typeface="Arial"/>
              <a:cs typeface="Arial"/>
              <a:sym typeface="Arial"/>
            </a:endParaRPr>
          </a:p>
          <a:p>
            <a:pPr marL="0" lvl="0" indent="0">
              <a:lnSpc>
                <a:spcPct val="100000"/>
              </a:lnSpc>
              <a:spcBef>
                <a:spcPts val="0"/>
              </a:spcBef>
              <a:buClr>
                <a:srgbClr val="000000"/>
              </a:buClr>
              <a:buSzPts val="2000"/>
              <a:buNone/>
            </a:pPr>
            <a:r>
              <a:rPr lang="en-GB" sz="2000" dirty="0">
                <a:latin typeface="Arial"/>
                <a:ea typeface="Arial"/>
                <a:cs typeface="Arial"/>
                <a:sym typeface="Arial"/>
              </a:rPr>
              <a:t>Now think of an example of your own.</a:t>
            </a:r>
          </a:p>
          <a:p>
            <a:endParaRPr lang="en-GB" dirty="0"/>
          </a:p>
        </p:txBody>
      </p:sp>
    </p:spTree>
    <p:extLst>
      <p:ext uri="{BB962C8B-B14F-4D97-AF65-F5344CB8AC3E}">
        <p14:creationId xmlns:p14="http://schemas.microsoft.com/office/powerpoint/2010/main" val="3544826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B6301-A173-4444-9230-528A7B542EC8}"/>
              </a:ext>
            </a:extLst>
          </p:cNvPr>
          <p:cNvSpPr>
            <a:spLocks noGrp="1"/>
          </p:cNvSpPr>
          <p:nvPr>
            <p:ph type="title"/>
          </p:nvPr>
        </p:nvSpPr>
        <p:spPr>
          <a:xfrm>
            <a:off x="668338" y="1829398"/>
            <a:ext cx="7641085" cy="707886"/>
          </a:xfrm>
        </p:spPr>
        <p:txBody>
          <a:bodyPr/>
          <a:lstStyle/>
          <a:p>
            <a:r>
              <a:rPr lang="en-GB" sz="3600" dirty="0">
                <a:cs typeface="Arial"/>
                <a:sym typeface="Arial"/>
              </a:rPr>
              <a:t>Exaggeration</a:t>
            </a:r>
            <a:endParaRPr lang="en-GB" dirty="0"/>
          </a:p>
        </p:txBody>
      </p:sp>
      <p:sp>
        <p:nvSpPr>
          <p:cNvPr id="3" name="Content Placeholder 2">
            <a:extLst>
              <a:ext uri="{FF2B5EF4-FFF2-40B4-BE49-F238E27FC236}">
                <a16:creationId xmlns:a16="http://schemas.microsoft.com/office/drawing/2014/main" id="{181D17B1-5475-43FE-BCDD-5A85C48712ED}"/>
              </a:ext>
            </a:extLst>
          </p:cNvPr>
          <p:cNvSpPr>
            <a:spLocks noGrp="1"/>
          </p:cNvSpPr>
          <p:nvPr>
            <p:ph sz="quarter" idx="10"/>
          </p:nvPr>
        </p:nvSpPr>
        <p:spPr>
          <a:xfrm>
            <a:off x="668338" y="2695576"/>
            <a:ext cx="7640637" cy="3443967"/>
          </a:xfrm>
        </p:spPr>
        <p:txBody>
          <a:bodyPr/>
          <a:lstStyle/>
          <a:p>
            <a:pPr marL="0" lvl="0" indent="0">
              <a:lnSpc>
                <a:spcPct val="100000"/>
              </a:lnSpc>
              <a:spcBef>
                <a:spcPts val="0"/>
              </a:spcBef>
              <a:buClr>
                <a:srgbClr val="000000"/>
              </a:buClr>
              <a:buSzPct val="100000"/>
              <a:buNone/>
            </a:pPr>
            <a:r>
              <a:rPr lang="en-GB" sz="2000" dirty="0">
                <a:latin typeface="Arial"/>
                <a:ea typeface="Arial"/>
                <a:cs typeface="Arial"/>
                <a:sym typeface="Arial"/>
              </a:rPr>
              <a:t>Exaggeration is when a writer overemphasises something. It can be used in persuasive texts and texts where the tone is very informal.</a:t>
            </a:r>
          </a:p>
          <a:p>
            <a:pPr marL="0" lvl="0" indent="0">
              <a:lnSpc>
                <a:spcPct val="100000"/>
              </a:lnSpc>
              <a:spcBef>
                <a:spcPts val="0"/>
              </a:spcBef>
              <a:buClr>
                <a:srgbClr val="000000"/>
              </a:buClr>
              <a:buSzPts val="2000"/>
              <a:buNone/>
            </a:pPr>
            <a:endParaRPr lang="en-GB" sz="2000" dirty="0">
              <a:latin typeface="Arial"/>
              <a:ea typeface="Arial"/>
              <a:cs typeface="Arial"/>
              <a:sym typeface="Arial"/>
            </a:endParaRPr>
          </a:p>
          <a:p>
            <a:pPr lvl="1">
              <a:lnSpc>
                <a:spcPct val="100000"/>
              </a:lnSpc>
              <a:spcBef>
                <a:spcPts val="0"/>
              </a:spcBef>
              <a:buSzPct val="100000"/>
            </a:pPr>
            <a:r>
              <a:rPr lang="en-GB" sz="2000" dirty="0">
                <a:latin typeface="Arial"/>
                <a:ea typeface="Arial"/>
                <a:cs typeface="Arial"/>
                <a:sym typeface="Arial"/>
              </a:rPr>
              <a:t>My feet are frozen</a:t>
            </a:r>
          </a:p>
          <a:p>
            <a:pPr lvl="1">
              <a:lnSpc>
                <a:spcPct val="100000"/>
              </a:lnSpc>
              <a:spcBef>
                <a:spcPts val="0"/>
              </a:spcBef>
              <a:buSzPct val="100000"/>
            </a:pPr>
            <a:r>
              <a:rPr lang="en-GB" sz="2000" dirty="0">
                <a:latin typeface="Arial"/>
                <a:ea typeface="Arial"/>
                <a:cs typeface="Arial"/>
                <a:sym typeface="Arial"/>
              </a:rPr>
              <a:t>The car is dead</a:t>
            </a:r>
          </a:p>
          <a:p>
            <a:pPr lvl="1">
              <a:lnSpc>
                <a:spcPct val="100000"/>
              </a:lnSpc>
              <a:spcBef>
                <a:spcPts val="0"/>
              </a:spcBef>
              <a:buSzPct val="100000"/>
            </a:pPr>
            <a:r>
              <a:rPr lang="en-GB" sz="2000" dirty="0">
                <a:latin typeface="Arial"/>
                <a:ea typeface="Arial"/>
                <a:cs typeface="Arial"/>
                <a:sym typeface="Arial"/>
              </a:rPr>
              <a:t>We will be stuck forever in this traffic.</a:t>
            </a:r>
          </a:p>
          <a:p>
            <a:pPr marL="127000" lvl="0" indent="0">
              <a:lnSpc>
                <a:spcPct val="100000"/>
              </a:lnSpc>
              <a:spcBef>
                <a:spcPts val="0"/>
              </a:spcBef>
              <a:buClr>
                <a:srgbClr val="7030A0"/>
              </a:buClr>
              <a:buSzPts val="2000"/>
              <a:buNone/>
            </a:pPr>
            <a:endParaRPr lang="en-GB" sz="2000" dirty="0">
              <a:latin typeface="Arial"/>
              <a:ea typeface="Arial"/>
              <a:cs typeface="Arial"/>
              <a:sym typeface="Arial"/>
            </a:endParaRPr>
          </a:p>
          <a:p>
            <a:pPr marL="0" lvl="0" indent="0">
              <a:lnSpc>
                <a:spcPct val="100000"/>
              </a:lnSpc>
              <a:spcBef>
                <a:spcPts val="0"/>
              </a:spcBef>
              <a:buClr>
                <a:srgbClr val="000000"/>
              </a:buClr>
              <a:buSzPct val="100000"/>
              <a:buNone/>
            </a:pPr>
            <a:r>
              <a:rPr lang="en-GB" sz="2000" dirty="0">
                <a:latin typeface="Arial"/>
                <a:ea typeface="Arial"/>
                <a:cs typeface="Arial"/>
                <a:sym typeface="Arial"/>
              </a:rPr>
              <a:t>Now think of an example of your own.</a:t>
            </a:r>
          </a:p>
          <a:p>
            <a:endParaRPr lang="en-GB" dirty="0"/>
          </a:p>
        </p:txBody>
      </p:sp>
    </p:spTree>
    <p:extLst>
      <p:ext uri="{BB962C8B-B14F-4D97-AF65-F5344CB8AC3E}">
        <p14:creationId xmlns:p14="http://schemas.microsoft.com/office/powerpoint/2010/main" val="2904508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B5E0B-BA0C-46CA-9FA4-82AC181EA0B3}"/>
              </a:ext>
            </a:extLst>
          </p:cNvPr>
          <p:cNvSpPr>
            <a:spLocks noGrp="1"/>
          </p:cNvSpPr>
          <p:nvPr>
            <p:ph type="title"/>
          </p:nvPr>
        </p:nvSpPr>
        <p:spPr>
          <a:xfrm>
            <a:off x="668338" y="1851169"/>
            <a:ext cx="7641085" cy="707886"/>
          </a:xfrm>
        </p:spPr>
        <p:txBody>
          <a:bodyPr/>
          <a:lstStyle/>
          <a:p>
            <a:r>
              <a:rPr lang="en-GB" dirty="0"/>
              <a:t>Repetition</a:t>
            </a:r>
          </a:p>
        </p:txBody>
      </p:sp>
      <p:sp>
        <p:nvSpPr>
          <p:cNvPr id="3" name="Content Placeholder 2">
            <a:extLst>
              <a:ext uri="{FF2B5EF4-FFF2-40B4-BE49-F238E27FC236}">
                <a16:creationId xmlns:a16="http://schemas.microsoft.com/office/drawing/2014/main" id="{2A18EEA8-E764-4C1D-8C3E-DCE24F902E52}"/>
              </a:ext>
            </a:extLst>
          </p:cNvPr>
          <p:cNvSpPr>
            <a:spLocks noGrp="1"/>
          </p:cNvSpPr>
          <p:nvPr>
            <p:ph sz="quarter" idx="10"/>
          </p:nvPr>
        </p:nvSpPr>
        <p:spPr/>
        <p:txBody>
          <a:bodyPr/>
          <a:lstStyle/>
          <a:p>
            <a:pPr marL="0" lvl="0" indent="0">
              <a:lnSpc>
                <a:spcPct val="100000"/>
              </a:lnSpc>
              <a:spcBef>
                <a:spcPts val="0"/>
              </a:spcBef>
              <a:buClr>
                <a:srgbClr val="000000"/>
              </a:buClr>
              <a:buSzPts val="2000"/>
              <a:buNone/>
            </a:pPr>
            <a:r>
              <a:rPr lang="en-GB" sz="2000" dirty="0">
                <a:solidFill>
                  <a:schemeClr val="dk1"/>
                </a:solidFill>
                <a:latin typeface="Arial"/>
                <a:ea typeface="Arial"/>
                <a:cs typeface="Arial"/>
                <a:sym typeface="Arial"/>
              </a:rPr>
              <a:t>Repetition is the repeating a word or phrase for emphasis. It is a technique often used in texts to persuade, argue or describe.</a:t>
            </a:r>
            <a:br>
              <a:rPr lang="en-GB" sz="2000" dirty="0">
                <a:solidFill>
                  <a:srgbClr val="000000"/>
                </a:solidFill>
                <a:latin typeface="Arial"/>
                <a:ea typeface="Arial"/>
                <a:cs typeface="Arial"/>
                <a:sym typeface="Arial"/>
              </a:rPr>
            </a:br>
            <a:r>
              <a:rPr lang="en-GB" sz="2000" dirty="0">
                <a:solidFill>
                  <a:schemeClr val="dk1"/>
                </a:solidFill>
                <a:latin typeface="Arial"/>
                <a:ea typeface="Arial"/>
                <a:cs typeface="Arial"/>
                <a:sym typeface="Arial"/>
              </a:rPr>
              <a:t> </a:t>
            </a:r>
          </a:p>
          <a:p>
            <a:pPr marL="800100" lvl="1"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You can fool some of the people all of the time, and all of the people some of the time, but you cannot fool all of the people all of the time</a:t>
            </a:r>
            <a:endParaRPr lang="en-GB" sz="2000" dirty="0">
              <a:solidFill>
                <a:srgbClr val="000000"/>
              </a:solidFill>
              <a:latin typeface="Arial"/>
              <a:ea typeface="Arial"/>
              <a:cs typeface="Arial"/>
              <a:sym typeface="Arial"/>
            </a:endParaRPr>
          </a:p>
          <a:p>
            <a:pPr marL="800100" lvl="1"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It’s been a terrible, terrible day</a:t>
            </a:r>
          </a:p>
          <a:p>
            <a:pPr marL="800100" lvl="1"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Just give us more, more, more.</a:t>
            </a:r>
            <a:endParaRPr lang="en-GB" sz="2000" dirty="0">
              <a:solidFill>
                <a:srgbClr val="000000"/>
              </a:solidFill>
              <a:latin typeface="Arial"/>
              <a:ea typeface="Arial"/>
              <a:cs typeface="Arial"/>
              <a:sym typeface="Arial"/>
            </a:endParaRPr>
          </a:p>
          <a:p>
            <a:pPr marL="0" lvl="0" indent="0">
              <a:lnSpc>
                <a:spcPct val="100000"/>
              </a:lnSpc>
              <a:spcBef>
                <a:spcPts val="0"/>
              </a:spcBef>
              <a:buClr>
                <a:srgbClr val="000000"/>
              </a:buClr>
              <a:buSzPts val="2000"/>
              <a:buNone/>
            </a:pPr>
            <a:endParaRPr lang="en-GB" sz="2000" b="1" dirty="0">
              <a:solidFill>
                <a:srgbClr val="7030A0"/>
              </a:solidFill>
              <a:latin typeface="Arial"/>
              <a:ea typeface="Arial"/>
              <a:cs typeface="Arial"/>
              <a:sym typeface="Arial"/>
            </a:endParaRPr>
          </a:p>
          <a:p>
            <a:pPr marL="0" lvl="0" indent="0">
              <a:lnSpc>
                <a:spcPct val="100000"/>
              </a:lnSpc>
              <a:spcBef>
                <a:spcPts val="0"/>
              </a:spcBef>
              <a:buClr>
                <a:srgbClr val="000000"/>
              </a:buClr>
              <a:buSzPts val="2000"/>
              <a:buNone/>
            </a:pPr>
            <a:r>
              <a:rPr lang="en-GB" sz="2000" dirty="0">
                <a:latin typeface="Arial"/>
                <a:ea typeface="Arial"/>
                <a:cs typeface="Arial"/>
                <a:sym typeface="Arial"/>
              </a:rPr>
              <a:t>Now think of an example of your own.</a:t>
            </a:r>
          </a:p>
          <a:p>
            <a:endParaRPr lang="en-GB" dirty="0"/>
          </a:p>
        </p:txBody>
      </p:sp>
    </p:spTree>
    <p:extLst>
      <p:ext uri="{BB962C8B-B14F-4D97-AF65-F5344CB8AC3E}">
        <p14:creationId xmlns:p14="http://schemas.microsoft.com/office/powerpoint/2010/main" val="1294384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7AE26-2BF8-4D4D-9D8B-64957F476235}"/>
              </a:ext>
            </a:extLst>
          </p:cNvPr>
          <p:cNvSpPr>
            <a:spLocks noGrp="1"/>
          </p:cNvSpPr>
          <p:nvPr>
            <p:ph type="title"/>
          </p:nvPr>
        </p:nvSpPr>
        <p:spPr>
          <a:xfrm>
            <a:off x="667890" y="1840283"/>
            <a:ext cx="7641085" cy="707886"/>
          </a:xfrm>
        </p:spPr>
        <p:txBody>
          <a:bodyPr/>
          <a:lstStyle/>
          <a:p>
            <a:r>
              <a:rPr lang="en-GB" sz="3600" dirty="0">
                <a:cs typeface="Arial"/>
                <a:sym typeface="Arial"/>
              </a:rPr>
              <a:t>Rule of three</a:t>
            </a:r>
            <a:endParaRPr lang="en-GB" dirty="0"/>
          </a:p>
        </p:txBody>
      </p:sp>
      <p:sp>
        <p:nvSpPr>
          <p:cNvPr id="3" name="Content Placeholder 2">
            <a:extLst>
              <a:ext uri="{FF2B5EF4-FFF2-40B4-BE49-F238E27FC236}">
                <a16:creationId xmlns:a16="http://schemas.microsoft.com/office/drawing/2014/main" id="{1C05E886-C259-4503-8108-54207A21DC62}"/>
              </a:ext>
            </a:extLst>
          </p:cNvPr>
          <p:cNvSpPr>
            <a:spLocks noGrp="1"/>
          </p:cNvSpPr>
          <p:nvPr>
            <p:ph sz="quarter" idx="10"/>
          </p:nvPr>
        </p:nvSpPr>
        <p:spPr/>
        <p:txBody>
          <a:bodyPr/>
          <a:lstStyle/>
          <a:p>
            <a:pPr marL="0" lvl="0" indent="0">
              <a:lnSpc>
                <a:spcPct val="100000"/>
              </a:lnSpc>
              <a:spcBef>
                <a:spcPts val="0"/>
              </a:spcBef>
              <a:buSzPts val="2000"/>
              <a:buNone/>
            </a:pPr>
            <a:r>
              <a:rPr lang="en-GB" sz="2000" dirty="0">
                <a:latin typeface="Arial" panose="020B0604020202020204" pitchFamily="34" charset="0"/>
                <a:ea typeface="Arial"/>
                <a:cs typeface="Arial" panose="020B0604020202020204" pitchFamily="34" charset="0"/>
                <a:sym typeface="Arial"/>
              </a:rPr>
              <a:t>The rule of three is when three consecutive words, phrases or sentences are used for effect. It is a technique often used in texts to persuade, argue or describe.</a:t>
            </a:r>
            <a:br>
              <a:rPr lang="en-GB" sz="2000" dirty="0">
                <a:latin typeface="Arial" panose="020B0604020202020204" pitchFamily="34" charset="0"/>
                <a:ea typeface="Arial"/>
                <a:cs typeface="Arial" panose="020B0604020202020204" pitchFamily="34" charset="0"/>
                <a:sym typeface="Arial"/>
              </a:rPr>
            </a:br>
            <a:endParaRPr lang="en-GB" sz="2000" dirty="0">
              <a:latin typeface="Arial" panose="020B0604020202020204" pitchFamily="34" charset="0"/>
              <a:ea typeface="Arial"/>
              <a:cs typeface="Arial" panose="020B0604020202020204" pitchFamily="34" charset="0"/>
              <a:sym typeface="Arial"/>
            </a:endParaRPr>
          </a:p>
          <a:p>
            <a:pPr marL="800100" lvl="1" indent="-342900">
              <a:buSzPts val="2000"/>
              <a:buFont typeface="Arial"/>
              <a:buChar char="•"/>
            </a:pPr>
            <a:r>
              <a:rPr lang="en-GB" sz="2000" dirty="0">
                <a:latin typeface="Arial" panose="020B0604020202020204" pitchFamily="34" charset="0"/>
                <a:cs typeface="Arial" panose="020B0604020202020204" pitchFamily="34" charset="0"/>
              </a:rPr>
              <a:t>The design makes it </a:t>
            </a:r>
            <a:r>
              <a:rPr lang="en-GB" sz="2000" b="1" dirty="0">
                <a:latin typeface="Arial" panose="020B0604020202020204" pitchFamily="34" charset="0"/>
                <a:cs typeface="Arial" panose="020B0604020202020204" pitchFamily="34" charset="0"/>
              </a:rPr>
              <a:t>reliable</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durable</a:t>
            </a:r>
            <a:r>
              <a:rPr lang="en-GB" sz="2000" dirty="0">
                <a:latin typeface="Arial" panose="020B0604020202020204" pitchFamily="34" charset="0"/>
                <a:cs typeface="Arial" panose="020B0604020202020204" pitchFamily="34" charset="0"/>
              </a:rPr>
              <a:t> and </a:t>
            </a:r>
            <a:r>
              <a:rPr lang="en-GB" sz="2000" b="1" dirty="0">
                <a:latin typeface="Arial" panose="020B0604020202020204" pitchFamily="34" charset="0"/>
                <a:cs typeface="Arial" panose="020B0604020202020204" pitchFamily="34" charset="0"/>
              </a:rPr>
              <a:t>quiet</a:t>
            </a:r>
            <a:endParaRPr lang="en-GB" sz="2000" dirty="0">
              <a:latin typeface="Arial" panose="020B0604020202020204" pitchFamily="34" charset="0"/>
              <a:ea typeface="Arial"/>
              <a:cs typeface="Arial" panose="020B0604020202020204" pitchFamily="34" charset="0"/>
              <a:sym typeface="Arial"/>
            </a:endParaRPr>
          </a:p>
          <a:p>
            <a:pPr marL="800100" lvl="1" indent="-342900">
              <a:buSzPts val="2000"/>
              <a:buFont typeface="Arial"/>
              <a:buChar char="•"/>
            </a:pPr>
            <a:r>
              <a:rPr lang="en-GB" sz="2000" dirty="0">
                <a:latin typeface="Arial" panose="020B0604020202020204" pitchFamily="34" charset="0"/>
                <a:cs typeface="Arial" panose="020B0604020202020204" pitchFamily="34" charset="0"/>
              </a:rPr>
              <a:t>We’ve got </a:t>
            </a:r>
            <a:r>
              <a:rPr lang="en-GB" sz="2000" b="1" dirty="0">
                <a:latin typeface="Arial" panose="020B0604020202020204" pitchFamily="34" charset="0"/>
                <a:cs typeface="Arial" panose="020B0604020202020204" pitchFamily="34" charset="0"/>
              </a:rPr>
              <a:t>no plan</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no budget </a:t>
            </a:r>
            <a:r>
              <a:rPr lang="en-GB" sz="2000" dirty="0">
                <a:latin typeface="Arial" panose="020B0604020202020204" pitchFamily="34" charset="0"/>
                <a:cs typeface="Arial" panose="020B0604020202020204" pitchFamily="34" charset="0"/>
              </a:rPr>
              <a:t>and </a:t>
            </a:r>
            <a:r>
              <a:rPr lang="en-GB" sz="2000" b="1" dirty="0">
                <a:latin typeface="Arial" panose="020B0604020202020204" pitchFamily="34" charset="0"/>
                <a:cs typeface="Arial" panose="020B0604020202020204" pitchFamily="34" charset="0"/>
              </a:rPr>
              <a:t>no hope</a:t>
            </a:r>
            <a:endParaRPr lang="en-GB" sz="2000" dirty="0">
              <a:latin typeface="Arial" panose="020B0604020202020204" pitchFamily="34" charset="0"/>
              <a:ea typeface="Arial"/>
              <a:cs typeface="Arial" panose="020B0604020202020204" pitchFamily="34" charset="0"/>
              <a:sym typeface="Arial"/>
            </a:endParaRPr>
          </a:p>
          <a:p>
            <a:pPr marL="800100" lvl="1" indent="-342900">
              <a:lnSpc>
                <a:spcPct val="100000"/>
              </a:lnSpc>
              <a:spcBef>
                <a:spcPts val="0"/>
              </a:spcBef>
              <a:buSzPts val="2000"/>
              <a:buFont typeface="Arial"/>
              <a:buChar char="•"/>
            </a:pPr>
            <a:r>
              <a:rPr lang="en-GB" sz="2000" b="1" dirty="0">
                <a:latin typeface="Arial" panose="020B0604020202020204" pitchFamily="34" charset="0"/>
                <a:ea typeface="Arial"/>
                <a:cs typeface="Arial" panose="020B0604020202020204" pitchFamily="34" charset="0"/>
                <a:sym typeface="Arial"/>
              </a:rPr>
              <a:t>The design is sleek. The engine is loud. The performance is spectacular. </a:t>
            </a:r>
          </a:p>
          <a:p>
            <a:pPr marL="127000" lvl="0" indent="0">
              <a:lnSpc>
                <a:spcPct val="100000"/>
              </a:lnSpc>
              <a:spcBef>
                <a:spcPts val="0"/>
              </a:spcBef>
              <a:buSzPts val="2000"/>
              <a:buNone/>
            </a:pPr>
            <a:endParaRPr lang="en-GB" sz="2000" b="1" dirty="0">
              <a:latin typeface="Arial" panose="020B0604020202020204" pitchFamily="34" charset="0"/>
              <a:ea typeface="Arial"/>
              <a:cs typeface="Arial" panose="020B0604020202020204" pitchFamily="34" charset="0"/>
              <a:sym typeface="Arial"/>
            </a:endParaRPr>
          </a:p>
          <a:p>
            <a:pPr marL="0" lvl="0" indent="0">
              <a:lnSpc>
                <a:spcPct val="100000"/>
              </a:lnSpc>
              <a:spcBef>
                <a:spcPts val="0"/>
              </a:spcBef>
              <a:buSzPts val="2000"/>
              <a:buNone/>
            </a:pPr>
            <a:r>
              <a:rPr lang="en-GB" sz="2000" dirty="0">
                <a:latin typeface="Arial" panose="020B0604020202020204" pitchFamily="34" charset="0"/>
                <a:ea typeface="Arial"/>
                <a:cs typeface="Arial" panose="020B0604020202020204" pitchFamily="34" charset="0"/>
                <a:sym typeface="Arial"/>
              </a:rPr>
              <a:t>Now think of an example of your own.</a:t>
            </a:r>
          </a:p>
        </p:txBody>
      </p:sp>
    </p:spTree>
    <p:extLst>
      <p:ext uri="{BB962C8B-B14F-4D97-AF65-F5344CB8AC3E}">
        <p14:creationId xmlns:p14="http://schemas.microsoft.com/office/powerpoint/2010/main" val="34376592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9D27F-E01B-4C88-BA18-98AAD00FCCB0}"/>
              </a:ext>
            </a:extLst>
          </p:cNvPr>
          <p:cNvSpPr>
            <a:spLocks noGrp="1"/>
          </p:cNvSpPr>
          <p:nvPr>
            <p:ph type="title"/>
          </p:nvPr>
        </p:nvSpPr>
        <p:spPr>
          <a:xfrm>
            <a:off x="668338" y="1829398"/>
            <a:ext cx="7641085" cy="707886"/>
          </a:xfrm>
        </p:spPr>
        <p:txBody>
          <a:bodyPr/>
          <a:lstStyle/>
          <a:p>
            <a:r>
              <a:rPr lang="en-GB" sz="3600" dirty="0">
                <a:cs typeface="Arial"/>
                <a:sym typeface="Arial"/>
              </a:rPr>
              <a:t>Match the language feature</a:t>
            </a:r>
            <a:endParaRPr lang="en-GB" dirty="0"/>
          </a:p>
        </p:txBody>
      </p:sp>
      <p:pic>
        <p:nvPicPr>
          <p:cNvPr id="4" name="table">
            <a:extLst>
              <a:ext uri="{FF2B5EF4-FFF2-40B4-BE49-F238E27FC236}">
                <a16:creationId xmlns:a16="http://schemas.microsoft.com/office/drawing/2014/main" id="{E79BB82A-867E-41D9-A4D2-01E1A3B6CBBD}"/>
              </a:ext>
            </a:extLst>
          </p:cNvPr>
          <p:cNvPicPr>
            <a:picLocks noChangeAspect="1"/>
          </p:cNvPicPr>
          <p:nvPr/>
        </p:nvPicPr>
        <p:blipFill>
          <a:blip r:embed="rId2"/>
          <a:stretch>
            <a:fillRect/>
          </a:stretch>
        </p:blipFill>
        <p:spPr>
          <a:xfrm>
            <a:off x="668338" y="3165014"/>
            <a:ext cx="2410750" cy="3558222"/>
          </a:xfrm>
          <a:prstGeom prst="rect">
            <a:avLst/>
          </a:prstGeom>
        </p:spPr>
      </p:pic>
      <p:pic>
        <p:nvPicPr>
          <p:cNvPr id="5" name="table">
            <a:extLst>
              <a:ext uri="{FF2B5EF4-FFF2-40B4-BE49-F238E27FC236}">
                <a16:creationId xmlns:a16="http://schemas.microsoft.com/office/drawing/2014/main" id="{DD9FFC06-C8C9-41C0-B00E-A31F1EBF56D2}"/>
              </a:ext>
            </a:extLst>
          </p:cNvPr>
          <p:cNvPicPr>
            <a:picLocks noChangeAspect="1"/>
          </p:cNvPicPr>
          <p:nvPr/>
        </p:nvPicPr>
        <p:blipFill>
          <a:blip r:embed="rId3"/>
          <a:stretch>
            <a:fillRect/>
          </a:stretch>
        </p:blipFill>
        <p:spPr>
          <a:xfrm>
            <a:off x="7210635" y="3165014"/>
            <a:ext cx="3152565" cy="3562972"/>
          </a:xfrm>
          <a:prstGeom prst="rect">
            <a:avLst/>
          </a:prstGeom>
        </p:spPr>
      </p:pic>
      <p:cxnSp>
        <p:nvCxnSpPr>
          <p:cNvPr id="6" name="Google Shape;217;p28">
            <a:extLst>
              <a:ext uri="{FF2B5EF4-FFF2-40B4-BE49-F238E27FC236}">
                <a16:creationId xmlns:a16="http://schemas.microsoft.com/office/drawing/2014/main" id="{BE1F312C-A73D-4286-A91F-03526DF0B380}"/>
              </a:ext>
            </a:extLst>
          </p:cNvPr>
          <p:cNvCxnSpPr>
            <a:cxnSpLocks/>
          </p:cNvCxnSpPr>
          <p:nvPr/>
        </p:nvCxnSpPr>
        <p:spPr>
          <a:xfrm>
            <a:off x="3037784" y="4015106"/>
            <a:ext cx="4172851" cy="1191422"/>
          </a:xfrm>
          <a:prstGeom prst="curvedConnector3">
            <a:avLst>
              <a:gd name="adj1" fmla="val 50000"/>
            </a:avLst>
          </a:prstGeom>
          <a:noFill/>
          <a:ln w="12700" cap="flat" cmpd="sng">
            <a:solidFill>
              <a:srgbClr val="F46308"/>
            </a:solidFill>
            <a:prstDash val="solid"/>
            <a:miter lim="800000"/>
            <a:headEnd type="none" w="sm" len="sm"/>
            <a:tailEnd type="triangle" w="med" len="med"/>
          </a:ln>
        </p:spPr>
      </p:cxnSp>
      <p:cxnSp>
        <p:nvCxnSpPr>
          <p:cNvPr id="9" name="Google Shape;218;p28">
            <a:extLst>
              <a:ext uri="{FF2B5EF4-FFF2-40B4-BE49-F238E27FC236}">
                <a16:creationId xmlns:a16="http://schemas.microsoft.com/office/drawing/2014/main" id="{FD5EEA44-2F80-4500-A1FC-2D7FE2CB13D2}"/>
              </a:ext>
            </a:extLst>
          </p:cNvPr>
          <p:cNvCxnSpPr>
            <a:cxnSpLocks/>
          </p:cNvCxnSpPr>
          <p:nvPr/>
        </p:nvCxnSpPr>
        <p:spPr>
          <a:xfrm>
            <a:off x="3135086" y="4581163"/>
            <a:ext cx="4075549" cy="1593461"/>
          </a:xfrm>
          <a:prstGeom prst="curvedConnector3">
            <a:avLst>
              <a:gd name="adj1" fmla="val 50000"/>
            </a:avLst>
          </a:prstGeom>
          <a:noFill/>
          <a:ln w="12700" cap="flat" cmpd="sng">
            <a:solidFill>
              <a:srgbClr val="F46308"/>
            </a:solidFill>
            <a:prstDash val="dot"/>
            <a:miter lim="800000"/>
            <a:headEnd type="none" w="sm" len="sm"/>
            <a:tailEnd type="triangle" w="med" len="med"/>
          </a:ln>
        </p:spPr>
      </p:cxnSp>
      <p:cxnSp>
        <p:nvCxnSpPr>
          <p:cNvPr id="11" name="Google Shape;219;p28">
            <a:extLst>
              <a:ext uri="{FF2B5EF4-FFF2-40B4-BE49-F238E27FC236}">
                <a16:creationId xmlns:a16="http://schemas.microsoft.com/office/drawing/2014/main" id="{D210258C-1F4D-4D9B-9FF8-FA195CD6B9A2}"/>
              </a:ext>
            </a:extLst>
          </p:cNvPr>
          <p:cNvCxnSpPr>
            <a:cxnSpLocks/>
          </p:cNvCxnSpPr>
          <p:nvPr/>
        </p:nvCxnSpPr>
        <p:spPr>
          <a:xfrm>
            <a:off x="3037784" y="5206528"/>
            <a:ext cx="4172851" cy="368747"/>
          </a:xfrm>
          <a:prstGeom prst="curvedConnector3">
            <a:avLst>
              <a:gd name="adj1" fmla="val 50000"/>
            </a:avLst>
          </a:prstGeom>
          <a:noFill/>
          <a:ln w="12700" cap="flat" cmpd="sng">
            <a:solidFill>
              <a:srgbClr val="7030A0"/>
            </a:solidFill>
            <a:prstDash val="solid"/>
            <a:miter lim="800000"/>
            <a:headEnd type="none" w="sm" len="sm"/>
            <a:tailEnd type="triangle" w="med" len="med"/>
          </a:ln>
        </p:spPr>
      </p:cxnSp>
      <p:cxnSp>
        <p:nvCxnSpPr>
          <p:cNvPr id="13" name="Google Shape;220;p28">
            <a:extLst>
              <a:ext uri="{FF2B5EF4-FFF2-40B4-BE49-F238E27FC236}">
                <a16:creationId xmlns:a16="http://schemas.microsoft.com/office/drawing/2014/main" id="{76235C90-BE98-4157-9E74-1B4C1B19A4A5}"/>
              </a:ext>
            </a:extLst>
          </p:cNvPr>
          <p:cNvCxnSpPr>
            <a:cxnSpLocks/>
          </p:cNvCxnSpPr>
          <p:nvPr/>
        </p:nvCxnSpPr>
        <p:spPr>
          <a:xfrm flipV="1">
            <a:off x="3037784" y="4058740"/>
            <a:ext cx="4172851" cy="1776003"/>
          </a:xfrm>
          <a:prstGeom prst="curvedConnector3">
            <a:avLst>
              <a:gd name="adj1" fmla="val 50000"/>
            </a:avLst>
          </a:prstGeom>
          <a:noFill/>
          <a:ln w="12700" cap="flat" cmpd="sng">
            <a:solidFill>
              <a:srgbClr val="16ACA2"/>
            </a:solidFill>
            <a:prstDash val="solid"/>
            <a:miter lim="800000"/>
            <a:headEnd type="none" w="sm" len="sm"/>
            <a:tailEnd type="triangle" w="med" len="med"/>
          </a:ln>
        </p:spPr>
      </p:cxnSp>
      <p:cxnSp>
        <p:nvCxnSpPr>
          <p:cNvPr id="15" name="Google Shape;221;p28">
            <a:extLst>
              <a:ext uri="{FF2B5EF4-FFF2-40B4-BE49-F238E27FC236}">
                <a16:creationId xmlns:a16="http://schemas.microsoft.com/office/drawing/2014/main" id="{BA5E3B08-BB92-4357-B2F8-D683164FBA09}"/>
              </a:ext>
            </a:extLst>
          </p:cNvPr>
          <p:cNvCxnSpPr>
            <a:cxnSpLocks/>
          </p:cNvCxnSpPr>
          <p:nvPr/>
        </p:nvCxnSpPr>
        <p:spPr>
          <a:xfrm flipV="1">
            <a:off x="3037784" y="4709379"/>
            <a:ext cx="4116853" cy="1741394"/>
          </a:xfrm>
          <a:prstGeom prst="curvedConnector3">
            <a:avLst>
              <a:gd name="adj1" fmla="val 50000"/>
            </a:avLst>
          </a:prstGeom>
          <a:noFill/>
          <a:ln w="12700" cap="flat" cmpd="sng">
            <a:solidFill>
              <a:srgbClr val="16ACA2"/>
            </a:solidFill>
            <a:prstDash val="dot"/>
            <a:miter lim="800000"/>
            <a:headEnd type="none" w="sm" len="sm"/>
            <a:tailEnd type="triangle" w="med" len="med"/>
          </a:ln>
        </p:spPr>
      </p:cxnSp>
      <p:sp>
        <p:nvSpPr>
          <p:cNvPr id="29" name="TextBox 28">
            <a:extLst>
              <a:ext uri="{FF2B5EF4-FFF2-40B4-BE49-F238E27FC236}">
                <a16:creationId xmlns:a16="http://schemas.microsoft.com/office/drawing/2014/main" id="{AA4CCE01-F8EB-4C09-B91D-19CAA850C5A4}"/>
              </a:ext>
            </a:extLst>
          </p:cNvPr>
          <p:cNvSpPr txBox="1"/>
          <p:nvPr/>
        </p:nvSpPr>
        <p:spPr>
          <a:xfrm>
            <a:off x="668338" y="2651094"/>
            <a:ext cx="6096000" cy="400110"/>
          </a:xfrm>
          <a:prstGeom prst="rect">
            <a:avLst/>
          </a:prstGeom>
          <a:noFill/>
        </p:spPr>
        <p:txBody>
          <a:bodyPr wrap="square">
            <a:spAutoFit/>
          </a:bodyPr>
          <a:lstStyle/>
          <a:p>
            <a:r>
              <a:rPr lang="en-GB" sz="2000" dirty="0">
                <a:solidFill>
                  <a:schemeClr val="dk1"/>
                </a:solidFill>
                <a:latin typeface="Arial"/>
                <a:ea typeface="Arial"/>
                <a:cs typeface="Arial"/>
                <a:sym typeface="Arial"/>
              </a:rPr>
              <a:t>Match the examples to the feature</a:t>
            </a:r>
          </a:p>
        </p:txBody>
      </p:sp>
    </p:spTree>
    <p:extLst>
      <p:ext uri="{BB962C8B-B14F-4D97-AF65-F5344CB8AC3E}">
        <p14:creationId xmlns:p14="http://schemas.microsoft.com/office/powerpoint/2010/main" val="265184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AE1F4-7C29-4D4C-9A97-16B6B11BFE5C}"/>
              </a:ext>
            </a:extLst>
          </p:cNvPr>
          <p:cNvSpPr>
            <a:spLocks noGrp="1"/>
          </p:cNvSpPr>
          <p:nvPr>
            <p:ph type="title"/>
          </p:nvPr>
        </p:nvSpPr>
        <p:spPr>
          <a:xfrm>
            <a:off x="668607" y="1677434"/>
            <a:ext cx="8235907" cy="707886"/>
          </a:xfrm>
        </p:spPr>
        <p:txBody>
          <a:bodyPr/>
          <a:lstStyle/>
          <a:p>
            <a:r>
              <a:rPr lang="en-GB" dirty="0"/>
              <a:t>Identify the language feature</a:t>
            </a:r>
          </a:p>
        </p:txBody>
      </p:sp>
      <p:sp>
        <p:nvSpPr>
          <p:cNvPr id="4" name="Text Placeholder 2">
            <a:extLst>
              <a:ext uri="{FF2B5EF4-FFF2-40B4-BE49-F238E27FC236}">
                <a16:creationId xmlns:a16="http://schemas.microsoft.com/office/drawing/2014/main" id="{ABF7B067-6AF6-472F-B135-35AAB5AD1DBC}"/>
              </a:ext>
            </a:extLst>
          </p:cNvPr>
          <p:cNvSpPr txBox="1">
            <a:spLocks/>
          </p:cNvSpPr>
          <p:nvPr/>
        </p:nvSpPr>
        <p:spPr>
          <a:xfrm>
            <a:off x="668607" y="2645824"/>
            <a:ext cx="3369993" cy="5219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solidFill>
                  <a:schemeClr val="dk1"/>
                </a:solidFill>
                <a:latin typeface="Arial"/>
                <a:ea typeface="Arial"/>
                <a:cs typeface="Arial"/>
                <a:sym typeface="Arial"/>
              </a:rPr>
              <a:t>What is the example of?</a:t>
            </a:r>
          </a:p>
          <a:p>
            <a:endParaRPr lang="en-GB" dirty="0"/>
          </a:p>
        </p:txBody>
      </p:sp>
      <p:graphicFrame>
        <p:nvGraphicFramePr>
          <p:cNvPr id="5" name="Table 4">
            <a:extLst>
              <a:ext uri="{FF2B5EF4-FFF2-40B4-BE49-F238E27FC236}">
                <a16:creationId xmlns:a16="http://schemas.microsoft.com/office/drawing/2014/main" id="{B61981A2-9C6D-4360-8C22-FD0CDD58DE34}"/>
              </a:ext>
            </a:extLst>
          </p:cNvPr>
          <p:cNvGraphicFramePr>
            <a:graphicFrameLocks noGrp="1"/>
          </p:cNvGraphicFramePr>
          <p:nvPr>
            <p:extLst>
              <p:ext uri="{D42A27DB-BD31-4B8C-83A1-F6EECF244321}">
                <p14:modId xmlns:p14="http://schemas.microsoft.com/office/powerpoint/2010/main" val="2305512911"/>
              </p:ext>
            </p:extLst>
          </p:nvPr>
        </p:nvGraphicFramePr>
        <p:xfrm>
          <a:off x="849086" y="3166832"/>
          <a:ext cx="3369992" cy="3409990"/>
        </p:xfrm>
        <a:graphic>
          <a:graphicData uri="http://schemas.openxmlformats.org/drawingml/2006/table">
            <a:tbl>
              <a:tblPr firstRow="1" bandRow="1">
                <a:tableStyleId>{5C22544A-7EE6-4342-B048-85BDC9FD1C3A}</a:tableStyleId>
              </a:tblPr>
              <a:tblGrid>
                <a:gridCol w="3369992">
                  <a:extLst>
                    <a:ext uri="{9D8B030D-6E8A-4147-A177-3AD203B41FA5}">
                      <a16:colId xmlns:a16="http://schemas.microsoft.com/office/drawing/2014/main" val="2951967739"/>
                    </a:ext>
                  </a:extLst>
                </a:gridCol>
              </a:tblGrid>
              <a:tr h="405276">
                <a:tc>
                  <a:txBody>
                    <a:bodyPr/>
                    <a:lstStyle/>
                    <a:p>
                      <a:r>
                        <a:rPr lang="en-GB" sz="2000" dirty="0">
                          <a:latin typeface="Arial" panose="020B0604020202020204" pitchFamily="34" charset="0"/>
                          <a:cs typeface="Arial" panose="020B0604020202020204" pitchFamily="34" charset="0"/>
                        </a:rPr>
                        <a:t>Example</a:t>
                      </a:r>
                    </a:p>
                  </a:txBody>
                  <a:tcPr/>
                </a:tc>
                <a:extLst>
                  <a:ext uri="{0D108BD9-81ED-4DB2-BD59-A6C34878D82A}">
                    <a16:rowId xmlns:a16="http://schemas.microsoft.com/office/drawing/2014/main" val="1449412369"/>
                  </a:ext>
                </a:extLst>
              </a:tr>
              <a:tr h="405276">
                <a:tc>
                  <a:txBody>
                    <a:bodyPr/>
                    <a:lstStyle/>
                    <a:p>
                      <a:r>
                        <a:rPr lang="en-GB" sz="2000" dirty="0">
                          <a:latin typeface="Arial" panose="020B0604020202020204" pitchFamily="34" charset="0"/>
                          <a:cs typeface="Arial" panose="020B0604020202020204" pitchFamily="34" charset="0"/>
                        </a:rPr>
                        <a:t>The good, the bad and the ugly.</a:t>
                      </a:r>
                    </a:p>
                  </a:txBody>
                  <a:tcPr/>
                </a:tc>
                <a:extLst>
                  <a:ext uri="{0D108BD9-81ED-4DB2-BD59-A6C34878D82A}">
                    <a16:rowId xmlns:a16="http://schemas.microsoft.com/office/drawing/2014/main" val="802231210"/>
                  </a:ext>
                </a:extLst>
              </a:tr>
              <a:tr h="405276">
                <a:tc>
                  <a:txBody>
                    <a:bodyPr/>
                    <a:lstStyle/>
                    <a:p>
                      <a:r>
                        <a:rPr lang="en-GB" sz="2000" dirty="0">
                          <a:latin typeface="Arial" panose="020B0604020202020204" pitchFamily="34" charset="0"/>
                          <a:cs typeface="Arial" panose="020B0604020202020204" pitchFamily="34" charset="0"/>
                        </a:rPr>
                        <a:t>Take the bins out.</a:t>
                      </a:r>
                    </a:p>
                  </a:txBody>
                  <a:tcPr/>
                </a:tc>
                <a:extLst>
                  <a:ext uri="{0D108BD9-81ED-4DB2-BD59-A6C34878D82A}">
                    <a16:rowId xmlns:a16="http://schemas.microsoft.com/office/drawing/2014/main" val="2354211202"/>
                  </a:ext>
                </a:extLst>
              </a:tr>
              <a:tr h="405276">
                <a:tc>
                  <a:txBody>
                    <a:bodyPr/>
                    <a:lstStyle/>
                    <a:p>
                      <a:r>
                        <a:rPr lang="en-GB" sz="2000" dirty="0">
                          <a:latin typeface="Arial" panose="020B0604020202020204" pitchFamily="34" charset="0"/>
                          <a:cs typeface="Arial" panose="020B0604020202020204" pitchFamily="34" charset="0"/>
                        </a:rPr>
                        <a:t>Your funds are safe with us.</a:t>
                      </a:r>
                    </a:p>
                  </a:txBody>
                  <a:tcPr/>
                </a:tc>
                <a:extLst>
                  <a:ext uri="{0D108BD9-81ED-4DB2-BD59-A6C34878D82A}">
                    <a16:rowId xmlns:a16="http://schemas.microsoft.com/office/drawing/2014/main" val="1865214649"/>
                  </a:ext>
                </a:extLst>
              </a:tr>
              <a:tr h="746561">
                <a:tc>
                  <a:txBody>
                    <a:bodyPr/>
                    <a:lstStyle/>
                    <a:p>
                      <a:r>
                        <a:rPr lang="en-GB" sz="2000" dirty="0">
                          <a:latin typeface="Arial" panose="020B0604020202020204" pitchFamily="34" charset="0"/>
                          <a:cs typeface="Arial" panose="020B0604020202020204" pitchFamily="34" charset="0"/>
                        </a:rPr>
                        <a:t>The sale was a disaster. It was a total</a:t>
                      </a:r>
                      <a:r>
                        <a:rPr lang="en-GB" sz="2000" baseline="0" dirty="0">
                          <a:latin typeface="Arial" panose="020B0604020202020204" pitchFamily="34" charset="0"/>
                          <a:cs typeface="Arial" panose="020B0604020202020204" pitchFamily="34" charset="0"/>
                        </a:rPr>
                        <a:t> disaster.</a:t>
                      </a:r>
                      <a:endParaRPr lang="en-GB"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575626"/>
                  </a:ext>
                </a:extLst>
              </a:tr>
              <a:tr h="746561">
                <a:tc>
                  <a:txBody>
                    <a:bodyPr/>
                    <a:lstStyle/>
                    <a:p>
                      <a:r>
                        <a:rPr lang="en-GB" sz="2000" dirty="0">
                          <a:latin typeface="Arial" panose="020B0604020202020204" pitchFamily="34" charset="0"/>
                          <a:cs typeface="Arial" panose="020B0604020202020204" pitchFamily="34" charset="0"/>
                        </a:rPr>
                        <a:t>A defenceless</a:t>
                      </a:r>
                      <a:r>
                        <a:rPr lang="en-GB" sz="2000" baseline="0" dirty="0">
                          <a:latin typeface="Arial" panose="020B0604020202020204" pitchFamily="34" charset="0"/>
                          <a:cs typeface="Arial" panose="020B0604020202020204" pitchFamily="34" charset="0"/>
                        </a:rPr>
                        <a:t> lady was robbed on the street.</a:t>
                      </a:r>
                      <a:endParaRPr lang="en-GB"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49717797"/>
                  </a:ext>
                </a:extLst>
              </a:tr>
            </a:tbl>
          </a:graphicData>
        </a:graphic>
      </p:graphicFrame>
      <p:graphicFrame>
        <p:nvGraphicFramePr>
          <p:cNvPr id="6" name="Table 5">
            <a:extLst>
              <a:ext uri="{FF2B5EF4-FFF2-40B4-BE49-F238E27FC236}">
                <a16:creationId xmlns:a16="http://schemas.microsoft.com/office/drawing/2014/main" id="{51B3347E-0EA6-43A1-8B3A-3C23839114DA}"/>
              </a:ext>
            </a:extLst>
          </p:cNvPr>
          <p:cNvGraphicFramePr>
            <a:graphicFrameLocks noGrp="1"/>
          </p:cNvGraphicFramePr>
          <p:nvPr>
            <p:extLst>
              <p:ext uri="{D42A27DB-BD31-4B8C-83A1-F6EECF244321}">
                <p14:modId xmlns:p14="http://schemas.microsoft.com/office/powerpoint/2010/main" val="1157755107"/>
              </p:ext>
            </p:extLst>
          </p:nvPr>
        </p:nvGraphicFramePr>
        <p:xfrm>
          <a:off x="6665949" y="3166833"/>
          <a:ext cx="3287486" cy="3409989"/>
        </p:xfrm>
        <a:graphic>
          <a:graphicData uri="http://schemas.openxmlformats.org/drawingml/2006/table">
            <a:tbl>
              <a:tblPr firstRow="1" bandRow="1">
                <a:tableStyleId>{5C22544A-7EE6-4342-B048-85BDC9FD1C3A}</a:tableStyleId>
              </a:tblPr>
              <a:tblGrid>
                <a:gridCol w="3287486">
                  <a:extLst>
                    <a:ext uri="{9D8B030D-6E8A-4147-A177-3AD203B41FA5}">
                      <a16:colId xmlns:a16="http://schemas.microsoft.com/office/drawing/2014/main" val="282945953"/>
                    </a:ext>
                  </a:extLst>
                </a:gridCol>
              </a:tblGrid>
              <a:tr h="444524">
                <a:tc>
                  <a:txBody>
                    <a:bodyPr/>
                    <a:lstStyle/>
                    <a:p>
                      <a:r>
                        <a:rPr lang="en-GB" sz="2000" dirty="0">
                          <a:latin typeface="Arial" panose="020B0604020202020204" pitchFamily="34" charset="0"/>
                          <a:cs typeface="Arial" panose="020B0604020202020204" pitchFamily="34" charset="0"/>
                        </a:rPr>
                        <a:t>Feature</a:t>
                      </a:r>
                    </a:p>
                  </a:txBody>
                  <a:tcPr/>
                </a:tc>
                <a:extLst>
                  <a:ext uri="{0D108BD9-81ED-4DB2-BD59-A6C34878D82A}">
                    <a16:rowId xmlns:a16="http://schemas.microsoft.com/office/drawing/2014/main" val="3391361221"/>
                  </a:ext>
                </a:extLst>
              </a:tr>
              <a:tr h="467920">
                <a:tc>
                  <a:txBody>
                    <a:bodyPr/>
                    <a:lstStyle/>
                    <a:p>
                      <a:r>
                        <a:rPr lang="en-GB" sz="2000" dirty="0">
                          <a:latin typeface="Arial" panose="020B0604020202020204" pitchFamily="34" charset="0"/>
                          <a:cs typeface="Arial" panose="020B0604020202020204" pitchFamily="34" charset="0"/>
                        </a:rPr>
                        <a:t>Rule of three</a:t>
                      </a:r>
                    </a:p>
                  </a:txBody>
                  <a:tcPr/>
                </a:tc>
                <a:extLst>
                  <a:ext uri="{0D108BD9-81ED-4DB2-BD59-A6C34878D82A}">
                    <a16:rowId xmlns:a16="http://schemas.microsoft.com/office/drawing/2014/main" val="357301552"/>
                  </a:ext>
                </a:extLst>
              </a:tr>
              <a:tr h="479618">
                <a:tc>
                  <a:txBody>
                    <a:bodyPr/>
                    <a:lstStyle/>
                    <a:p>
                      <a:r>
                        <a:rPr lang="en-GB" sz="2000" dirty="0">
                          <a:latin typeface="Arial" panose="020B0604020202020204" pitchFamily="34" charset="0"/>
                          <a:cs typeface="Arial" panose="020B0604020202020204" pitchFamily="34" charset="0"/>
                        </a:rPr>
                        <a:t>Command</a:t>
                      </a:r>
                    </a:p>
                  </a:txBody>
                  <a:tcPr/>
                </a:tc>
                <a:extLst>
                  <a:ext uri="{0D108BD9-81ED-4DB2-BD59-A6C34878D82A}">
                    <a16:rowId xmlns:a16="http://schemas.microsoft.com/office/drawing/2014/main" val="3534757351"/>
                  </a:ext>
                </a:extLst>
              </a:tr>
              <a:tr h="409430">
                <a:tc>
                  <a:txBody>
                    <a:bodyPr/>
                    <a:lstStyle/>
                    <a:p>
                      <a:r>
                        <a:rPr lang="en-GB" sz="2000" dirty="0">
                          <a:latin typeface="Arial" panose="020B0604020202020204" pitchFamily="34" charset="0"/>
                          <a:cs typeface="Arial" panose="020B0604020202020204" pitchFamily="34" charset="0"/>
                        </a:rPr>
                        <a:t>Direct Address</a:t>
                      </a:r>
                    </a:p>
                  </a:txBody>
                  <a:tcPr/>
                </a:tc>
                <a:extLst>
                  <a:ext uri="{0D108BD9-81ED-4DB2-BD59-A6C34878D82A}">
                    <a16:rowId xmlns:a16="http://schemas.microsoft.com/office/drawing/2014/main" val="2166087283"/>
                  </a:ext>
                </a:extLst>
              </a:tr>
              <a:tr h="865652">
                <a:tc>
                  <a:txBody>
                    <a:bodyPr/>
                    <a:lstStyle/>
                    <a:p>
                      <a:r>
                        <a:rPr lang="en-GB" sz="2000" dirty="0">
                          <a:latin typeface="Arial" panose="020B0604020202020204" pitchFamily="34" charset="0"/>
                          <a:cs typeface="Arial" panose="020B0604020202020204" pitchFamily="34" charset="0"/>
                        </a:rPr>
                        <a:t>Repetition</a:t>
                      </a:r>
                    </a:p>
                  </a:txBody>
                  <a:tcPr/>
                </a:tc>
                <a:extLst>
                  <a:ext uri="{0D108BD9-81ED-4DB2-BD59-A6C34878D82A}">
                    <a16:rowId xmlns:a16="http://schemas.microsoft.com/office/drawing/2014/main" val="3137898858"/>
                  </a:ext>
                </a:extLst>
              </a:tr>
              <a:tr h="742845">
                <a:tc>
                  <a:txBody>
                    <a:bodyPr/>
                    <a:lstStyle/>
                    <a:p>
                      <a:r>
                        <a:rPr lang="en-GB" sz="2000" dirty="0">
                          <a:latin typeface="Arial" panose="020B0604020202020204" pitchFamily="34" charset="0"/>
                          <a:cs typeface="Arial" panose="020B0604020202020204" pitchFamily="34" charset="0"/>
                        </a:rPr>
                        <a:t>Emotive language</a:t>
                      </a:r>
                    </a:p>
                  </a:txBody>
                  <a:tcPr/>
                </a:tc>
                <a:extLst>
                  <a:ext uri="{0D108BD9-81ED-4DB2-BD59-A6C34878D82A}">
                    <a16:rowId xmlns:a16="http://schemas.microsoft.com/office/drawing/2014/main" val="2297238780"/>
                  </a:ext>
                </a:extLst>
              </a:tr>
            </a:tbl>
          </a:graphicData>
        </a:graphic>
      </p:graphicFrame>
    </p:spTree>
    <p:extLst>
      <p:ext uri="{BB962C8B-B14F-4D97-AF65-F5344CB8AC3E}">
        <p14:creationId xmlns:p14="http://schemas.microsoft.com/office/powerpoint/2010/main" val="306642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65711-6F4E-4808-9116-51A40C8E3E7F}"/>
              </a:ext>
            </a:extLst>
          </p:cNvPr>
          <p:cNvSpPr>
            <a:spLocks noGrp="1"/>
          </p:cNvSpPr>
          <p:nvPr>
            <p:ph type="title"/>
          </p:nvPr>
        </p:nvSpPr>
        <p:spPr>
          <a:xfrm>
            <a:off x="668607" y="1481055"/>
            <a:ext cx="9585736" cy="707886"/>
          </a:xfrm>
        </p:spPr>
        <p:txBody>
          <a:bodyPr/>
          <a:lstStyle/>
          <a:p>
            <a:r>
              <a:rPr lang="en-GB" dirty="0"/>
              <a:t>How do I know if I have understood the main point of a text?</a:t>
            </a:r>
          </a:p>
        </p:txBody>
      </p:sp>
      <p:sp>
        <p:nvSpPr>
          <p:cNvPr id="3" name="Content Placeholder 2">
            <a:extLst>
              <a:ext uri="{FF2B5EF4-FFF2-40B4-BE49-F238E27FC236}">
                <a16:creationId xmlns:a16="http://schemas.microsoft.com/office/drawing/2014/main" id="{9E6205DA-7490-45D5-987E-D5FE11D02410}"/>
              </a:ext>
            </a:extLst>
          </p:cNvPr>
          <p:cNvSpPr>
            <a:spLocks noGrp="1"/>
          </p:cNvSpPr>
          <p:nvPr>
            <p:ph sz="quarter" idx="10"/>
          </p:nvPr>
        </p:nvSpPr>
        <p:spPr>
          <a:xfrm>
            <a:off x="668338" y="2695576"/>
            <a:ext cx="9585736" cy="3924300"/>
          </a:xfrm>
        </p:spPr>
        <p:txBody>
          <a:bodyPr/>
          <a:lstStyle/>
          <a:p>
            <a:pPr lvl="0">
              <a:lnSpc>
                <a:spcPct val="100000"/>
              </a:lnSpc>
              <a:spcBef>
                <a:spcPts val="0"/>
              </a:spcBef>
              <a:buClr>
                <a:srgbClr val="000000"/>
              </a:buClr>
              <a:buSzPts val="2000"/>
            </a:pPr>
            <a:r>
              <a:rPr lang="en-GB" sz="2000" dirty="0">
                <a:solidFill>
                  <a:schemeClr val="dk1"/>
                </a:solidFill>
                <a:latin typeface="Arial"/>
                <a:ea typeface="Arial"/>
                <a:cs typeface="Arial"/>
                <a:sym typeface="Arial"/>
              </a:rPr>
              <a:t>Using what you have learned may help you identify the main point or idea of a text, but do you fully understand that idea?</a:t>
            </a:r>
          </a:p>
          <a:p>
            <a:pPr lvl="0">
              <a:lnSpc>
                <a:spcPct val="100000"/>
              </a:lnSpc>
              <a:spcBef>
                <a:spcPts val="0"/>
              </a:spcBef>
              <a:buClr>
                <a:srgbClr val="000000"/>
              </a:buClr>
              <a:buSzPts val="2000"/>
            </a:pPr>
            <a:endParaRPr lang="en-GB" sz="2000" dirty="0">
              <a:solidFill>
                <a:schemeClr val="dk1"/>
              </a:solidFill>
              <a:latin typeface="Arial"/>
              <a:ea typeface="Arial"/>
              <a:cs typeface="Arial"/>
              <a:sym typeface="Arial"/>
            </a:endParaRPr>
          </a:p>
          <a:p>
            <a:pPr lvl="0">
              <a:lnSpc>
                <a:spcPct val="100000"/>
              </a:lnSpc>
              <a:spcBef>
                <a:spcPts val="0"/>
              </a:spcBef>
              <a:buClr>
                <a:srgbClr val="000000"/>
              </a:buClr>
              <a:buSzPts val="2000"/>
            </a:pPr>
            <a:r>
              <a:rPr lang="en-GB" sz="2000" dirty="0">
                <a:solidFill>
                  <a:schemeClr val="dk1"/>
                </a:solidFill>
                <a:latin typeface="Arial"/>
                <a:ea typeface="Arial"/>
                <a:cs typeface="Arial"/>
                <a:sym typeface="Arial"/>
              </a:rPr>
              <a:t>Read the following text and decide what the heading is...</a:t>
            </a:r>
          </a:p>
        </p:txBody>
      </p:sp>
    </p:spTree>
    <p:extLst>
      <p:ext uri="{BB962C8B-B14F-4D97-AF65-F5344CB8AC3E}">
        <p14:creationId xmlns:p14="http://schemas.microsoft.com/office/powerpoint/2010/main" val="2427079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F4044-8456-4FEA-84E0-AE9EB829D898}"/>
              </a:ext>
            </a:extLst>
          </p:cNvPr>
          <p:cNvSpPr>
            <a:spLocks noGrp="1"/>
          </p:cNvSpPr>
          <p:nvPr>
            <p:ph type="title"/>
          </p:nvPr>
        </p:nvSpPr>
        <p:spPr>
          <a:xfrm>
            <a:off x="668338" y="1818512"/>
            <a:ext cx="7641085" cy="707886"/>
          </a:xfrm>
        </p:spPr>
        <p:txBody>
          <a:bodyPr/>
          <a:lstStyle/>
          <a:p>
            <a:r>
              <a:rPr lang="en-GB" dirty="0"/>
              <a:t>Download books for free</a:t>
            </a:r>
          </a:p>
        </p:txBody>
      </p:sp>
      <p:sp>
        <p:nvSpPr>
          <p:cNvPr id="3" name="Content Placeholder 2">
            <a:extLst>
              <a:ext uri="{FF2B5EF4-FFF2-40B4-BE49-F238E27FC236}">
                <a16:creationId xmlns:a16="http://schemas.microsoft.com/office/drawing/2014/main" id="{A3E5F23C-D888-4F34-BD91-618A0CC7E1A0}"/>
              </a:ext>
            </a:extLst>
          </p:cNvPr>
          <p:cNvSpPr>
            <a:spLocks noGrp="1"/>
          </p:cNvSpPr>
          <p:nvPr>
            <p:ph sz="quarter" idx="10"/>
          </p:nvPr>
        </p:nvSpPr>
        <p:spPr>
          <a:xfrm>
            <a:off x="668338" y="2695576"/>
            <a:ext cx="10924948" cy="3924300"/>
          </a:xfrm>
          <a:ln w="28575">
            <a:solidFill>
              <a:srgbClr val="333333"/>
            </a:solidFill>
          </a:ln>
        </p:spPr>
        <p:txBody>
          <a:bodyPr/>
          <a:lstStyle/>
          <a:p>
            <a:pPr marL="0" indent="0">
              <a:lnSpc>
                <a:spcPct val="100000"/>
              </a:lnSpc>
              <a:spcBef>
                <a:spcPts val="0"/>
              </a:spcBef>
              <a:buClr>
                <a:schemeClr val="dk1"/>
              </a:buClr>
              <a:buSzPct val="100000"/>
              <a:buNone/>
            </a:pPr>
            <a:r>
              <a:rPr lang="en-GB" sz="2000" b="1" dirty="0">
                <a:latin typeface="Arial" panose="020B0604020202020204" pitchFamily="34" charset="0"/>
                <a:ea typeface="Arial"/>
                <a:cs typeface="Arial" panose="020B0604020202020204" pitchFamily="34" charset="0"/>
                <a:sym typeface="Arial"/>
              </a:rPr>
              <a:t>Do you want to load your e-reader or tablet with free </a:t>
            </a:r>
            <a:r>
              <a:rPr lang="en-GB" sz="2000" b="1" dirty="0" err="1">
                <a:latin typeface="Arial" panose="020B0604020202020204" pitchFamily="34" charset="0"/>
                <a:ea typeface="Arial"/>
                <a:cs typeface="Arial" panose="020B0604020202020204" pitchFamily="34" charset="0"/>
                <a:sym typeface="Arial"/>
              </a:rPr>
              <a:t>ebooks</a:t>
            </a:r>
            <a:r>
              <a:rPr lang="en-GB" sz="2000" b="1" dirty="0">
                <a:latin typeface="Arial" panose="020B0604020202020204" pitchFamily="34" charset="0"/>
                <a:ea typeface="Arial"/>
                <a:cs typeface="Arial" panose="020B0604020202020204" pitchFamily="34" charset="0"/>
                <a:sym typeface="Arial"/>
              </a:rPr>
              <a:t>, legally? Check out this list of sites that offer free public domain books in electronic and audio format.</a:t>
            </a:r>
          </a:p>
          <a:p>
            <a:pPr marL="0" indent="0">
              <a:lnSpc>
                <a:spcPct val="100000"/>
              </a:lnSpc>
              <a:spcBef>
                <a:spcPts val="900"/>
              </a:spcBef>
              <a:buSzPts val="2800"/>
              <a:buNone/>
            </a:pPr>
            <a:r>
              <a:rPr lang="en-GB" sz="2000" dirty="0">
                <a:latin typeface="Arial" panose="020B0604020202020204" pitchFamily="34" charset="0"/>
                <a:ea typeface="Roboto"/>
                <a:cs typeface="Arial" panose="020B0604020202020204" pitchFamily="34" charset="0"/>
                <a:sym typeface="Roboto"/>
              </a:rPr>
              <a:t>Every year, new publications enter </a:t>
            </a:r>
            <a:r>
              <a:rPr lang="en-GB" sz="2000" dirty="0">
                <a:uFill>
                  <a:noFill/>
                </a:uFill>
                <a:latin typeface="Arial" panose="020B0604020202020204" pitchFamily="34" charset="0"/>
                <a:ea typeface="Roboto"/>
                <a:cs typeface="Arial" panose="020B0604020202020204" pitchFamily="34" charset="0"/>
                <a:sym typeface="Roboto"/>
                <a:hlinkClick r:id="rId2">
                  <a:extLst>
                    <a:ext uri="{A12FA001-AC4F-418D-AE19-62706E023703}">
                      <ahyp:hlinkClr xmlns:ahyp="http://schemas.microsoft.com/office/drawing/2018/hyperlinkcolor" val="tx"/>
                    </a:ext>
                  </a:extLst>
                </a:hlinkClick>
              </a:rPr>
              <a:t>public domain</a:t>
            </a:r>
            <a:r>
              <a:rPr lang="en-GB" sz="2000" dirty="0">
                <a:latin typeface="Arial" panose="020B0604020202020204" pitchFamily="34" charset="0"/>
                <a:ea typeface="Roboto"/>
                <a:cs typeface="Arial" panose="020B0604020202020204" pitchFamily="34" charset="0"/>
                <a:sym typeface="Roboto"/>
              </a:rPr>
              <a:t>. It is because their intellectual property rights have expired or are not applicable any longer.</a:t>
            </a:r>
            <a:endParaRPr lang="en-GB" sz="2000" u="sng" dirty="0">
              <a:latin typeface="Arial" panose="020B0604020202020204" pitchFamily="34" charset="0"/>
              <a:ea typeface="Roboto"/>
              <a:cs typeface="Arial" panose="020B0604020202020204" pitchFamily="34" charset="0"/>
              <a:sym typeface="Roboto"/>
            </a:endParaRPr>
          </a:p>
          <a:p>
            <a:pPr marL="0" indent="0">
              <a:lnSpc>
                <a:spcPct val="100000"/>
              </a:lnSpc>
              <a:spcBef>
                <a:spcPts val="900"/>
              </a:spcBef>
              <a:buClr>
                <a:schemeClr val="dk1"/>
              </a:buClr>
              <a:buSzPts val="1100"/>
              <a:buNone/>
            </a:pPr>
            <a:r>
              <a:rPr lang="en-GB" sz="2000" dirty="0">
                <a:latin typeface="Arial" panose="020B0604020202020204" pitchFamily="34" charset="0"/>
                <a:ea typeface="Roboto"/>
                <a:cs typeface="Arial" panose="020B0604020202020204" pitchFamily="34" charset="0"/>
                <a:sym typeface="Roboto"/>
              </a:rPr>
              <a:t>The content of these works becomes available for public use. Anyone is free to use or reuse it.</a:t>
            </a:r>
          </a:p>
          <a:p>
            <a:pPr marL="0" indent="0">
              <a:lnSpc>
                <a:spcPct val="100000"/>
              </a:lnSpc>
              <a:spcBef>
                <a:spcPts val="900"/>
              </a:spcBef>
              <a:buClr>
                <a:schemeClr val="dk1"/>
              </a:buClr>
              <a:buSzPts val="1100"/>
              <a:buNone/>
            </a:pPr>
            <a:r>
              <a:rPr lang="en-GB" sz="2000" dirty="0">
                <a:latin typeface="Arial" panose="020B0604020202020204" pitchFamily="34" charset="0"/>
                <a:ea typeface="Roboto"/>
                <a:cs typeface="Arial" panose="020B0604020202020204" pitchFamily="34" charset="0"/>
                <a:sym typeface="Roboto"/>
              </a:rPr>
              <a:t>Users are not only allowed to legally download the </a:t>
            </a:r>
            <a:r>
              <a:rPr lang="en-GB" sz="2000" dirty="0" err="1">
                <a:latin typeface="Arial" panose="020B0604020202020204" pitchFamily="34" charset="0"/>
                <a:ea typeface="Roboto"/>
                <a:cs typeface="Arial" panose="020B0604020202020204" pitchFamily="34" charset="0"/>
                <a:sym typeface="Roboto"/>
              </a:rPr>
              <a:t>ebook</a:t>
            </a:r>
            <a:r>
              <a:rPr lang="en-GB" sz="2000" dirty="0">
                <a:latin typeface="Arial" panose="020B0604020202020204" pitchFamily="34" charset="0"/>
                <a:ea typeface="Roboto"/>
                <a:cs typeface="Arial" panose="020B0604020202020204" pitchFamily="34" charset="0"/>
                <a:sym typeface="Roboto"/>
              </a:rPr>
              <a:t> edition of the title that entered the public domain (i.e. the Internet) but also, everyone is also free to reuse and remix it, for instance, publish a new edition. Therefore, in major </a:t>
            </a:r>
            <a:r>
              <a:rPr lang="en-GB" sz="2000" dirty="0" err="1">
                <a:latin typeface="Arial" panose="020B0604020202020204" pitchFamily="34" charset="0"/>
                <a:ea typeface="Roboto"/>
                <a:cs typeface="Arial" panose="020B0604020202020204" pitchFamily="34" charset="0"/>
                <a:sym typeface="Roboto"/>
              </a:rPr>
              <a:t>ebookstores</a:t>
            </a:r>
            <a:r>
              <a:rPr lang="en-GB" sz="2000" dirty="0">
                <a:latin typeface="Arial" panose="020B0604020202020204" pitchFamily="34" charset="0"/>
                <a:ea typeface="Roboto"/>
                <a:cs typeface="Arial" panose="020B0604020202020204" pitchFamily="34" charset="0"/>
                <a:sym typeface="Roboto"/>
              </a:rPr>
              <a:t>, you may find public domain books that are not free.</a:t>
            </a:r>
          </a:p>
          <a:p>
            <a:pPr marL="0" indent="0">
              <a:lnSpc>
                <a:spcPct val="100000"/>
              </a:lnSpc>
              <a:spcBef>
                <a:spcPts val="900"/>
              </a:spcBef>
              <a:buClr>
                <a:schemeClr val="dk1"/>
              </a:buClr>
              <a:buSzPts val="1100"/>
              <a:buNone/>
            </a:pPr>
            <a:r>
              <a:rPr lang="en-GB" sz="2000" dirty="0">
                <a:latin typeface="Arial" panose="020B0604020202020204" pitchFamily="34" charset="0"/>
                <a:ea typeface="Roboto"/>
                <a:cs typeface="Arial" panose="020B0604020202020204" pitchFamily="34" charset="0"/>
                <a:sym typeface="Roboto"/>
              </a:rPr>
              <a:t>Two sites we recommend are freebooks.net.re and litload.org.us</a:t>
            </a:r>
          </a:p>
        </p:txBody>
      </p:sp>
      <p:sp>
        <p:nvSpPr>
          <p:cNvPr id="5" name="TextBox 4">
            <a:extLst>
              <a:ext uri="{FF2B5EF4-FFF2-40B4-BE49-F238E27FC236}">
                <a16:creationId xmlns:a16="http://schemas.microsoft.com/office/drawing/2014/main" id="{771D32AE-6380-40B5-BEE0-DBB2FA24739B}"/>
              </a:ext>
            </a:extLst>
          </p:cNvPr>
          <p:cNvSpPr txBox="1"/>
          <p:nvPr/>
        </p:nvSpPr>
        <p:spPr>
          <a:xfrm>
            <a:off x="8309423" y="1849289"/>
            <a:ext cx="3370948" cy="707886"/>
          </a:xfrm>
          <a:prstGeom prst="rect">
            <a:avLst/>
          </a:prstGeom>
          <a:noFill/>
          <a:ln>
            <a:solidFill>
              <a:srgbClr val="333333"/>
            </a:solidFill>
          </a:ln>
        </p:spPr>
        <p:txBody>
          <a:bodyPr wrap="square">
            <a:spAutoFit/>
          </a:bodyPr>
          <a:lstStyle/>
          <a:p>
            <a:pPr lvl="0">
              <a:lnSpc>
                <a:spcPct val="100000"/>
              </a:lnSpc>
              <a:spcBef>
                <a:spcPts val="0"/>
              </a:spcBef>
              <a:buClr>
                <a:srgbClr val="000000"/>
              </a:buClr>
              <a:buSzPts val="1400"/>
            </a:pPr>
            <a:r>
              <a:rPr lang="en-GB" sz="2000" dirty="0">
                <a:solidFill>
                  <a:srgbClr val="000000"/>
                </a:solidFill>
                <a:latin typeface="Arial" panose="020B0604020202020204" pitchFamily="34" charset="0"/>
                <a:cs typeface="Arial" panose="020B0604020202020204" pitchFamily="34" charset="0"/>
              </a:rPr>
              <a:t>Text Source: A. Crompton June 2019</a:t>
            </a:r>
          </a:p>
        </p:txBody>
      </p:sp>
    </p:spTree>
    <p:extLst>
      <p:ext uri="{BB962C8B-B14F-4D97-AF65-F5344CB8AC3E}">
        <p14:creationId xmlns:p14="http://schemas.microsoft.com/office/powerpoint/2010/main" val="29082086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C9609-5EF4-4234-941E-18B91CA1294C}"/>
              </a:ext>
            </a:extLst>
          </p:cNvPr>
          <p:cNvSpPr>
            <a:spLocks noGrp="1"/>
          </p:cNvSpPr>
          <p:nvPr>
            <p:ph type="title"/>
          </p:nvPr>
        </p:nvSpPr>
        <p:spPr>
          <a:xfrm>
            <a:off x="668608" y="1274226"/>
            <a:ext cx="11066192" cy="707886"/>
          </a:xfrm>
        </p:spPr>
        <p:txBody>
          <a:bodyPr/>
          <a:lstStyle/>
          <a:p>
            <a:r>
              <a:rPr lang="en-GB" dirty="0"/>
              <a:t>Understanding main points from further detail</a:t>
            </a:r>
          </a:p>
        </p:txBody>
      </p:sp>
      <p:sp>
        <p:nvSpPr>
          <p:cNvPr id="4" name="Text Placeholder 2">
            <a:extLst>
              <a:ext uri="{FF2B5EF4-FFF2-40B4-BE49-F238E27FC236}">
                <a16:creationId xmlns:a16="http://schemas.microsoft.com/office/drawing/2014/main" id="{458B45B4-9448-443C-9D57-26770C443543}"/>
              </a:ext>
            </a:extLst>
          </p:cNvPr>
          <p:cNvSpPr txBox="1">
            <a:spLocks/>
          </p:cNvSpPr>
          <p:nvPr/>
        </p:nvSpPr>
        <p:spPr>
          <a:xfrm>
            <a:off x="668608" y="2365281"/>
            <a:ext cx="11066193" cy="38891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ts val="2800"/>
            </a:pPr>
            <a:r>
              <a:rPr lang="en-GB" sz="2000" dirty="0">
                <a:latin typeface="Arial"/>
                <a:ea typeface="Arial"/>
                <a:cs typeface="Arial"/>
                <a:sym typeface="Arial"/>
              </a:rPr>
              <a:t>We can identify the main point using elements of presentational features:</a:t>
            </a:r>
          </a:p>
          <a:p>
            <a:pPr>
              <a:buSzPts val="2800"/>
            </a:pPr>
            <a:r>
              <a:rPr lang="en-GB" sz="2000" dirty="0">
                <a:latin typeface="Arial"/>
                <a:ea typeface="Arial"/>
                <a:cs typeface="Arial"/>
                <a:sym typeface="Arial"/>
              </a:rPr>
              <a:t>The main point is in the highlighted first sentence.</a:t>
            </a:r>
          </a:p>
          <a:p>
            <a:pPr>
              <a:lnSpc>
                <a:spcPct val="130000"/>
              </a:lnSpc>
              <a:spcBef>
                <a:spcPts val="0"/>
              </a:spcBef>
              <a:buSzPts val="2800"/>
            </a:pPr>
            <a:r>
              <a:rPr lang="en-GB" sz="2000" b="1" i="1" dirty="0">
                <a:latin typeface="Arial"/>
                <a:ea typeface="Arial"/>
                <a:cs typeface="Arial"/>
                <a:sym typeface="Arial"/>
              </a:rPr>
              <a:t>Do you want </a:t>
            </a:r>
            <a:r>
              <a:rPr lang="en-GB" sz="2000" i="1" dirty="0">
                <a:latin typeface="Arial"/>
                <a:ea typeface="Arial"/>
                <a:cs typeface="Arial"/>
                <a:sym typeface="Arial"/>
              </a:rPr>
              <a:t>to load your e-reader or tablet with free </a:t>
            </a:r>
            <a:r>
              <a:rPr lang="en-GB" sz="2000" i="1" dirty="0" err="1">
                <a:latin typeface="Arial"/>
                <a:ea typeface="Arial"/>
                <a:cs typeface="Arial"/>
                <a:sym typeface="Arial"/>
              </a:rPr>
              <a:t>ebooks</a:t>
            </a:r>
            <a:r>
              <a:rPr lang="en-GB" sz="2000" i="1" dirty="0">
                <a:latin typeface="Arial"/>
                <a:ea typeface="Arial"/>
                <a:cs typeface="Arial"/>
                <a:sym typeface="Arial"/>
              </a:rPr>
              <a:t>, legally? </a:t>
            </a:r>
            <a:r>
              <a:rPr lang="en-GB" sz="2000" b="1" i="1" dirty="0">
                <a:latin typeface="Arial"/>
                <a:ea typeface="Arial"/>
                <a:cs typeface="Arial"/>
                <a:sym typeface="Arial"/>
              </a:rPr>
              <a:t>Check ou</a:t>
            </a:r>
            <a:r>
              <a:rPr lang="en-GB" sz="2000" b="1" i="1" dirty="0">
                <a:latin typeface="Arial"/>
                <a:cs typeface="Arial"/>
                <a:sym typeface="Arial"/>
              </a:rPr>
              <a:t>t</a:t>
            </a:r>
            <a:r>
              <a:rPr lang="en-GB" sz="2000" b="1" i="1" dirty="0">
                <a:latin typeface="Arial"/>
                <a:ea typeface="Arial"/>
                <a:cs typeface="Arial"/>
                <a:sym typeface="Arial"/>
              </a:rPr>
              <a:t> </a:t>
            </a:r>
            <a:r>
              <a:rPr lang="en-GB" sz="2000" i="1" dirty="0">
                <a:latin typeface="Arial"/>
                <a:ea typeface="Arial"/>
                <a:cs typeface="Arial"/>
                <a:sym typeface="Arial"/>
              </a:rPr>
              <a:t>this list of sites that offer free public domain books in electronic and audio format.</a:t>
            </a:r>
          </a:p>
          <a:p>
            <a:pPr>
              <a:lnSpc>
                <a:spcPct val="130000"/>
              </a:lnSpc>
              <a:spcBef>
                <a:spcPts val="900"/>
              </a:spcBef>
              <a:buSzPts val="2800"/>
            </a:pPr>
            <a:r>
              <a:rPr lang="en-GB" sz="2000" dirty="0">
                <a:latin typeface="Arial"/>
                <a:ea typeface="Arial"/>
                <a:cs typeface="Arial"/>
                <a:sym typeface="Arial"/>
              </a:rPr>
              <a:t>It uses direct address and commands. </a:t>
            </a:r>
          </a:p>
          <a:p>
            <a:pPr>
              <a:lnSpc>
                <a:spcPct val="130000"/>
              </a:lnSpc>
              <a:spcBef>
                <a:spcPts val="900"/>
              </a:spcBef>
              <a:buSzPts val="2800"/>
            </a:pPr>
            <a:r>
              <a:rPr lang="en-GB" sz="2000" dirty="0">
                <a:latin typeface="Arial"/>
                <a:ea typeface="Arial"/>
                <a:cs typeface="Arial"/>
                <a:sym typeface="Arial"/>
              </a:rPr>
              <a:t>Its purpose is to inform.</a:t>
            </a:r>
          </a:p>
          <a:p>
            <a:pPr>
              <a:lnSpc>
                <a:spcPct val="130000"/>
              </a:lnSpc>
              <a:spcBef>
                <a:spcPts val="900"/>
              </a:spcBef>
              <a:buSzPts val="2800"/>
            </a:pPr>
            <a:r>
              <a:rPr lang="en-GB" sz="2000" dirty="0">
                <a:latin typeface="Arial"/>
                <a:ea typeface="Arial"/>
                <a:cs typeface="Arial"/>
                <a:sym typeface="Arial"/>
              </a:rPr>
              <a:t>But have we fully understood the main idea? We can back up our understanding with the 6 </a:t>
            </a:r>
            <a:r>
              <a:rPr lang="en-GB" sz="2000" dirty="0" err="1">
                <a:latin typeface="Arial"/>
                <a:ea typeface="Arial"/>
                <a:cs typeface="Arial"/>
                <a:sym typeface="Arial"/>
              </a:rPr>
              <a:t>Ws</a:t>
            </a:r>
            <a:endParaRPr lang="en-GB" sz="2000" dirty="0">
              <a:latin typeface="Arial"/>
              <a:ea typeface="Arial"/>
              <a:cs typeface="Arial"/>
              <a:sym typeface="Arial"/>
            </a:endParaRPr>
          </a:p>
          <a:p>
            <a:pPr marL="0" indent="0" algn="ctr">
              <a:lnSpc>
                <a:spcPct val="130000"/>
              </a:lnSpc>
              <a:spcBef>
                <a:spcPts val="900"/>
              </a:spcBef>
              <a:buClr>
                <a:schemeClr val="dk1"/>
              </a:buClr>
              <a:buSzPts val="1100"/>
              <a:buNone/>
            </a:pPr>
            <a:r>
              <a:rPr lang="en-GB" sz="2000" b="1" dirty="0">
                <a:latin typeface="Arial"/>
                <a:ea typeface="Arial"/>
                <a:cs typeface="Arial"/>
                <a:sym typeface="Arial"/>
              </a:rPr>
              <a:t> WHO?	            WHAT?	   </a:t>
            </a:r>
            <a:br>
              <a:rPr lang="en-GB" sz="2000" b="1" dirty="0">
                <a:latin typeface="Arial"/>
                <a:ea typeface="Arial"/>
                <a:cs typeface="Arial"/>
                <a:sym typeface="Arial"/>
              </a:rPr>
            </a:br>
            <a:r>
              <a:rPr lang="en-GB" sz="2000" b="1" dirty="0">
                <a:latin typeface="Arial"/>
                <a:ea typeface="Arial"/>
                <a:cs typeface="Arial"/>
                <a:sym typeface="Arial"/>
              </a:rPr>
              <a:t>WHERE?   WHEN?  WHY?  HOW?</a:t>
            </a:r>
          </a:p>
          <a:p>
            <a:endParaRPr lang="en-GB" dirty="0"/>
          </a:p>
        </p:txBody>
      </p:sp>
    </p:spTree>
    <p:extLst>
      <p:ext uri="{BB962C8B-B14F-4D97-AF65-F5344CB8AC3E}">
        <p14:creationId xmlns:p14="http://schemas.microsoft.com/office/powerpoint/2010/main" val="32203807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C6AB3E-ECD6-46D0-B741-8E7DAB62253D}"/>
              </a:ext>
            </a:extLst>
          </p:cNvPr>
          <p:cNvSpPr txBox="1"/>
          <p:nvPr/>
        </p:nvSpPr>
        <p:spPr>
          <a:xfrm>
            <a:off x="719565" y="1460046"/>
            <a:ext cx="3616960" cy="1908215"/>
          </a:xfrm>
          <a:prstGeom prst="rect">
            <a:avLst/>
          </a:prstGeom>
          <a:noFill/>
          <a:ln>
            <a:solidFill>
              <a:schemeClr val="tx1"/>
            </a:solidFill>
          </a:ln>
        </p:spPr>
        <p:txBody>
          <a:bodyPr wrap="square" rtlCol="0">
            <a:spAutoFit/>
          </a:bodyPr>
          <a:lstStyle/>
          <a:p>
            <a:r>
              <a:rPr lang="en-GB" sz="2000" dirty="0">
                <a:latin typeface="Arial" panose="020B0604020202020204" pitchFamily="34" charset="0"/>
                <a:cs typeface="Arial" panose="020B0604020202020204" pitchFamily="34" charset="0"/>
              </a:rPr>
              <a:t>Who?</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Who is the text aimed at?</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Who does it discuss?</a:t>
            </a:r>
          </a:p>
          <a:p>
            <a:endParaRPr lang="en-GB" dirty="0"/>
          </a:p>
        </p:txBody>
      </p:sp>
      <p:sp>
        <p:nvSpPr>
          <p:cNvPr id="5" name="TextBox 4">
            <a:extLst>
              <a:ext uri="{FF2B5EF4-FFF2-40B4-BE49-F238E27FC236}">
                <a16:creationId xmlns:a16="http://schemas.microsoft.com/office/drawing/2014/main" id="{05D1AF80-6C39-4849-B6A6-BA8397EB5625}"/>
              </a:ext>
            </a:extLst>
          </p:cNvPr>
          <p:cNvSpPr txBox="1"/>
          <p:nvPr/>
        </p:nvSpPr>
        <p:spPr>
          <a:xfrm>
            <a:off x="5113020" y="1128824"/>
            <a:ext cx="3616960" cy="1015663"/>
          </a:xfrm>
          <a:prstGeom prst="rect">
            <a:avLst/>
          </a:prstGeom>
          <a:noFill/>
          <a:ln>
            <a:solidFill>
              <a:schemeClr val="tx1"/>
            </a:solidFill>
          </a:ln>
        </p:spPr>
        <p:txBody>
          <a:bodyPr wrap="square" rtlCol="0">
            <a:spAutoFit/>
          </a:bodyPr>
          <a:lstStyle/>
          <a:p>
            <a:r>
              <a:rPr lang="en-GB" sz="2000" dirty="0">
                <a:latin typeface="Arial" panose="020B0604020202020204" pitchFamily="34" charset="0"/>
                <a:cs typeface="Arial" panose="020B0604020202020204" pitchFamily="34" charset="0"/>
              </a:rPr>
              <a:t>What?</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What is happening in the text?</a:t>
            </a:r>
          </a:p>
        </p:txBody>
      </p:sp>
      <p:sp>
        <p:nvSpPr>
          <p:cNvPr id="6" name="TextBox 5">
            <a:extLst>
              <a:ext uri="{FF2B5EF4-FFF2-40B4-BE49-F238E27FC236}">
                <a16:creationId xmlns:a16="http://schemas.microsoft.com/office/drawing/2014/main" id="{85D26991-48BF-41B5-A878-41D70DF54218}"/>
              </a:ext>
            </a:extLst>
          </p:cNvPr>
          <p:cNvSpPr txBox="1"/>
          <p:nvPr/>
        </p:nvSpPr>
        <p:spPr>
          <a:xfrm>
            <a:off x="462127" y="3597820"/>
            <a:ext cx="4131835" cy="1015663"/>
          </a:xfrm>
          <a:prstGeom prst="rect">
            <a:avLst/>
          </a:prstGeom>
          <a:noFill/>
          <a:ln>
            <a:solidFill>
              <a:schemeClr val="tx1"/>
            </a:solidFill>
          </a:ln>
        </p:spPr>
        <p:txBody>
          <a:bodyPr wrap="square" rtlCol="0">
            <a:spAutoFit/>
          </a:bodyPr>
          <a:lstStyle/>
          <a:p>
            <a:r>
              <a:rPr lang="en-GB" sz="2000" dirty="0">
                <a:latin typeface="Arial" panose="020B0604020202020204" pitchFamily="34" charset="0"/>
                <a:cs typeface="Arial" panose="020B0604020202020204" pitchFamily="34" charset="0"/>
              </a:rPr>
              <a:t>Where?</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Where is it happening?</a:t>
            </a:r>
          </a:p>
        </p:txBody>
      </p:sp>
      <p:sp>
        <p:nvSpPr>
          <p:cNvPr id="7" name="TextBox 6">
            <a:extLst>
              <a:ext uri="{FF2B5EF4-FFF2-40B4-BE49-F238E27FC236}">
                <a16:creationId xmlns:a16="http://schemas.microsoft.com/office/drawing/2014/main" id="{AB74B1A5-82E5-4B7E-8D45-73630B5AE9F7}"/>
              </a:ext>
            </a:extLst>
          </p:cNvPr>
          <p:cNvSpPr txBox="1"/>
          <p:nvPr/>
        </p:nvSpPr>
        <p:spPr>
          <a:xfrm>
            <a:off x="609420" y="4881142"/>
            <a:ext cx="2578280" cy="1015663"/>
          </a:xfrm>
          <a:prstGeom prst="rect">
            <a:avLst/>
          </a:prstGeom>
          <a:noFill/>
          <a:ln>
            <a:solidFill>
              <a:schemeClr val="tx1"/>
            </a:solidFill>
          </a:ln>
        </p:spPr>
        <p:txBody>
          <a:bodyPr wrap="square" rtlCol="0">
            <a:spAutoFit/>
          </a:bodyPr>
          <a:lstStyle/>
          <a:p>
            <a:r>
              <a:rPr lang="en-GB" sz="2000" dirty="0">
                <a:latin typeface="Arial" panose="020B0604020202020204" pitchFamily="34" charset="0"/>
                <a:cs typeface="Arial" panose="020B0604020202020204" pitchFamily="34" charset="0"/>
              </a:rPr>
              <a:t>How?</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How did it happen?</a:t>
            </a:r>
          </a:p>
        </p:txBody>
      </p:sp>
      <p:sp>
        <p:nvSpPr>
          <p:cNvPr id="8" name="TextBox 7">
            <a:extLst>
              <a:ext uri="{FF2B5EF4-FFF2-40B4-BE49-F238E27FC236}">
                <a16:creationId xmlns:a16="http://schemas.microsoft.com/office/drawing/2014/main" id="{C6435423-8B3D-4701-B033-49F7CB75C1C6}"/>
              </a:ext>
            </a:extLst>
          </p:cNvPr>
          <p:cNvSpPr txBox="1"/>
          <p:nvPr/>
        </p:nvSpPr>
        <p:spPr>
          <a:xfrm>
            <a:off x="4786181" y="2379604"/>
            <a:ext cx="4409440" cy="1938992"/>
          </a:xfrm>
          <a:prstGeom prst="rect">
            <a:avLst/>
          </a:prstGeom>
          <a:noFill/>
          <a:ln>
            <a:solidFill>
              <a:schemeClr val="tx1"/>
            </a:solidFill>
          </a:ln>
        </p:spPr>
        <p:txBody>
          <a:bodyPr wrap="square" rtlCol="0">
            <a:spAutoFit/>
          </a:bodyPr>
          <a:lstStyle/>
          <a:p>
            <a:r>
              <a:rPr lang="en-GB" sz="2000" dirty="0">
                <a:latin typeface="Arial" panose="020B0604020202020204" pitchFamily="34" charset="0"/>
                <a:cs typeface="Arial" panose="020B0604020202020204" pitchFamily="34" charset="0"/>
              </a:rPr>
              <a:t>Why?</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Why is it happening?</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*This is often the most important question*</a:t>
            </a:r>
          </a:p>
        </p:txBody>
      </p:sp>
      <p:sp>
        <p:nvSpPr>
          <p:cNvPr id="9" name="TextBox 8">
            <a:extLst>
              <a:ext uri="{FF2B5EF4-FFF2-40B4-BE49-F238E27FC236}">
                <a16:creationId xmlns:a16="http://schemas.microsoft.com/office/drawing/2014/main" id="{7BDFA2F8-F7DB-4E3C-860A-9AA61C9C3F43}"/>
              </a:ext>
            </a:extLst>
          </p:cNvPr>
          <p:cNvSpPr txBox="1"/>
          <p:nvPr/>
        </p:nvSpPr>
        <p:spPr>
          <a:xfrm>
            <a:off x="9387840" y="1328879"/>
            <a:ext cx="2570480" cy="1631216"/>
          </a:xfrm>
          <a:prstGeom prst="rect">
            <a:avLst/>
          </a:prstGeom>
          <a:noFill/>
          <a:ln>
            <a:solidFill>
              <a:srgbClr val="333333"/>
            </a:solidFill>
          </a:ln>
        </p:spPr>
        <p:txBody>
          <a:bodyPr wrap="square" rtlCol="0">
            <a:spAutoFit/>
          </a:bodyPr>
          <a:lstStyle/>
          <a:p>
            <a:r>
              <a:rPr lang="en-GB" sz="2000" dirty="0">
                <a:latin typeface="Arial" panose="020B0604020202020204" pitchFamily="34" charset="0"/>
                <a:cs typeface="Arial" panose="020B0604020202020204" pitchFamily="34" charset="0"/>
              </a:rPr>
              <a:t>When?</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When did it happen?</a:t>
            </a:r>
          </a:p>
          <a:p>
            <a:r>
              <a:rPr lang="en-GB" sz="2000" dirty="0">
                <a:latin typeface="Arial" panose="020B0604020202020204" pitchFamily="34" charset="0"/>
                <a:cs typeface="Arial" panose="020B0604020202020204" pitchFamily="34" charset="0"/>
              </a:rPr>
              <a:t>Is it happening now?</a:t>
            </a:r>
            <a:br>
              <a:rPr lang="en-GB" sz="2000" dirty="0">
                <a:latin typeface="Arial" panose="020B0604020202020204" pitchFamily="34" charset="0"/>
                <a:cs typeface="Arial" panose="020B0604020202020204" pitchFamily="34" charset="0"/>
              </a:rPr>
            </a:br>
            <a:r>
              <a:rPr lang="en-GB" sz="2000" dirty="0">
                <a:latin typeface="Arial" panose="020B0604020202020204" pitchFamily="34" charset="0"/>
                <a:cs typeface="Arial" panose="020B0604020202020204" pitchFamily="34" charset="0"/>
              </a:rPr>
              <a:t>When will it happen?</a:t>
            </a:r>
          </a:p>
        </p:txBody>
      </p:sp>
      <p:sp>
        <p:nvSpPr>
          <p:cNvPr id="10" name="TextBox 9">
            <a:extLst>
              <a:ext uri="{FF2B5EF4-FFF2-40B4-BE49-F238E27FC236}">
                <a16:creationId xmlns:a16="http://schemas.microsoft.com/office/drawing/2014/main" id="{0292108D-F454-4C13-B5EA-52B40BDD92F6}"/>
              </a:ext>
            </a:extLst>
          </p:cNvPr>
          <p:cNvSpPr txBox="1"/>
          <p:nvPr/>
        </p:nvSpPr>
        <p:spPr>
          <a:xfrm>
            <a:off x="4786181" y="4881142"/>
            <a:ext cx="6482080" cy="1015663"/>
          </a:xfrm>
          <a:prstGeom prst="rect">
            <a:avLst/>
          </a:prstGeom>
          <a:noFill/>
          <a:ln w="28575">
            <a:solidFill>
              <a:srgbClr val="6F61DB"/>
            </a:solidFill>
          </a:ln>
        </p:spPr>
        <p:txBody>
          <a:bodyPr wrap="square" rtlCol="0">
            <a:spAutoFit/>
          </a:bodyPr>
          <a:lstStyle/>
          <a:p>
            <a:r>
              <a:rPr lang="en-GB" sz="2000" b="1" dirty="0">
                <a:latin typeface="Arial" panose="020B0604020202020204" pitchFamily="34" charset="0"/>
                <a:cs typeface="Arial" panose="020B0604020202020204" pitchFamily="34" charset="0"/>
              </a:rPr>
              <a:t>Read the text again and identify</a:t>
            </a:r>
            <a:br>
              <a:rPr lang="en-GB" sz="2000" b="1" dirty="0">
                <a:latin typeface="Arial" panose="020B0604020202020204" pitchFamily="34" charset="0"/>
                <a:cs typeface="Arial" panose="020B0604020202020204" pitchFamily="34" charset="0"/>
              </a:rPr>
            </a:br>
            <a:endParaRPr lang="en-GB" sz="2000" b="1" dirty="0">
              <a:latin typeface="Arial" panose="020B0604020202020204" pitchFamily="34" charset="0"/>
              <a:cs typeface="Arial" panose="020B0604020202020204" pitchFamily="34" charset="0"/>
            </a:endParaRPr>
          </a:p>
          <a:p>
            <a:r>
              <a:rPr lang="en-GB" sz="2000" b="1" dirty="0">
                <a:latin typeface="Arial" panose="020B0604020202020204" pitchFamily="34" charset="0"/>
                <a:cs typeface="Arial" panose="020B0604020202020204" pitchFamily="34" charset="0"/>
              </a:rPr>
              <a:t>Who, what, where, why, how and when</a:t>
            </a:r>
          </a:p>
        </p:txBody>
      </p:sp>
    </p:spTree>
    <p:extLst>
      <p:ext uri="{BB962C8B-B14F-4D97-AF65-F5344CB8AC3E}">
        <p14:creationId xmlns:p14="http://schemas.microsoft.com/office/powerpoint/2010/main" val="1625741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8C36044-969A-4730-9E9D-E2868593F868}"/>
              </a:ext>
            </a:extLst>
          </p:cNvPr>
          <p:cNvSpPr>
            <a:spLocks noGrp="1"/>
          </p:cNvSpPr>
          <p:nvPr>
            <p:ph sz="quarter" idx="10"/>
          </p:nvPr>
        </p:nvSpPr>
        <p:spPr>
          <a:xfrm>
            <a:off x="783771" y="2634343"/>
            <a:ext cx="8327572" cy="3985533"/>
          </a:xfrm>
        </p:spPr>
        <p:txBody>
          <a:bodyPr/>
          <a:lstStyle/>
          <a:p>
            <a:pPr marL="0" lvl="0" indent="0">
              <a:spcBef>
                <a:spcPts val="0"/>
              </a:spcBef>
              <a:buNone/>
            </a:pPr>
            <a:r>
              <a:rPr lang="en-GB" sz="2000" dirty="0">
                <a:solidFill>
                  <a:schemeClr val="dk1"/>
                </a:solidFill>
                <a:latin typeface="Arial" panose="020B0604020202020204" pitchFamily="34" charset="0"/>
                <a:cs typeface="Arial" panose="020B0604020202020204" pitchFamily="34" charset="0"/>
              </a:rPr>
              <a:t>B</a:t>
            </a:r>
            <a:r>
              <a:rPr lang="en-GB" sz="2000" dirty="0">
                <a:solidFill>
                  <a:schemeClr val="dk1"/>
                </a:solidFill>
                <a:latin typeface="Arial" panose="020B0604020202020204" pitchFamily="34" charset="0"/>
                <a:ea typeface="Arial"/>
                <a:cs typeface="Arial" panose="020B0604020202020204" pitchFamily="34" charset="0"/>
                <a:sym typeface="Arial"/>
              </a:rPr>
              <a:t>y the end of the session students must be able to:</a:t>
            </a:r>
            <a:endParaRPr lang="en-GB" sz="2000" dirty="0">
              <a:solidFill>
                <a:srgbClr val="825AA4"/>
              </a:solidFill>
              <a:latin typeface="Arial" panose="020B0604020202020204" pitchFamily="34" charset="0"/>
              <a:ea typeface="Arial"/>
              <a:cs typeface="Arial" panose="020B0604020202020204" pitchFamily="34" charset="0"/>
              <a:sym typeface="Arial"/>
            </a:endParaRP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identify</a:t>
            </a:r>
            <a:r>
              <a:rPr lang="en-GB" sz="2000" dirty="0">
                <a:latin typeface="Arial" panose="020B0604020202020204" pitchFamily="34" charset="0"/>
                <a:cs typeface="Arial" panose="020B0604020202020204" pitchFamily="34" charset="0"/>
              </a:rPr>
              <a:t> certain text types</a:t>
            </a: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identify</a:t>
            </a:r>
            <a:r>
              <a:rPr lang="en-GB" sz="2000" dirty="0">
                <a:latin typeface="Arial" panose="020B0604020202020204" pitchFamily="34" charset="0"/>
                <a:cs typeface="Arial" panose="020B0604020202020204" pitchFamily="34" charset="0"/>
              </a:rPr>
              <a:t> the main point or idea of a text and its purpose</a:t>
            </a: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recognise</a:t>
            </a:r>
            <a:r>
              <a:rPr lang="en-GB" sz="2000" dirty="0">
                <a:latin typeface="Arial" panose="020B0604020202020204" pitchFamily="34" charset="0"/>
                <a:cs typeface="Arial" panose="020B0604020202020204" pitchFamily="34" charset="0"/>
              </a:rPr>
              <a:t> six language features</a:t>
            </a: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understand</a:t>
            </a:r>
            <a:r>
              <a:rPr lang="en-GB" sz="2000" dirty="0">
                <a:latin typeface="Arial" panose="020B0604020202020204" pitchFamily="34" charset="0"/>
                <a:cs typeface="Arial" panose="020B0604020202020204" pitchFamily="34" charset="0"/>
              </a:rPr>
              <a:t> the main point of a text using the 6 </a:t>
            </a:r>
            <a:r>
              <a:rPr lang="en-GB" sz="2000" dirty="0" err="1">
                <a:latin typeface="Arial" panose="020B0604020202020204" pitchFamily="34" charset="0"/>
                <a:cs typeface="Arial" panose="020B0604020202020204" pitchFamily="34" charset="0"/>
              </a:rPr>
              <a:t>Ws</a:t>
            </a:r>
            <a:r>
              <a:rPr lang="en-GB" sz="2000" dirty="0">
                <a:latin typeface="Arial" panose="020B0604020202020204" pitchFamily="34" charset="0"/>
                <a:cs typeface="Arial" panose="020B0604020202020204" pitchFamily="34" charset="0"/>
              </a:rPr>
              <a:t>. </a:t>
            </a:r>
          </a:p>
          <a:p>
            <a:pPr lvl="0">
              <a:spcBef>
                <a:spcPts val="0"/>
              </a:spcBef>
            </a:pPr>
            <a:endParaRPr lang="en-GB" sz="2000" dirty="0">
              <a:solidFill>
                <a:srgbClr val="825AA4"/>
              </a:solidFill>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cs typeface="Arial" panose="020B0604020202020204" pitchFamily="34" charset="0"/>
              </a:rPr>
              <a:t>You should be able to:</a:t>
            </a: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give full answers </a:t>
            </a:r>
            <a:r>
              <a:rPr lang="en-GB" sz="2000" dirty="0">
                <a:latin typeface="Arial" panose="020B0604020202020204" pitchFamily="34" charset="0"/>
                <a:cs typeface="Arial" panose="020B0604020202020204" pitchFamily="34" charset="0"/>
              </a:rPr>
              <a:t>to questions about the purpose of a text.</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cs typeface="Arial" panose="020B0604020202020204" pitchFamily="34" charset="0"/>
              </a:rPr>
              <a:t>You could be able to: </a:t>
            </a: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scan text </a:t>
            </a:r>
            <a:r>
              <a:rPr lang="en-GB" sz="2000" dirty="0">
                <a:latin typeface="Arial" panose="020B0604020202020204" pitchFamily="34" charset="0"/>
                <a:cs typeface="Arial" panose="020B0604020202020204" pitchFamily="34" charset="0"/>
              </a:rPr>
              <a:t>to find detail.</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cs typeface="Arial" panose="020B0604020202020204" pitchFamily="34" charset="0"/>
              </a:rPr>
              <a:t>Students will be assessed on their ability to:</a:t>
            </a:r>
            <a:endParaRPr lang="en-GB" sz="2000" dirty="0">
              <a:solidFill>
                <a:srgbClr val="825AA4"/>
              </a:solidFill>
              <a:latin typeface="Arial" panose="020B0604020202020204" pitchFamily="34" charset="0"/>
              <a:cs typeface="Arial" panose="020B0604020202020204" pitchFamily="34" charset="0"/>
            </a:endParaRP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identify and understand </a:t>
            </a:r>
            <a:r>
              <a:rPr lang="en-GB" sz="2000" dirty="0">
                <a:latin typeface="Arial" panose="020B0604020202020204" pitchFamily="34" charset="0"/>
                <a:cs typeface="Arial" panose="020B0604020202020204" pitchFamily="34" charset="0"/>
              </a:rPr>
              <a:t>the main points, ideas and details in texts.</a:t>
            </a:r>
            <a:r>
              <a:rPr lang="en-GB" sz="2000" dirty="0">
                <a:solidFill>
                  <a:srgbClr val="825AA4"/>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1743845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square&#10;&#10;Description automatically generated">
            <a:extLst>
              <a:ext uri="{FF2B5EF4-FFF2-40B4-BE49-F238E27FC236}">
                <a16:creationId xmlns:a16="http://schemas.microsoft.com/office/drawing/2014/main" id="{044BEC47-A0C2-4486-9A44-4FB037D6FF9D}"/>
              </a:ext>
            </a:extLst>
          </p:cNvPr>
          <p:cNvPicPr>
            <a:picLocks noChangeAspect="1"/>
          </p:cNvPicPr>
          <p:nvPr/>
        </p:nvPicPr>
        <p:blipFill>
          <a:blip r:embed="rId3"/>
          <a:stretch>
            <a:fillRect/>
          </a:stretch>
        </p:blipFill>
        <p:spPr>
          <a:xfrm>
            <a:off x="0" y="1286"/>
            <a:ext cx="12206514" cy="6869942"/>
          </a:xfrm>
          <a:prstGeom prst="rect">
            <a:avLst/>
          </a:prstGeom>
        </p:spPr>
      </p:pic>
      <p:sp>
        <p:nvSpPr>
          <p:cNvPr id="2" name="TextBox 1">
            <a:extLst>
              <a:ext uri="{FF2B5EF4-FFF2-40B4-BE49-F238E27FC236}">
                <a16:creationId xmlns:a16="http://schemas.microsoft.com/office/drawing/2014/main" id="{EDD9868B-6DDC-4195-A1C1-27F3FC28BE18}"/>
              </a:ext>
            </a:extLst>
          </p:cNvPr>
          <p:cNvSpPr txBox="1"/>
          <p:nvPr/>
        </p:nvSpPr>
        <p:spPr>
          <a:xfrm>
            <a:off x="764130" y="2522853"/>
            <a:ext cx="10796499"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5600" b="1" i="0" u="none" strike="noStrike" kern="0" cap="none" spc="0" normalizeH="0" baseline="0" noProof="0" dirty="0">
                <a:ln>
                  <a:noFill/>
                </a:ln>
                <a:effectLst/>
                <a:uLnTx/>
                <a:uFillTx/>
                <a:latin typeface="Verdana" panose="020B0604030504040204" pitchFamily="34" charset="0"/>
                <a:ea typeface="Verdana" panose="020B0604030504040204" pitchFamily="34" charset="0"/>
                <a:sym typeface="Arial"/>
              </a:rPr>
              <a:t>Now try Activity sheet 1– Identify and understand main points</a:t>
            </a:r>
            <a:endParaRPr kumimoji="0" lang="en-GB" sz="5600" b="0" i="0" u="none" strike="noStrike" kern="0" cap="none" spc="0" normalizeH="0" baseline="0" noProof="0" dirty="0">
              <a:ln>
                <a:noFill/>
              </a:ln>
              <a:effectLst/>
              <a:uLnTx/>
              <a:uFillTx/>
              <a:latin typeface="Verdana" panose="020B0604030504040204" pitchFamily="34" charset="0"/>
              <a:ea typeface="Verdana" panose="020B0604030504040204" pitchFamily="34" charset="0"/>
              <a:sym typeface="Arial"/>
            </a:endParaRPr>
          </a:p>
        </p:txBody>
      </p:sp>
    </p:spTree>
    <p:extLst>
      <p:ext uri="{BB962C8B-B14F-4D97-AF65-F5344CB8AC3E}">
        <p14:creationId xmlns:p14="http://schemas.microsoft.com/office/powerpoint/2010/main" val="34796425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E08CE-89F7-44CE-A3EE-F3908318FF9C}"/>
              </a:ext>
            </a:extLst>
          </p:cNvPr>
          <p:cNvSpPr>
            <a:spLocks noGrp="1"/>
          </p:cNvSpPr>
          <p:nvPr>
            <p:ph type="title"/>
          </p:nvPr>
        </p:nvSpPr>
        <p:spPr>
          <a:xfrm>
            <a:off x="668607" y="1481055"/>
            <a:ext cx="10291493" cy="707886"/>
          </a:xfrm>
        </p:spPr>
        <p:txBody>
          <a:bodyPr/>
          <a:lstStyle/>
          <a:p>
            <a:r>
              <a:rPr lang="en-GB" sz="3600" dirty="0">
                <a:cs typeface="Arial"/>
                <a:sym typeface="Arial"/>
              </a:rPr>
              <a:t>These extra pieces of information help build a fuller understanding of the text</a:t>
            </a:r>
            <a:endParaRPr lang="en-GB" dirty="0"/>
          </a:p>
        </p:txBody>
      </p:sp>
      <p:sp>
        <p:nvSpPr>
          <p:cNvPr id="3" name="Content Placeholder 2">
            <a:extLst>
              <a:ext uri="{FF2B5EF4-FFF2-40B4-BE49-F238E27FC236}">
                <a16:creationId xmlns:a16="http://schemas.microsoft.com/office/drawing/2014/main" id="{50FF9CBD-5D98-41D9-9263-71F941A54BC3}"/>
              </a:ext>
            </a:extLst>
          </p:cNvPr>
          <p:cNvSpPr>
            <a:spLocks noGrp="1"/>
          </p:cNvSpPr>
          <p:nvPr>
            <p:ph sz="quarter" idx="10"/>
          </p:nvPr>
        </p:nvSpPr>
        <p:spPr>
          <a:xfrm>
            <a:off x="668607" y="2759076"/>
            <a:ext cx="7256193" cy="3019424"/>
          </a:xfrm>
        </p:spPr>
        <p:txBody>
          <a:bodyPr/>
          <a:lstStyle/>
          <a:p>
            <a:pPr marL="0" lvl="0" indent="0" algn="l" rtl="0">
              <a:lnSpc>
                <a:spcPct val="90000"/>
              </a:lnSpc>
              <a:spcBef>
                <a:spcPts val="1000"/>
              </a:spcBef>
              <a:spcAft>
                <a:spcPts val="0"/>
              </a:spcAft>
              <a:buSzPts val="2800"/>
              <a:buNone/>
            </a:pPr>
            <a:r>
              <a:rPr lang="en-GB" sz="2000" dirty="0">
                <a:latin typeface="Arial" panose="020B0604020202020204" pitchFamily="34" charset="0"/>
                <a:cs typeface="Arial" panose="020B0604020202020204" pitchFamily="34" charset="0"/>
              </a:rPr>
              <a:t>Details can be found in the main body of the text. Whereas, the main idea or ideas can be found by </a:t>
            </a:r>
            <a:r>
              <a:rPr lang="en-GB" sz="2000" b="1" dirty="0">
                <a:latin typeface="Arial" panose="020B0604020202020204" pitchFamily="34" charset="0"/>
                <a:cs typeface="Arial" panose="020B0604020202020204" pitchFamily="34" charset="0"/>
              </a:rPr>
              <a:t>skimming</a:t>
            </a:r>
            <a:r>
              <a:rPr lang="en-GB" sz="2000" dirty="0">
                <a:latin typeface="Arial" panose="020B0604020202020204" pitchFamily="34" charset="0"/>
                <a:cs typeface="Arial" panose="020B0604020202020204" pitchFamily="34" charset="0"/>
              </a:rPr>
              <a:t> a text, details are found by </a:t>
            </a:r>
            <a:r>
              <a:rPr lang="en-GB" sz="2000" b="1" dirty="0">
                <a:latin typeface="Arial" panose="020B0604020202020204" pitchFamily="34" charset="0"/>
                <a:cs typeface="Arial" panose="020B0604020202020204" pitchFamily="34" charset="0"/>
              </a:rPr>
              <a:t>scanning.</a:t>
            </a:r>
          </a:p>
          <a:p>
            <a:pPr marL="0" lvl="0" indent="0" algn="l" rtl="0">
              <a:lnSpc>
                <a:spcPct val="90000"/>
              </a:lnSpc>
              <a:spcBef>
                <a:spcPts val="1000"/>
              </a:spcBef>
              <a:spcAft>
                <a:spcPts val="0"/>
              </a:spcAft>
              <a:buSzPts val="2800"/>
              <a:buNone/>
            </a:pPr>
            <a:endParaRPr lang="en-GB" sz="2000" b="1" dirty="0">
              <a:latin typeface="Arial" panose="020B0604020202020204" pitchFamily="34" charset="0"/>
              <a:cs typeface="Arial" panose="020B0604020202020204" pitchFamily="34" charset="0"/>
            </a:endParaRPr>
          </a:p>
          <a:p>
            <a:pPr marL="0" lvl="0" indent="0" algn="l" rtl="0">
              <a:lnSpc>
                <a:spcPct val="90000"/>
              </a:lnSpc>
              <a:spcBef>
                <a:spcPts val="1000"/>
              </a:spcBef>
              <a:spcAft>
                <a:spcPts val="0"/>
              </a:spcAft>
              <a:buSzPts val="2800"/>
              <a:buNone/>
            </a:pPr>
            <a:r>
              <a:rPr lang="en-GB" sz="2000" b="1" dirty="0">
                <a:latin typeface="Arial" panose="020B0604020202020204" pitchFamily="34" charset="0"/>
                <a:cs typeface="Arial" panose="020B0604020202020204" pitchFamily="34" charset="0"/>
              </a:rPr>
              <a:t>Scanning </a:t>
            </a:r>
            <a:r>
              <a:rPr lang="en-GB" sz="2000" dirty="0">
                <a:latin typeface="Arial" panose="020B0604020202020204" pitchFamily="34" charset="0"/>
                <a:cs typeface="Arial" panose="020B0604020202020204" pitchFamily="34" charset="0"/>
              </a:rPr>
              <a:t>is useful for finding the answers to specific questions. </a:t>
            </a:r>
          </a:p>
          <a:p>
            <a:pPr marL="0" lvl="0" indent="0" algn="l" rtl="0">
              <a:lnSpc>
                <a:spcPct val="90000"/>
              </a:lnSpc>
              <a:spcBef>
                <a:spcPts val="1000"/>
              </a:spcBef>
              <a:spcAft>
                <a:spcPts val="0"/>
              </a:spcAft>
              <a:buSzPts val="2800"/>
              <a:buNone/>
            </a:pPr>
            <a:endParaRPr lang="en-GB" sz="2000" dirty="0">
              <a:latin typeface="Arial" panose="020B0604020202020204" pitchFamily="34" charset="0"/>
              <a:cs typeface="Arial" panose="020B0604020202020204" pitchFamily="34" charset="0"/>
            </a:endParaRPr>
          </a:p>
          <a:p>
            <a:pPr marL="0" lvl="0" indent="0" algn="l" rtl="0">
              <a:lnSpc>
                <a:spcPct val="90000"/>
              </a:lnSpc>
              <a:spcBef>
                <a:spcPts val="1000"/>
              </a:spcBef>
              <a:spcAft>
                <a:spcPts val="0"/>
              </a:spcAft>
              <a:buSzPts val="2800"/>
              <a:buNone/>
            </a:pPr>
            <a:r>
              <a:rPr lang="en-GB" sz="2000" dirty="0">
                <a:latin typeface="Arial" panose="020B0604020202020204" pitchFamily="34" charset="0"/>
                <a:cs typeface="Arial" panose="020B0604020202020204" pitchFamily="34" charset="0"/>
              </a:rPr>
              <a:t>Imagine using a magnifying glass to find the details you need</a:t>
            </a:r>
          </a:p>
        </p:txBody>
      </p:sp>
      <p:pic>
        <p:nvPicPr>
          <p:cNvPr id="4" name="Picture 3">
            <a:extLst>
              <a:ext uri="{FF2B5EF4-FFF2-40B4-BE49-F238E27FC236}">
                <a16:creationId xmlns:a16="http://schemas.microsoft.com/office/drawing/2014/main" id="{E3067371-C4A5-4536-980E-7EC6E49D8306}"/>
              </a:ext>
            </a:extLst>
          </p:cNvPr>
          <p:cNvPicPr>
            <a:picLocks noChangeAspect="1"/>
          </p:cNvPicPr>
          <p:nvPr/>
        </p:nvPicPr>
        <p:blipFill>
          <a:blip r:embed="rId2"/>
          <a:stretch>
            <a:fillRect/>
          </a:stretch>
        </p:blipFill>
        <p:spPr>
          <a:xfrm>
            <a:off x="7924800" y="2908300"/>
            <a:ext cx="4026074" cy="2349500"/>
          </a:xfrm>
          <a:prstGeom prst="rect">
            <a:avLst/>
          </a:prstGeom>
        </p:spPr>
      </p:pic>
    </p:spTree>
    <p:extLst>
      <p:ext uri="{BB962C8B-B14F-4D97-AF65-F5344CB8AC3E}">
        <p14:creationId xmlns:p14="http://schemas.microsoft.com/office/powerpoint/2010/main" val="8322731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9C6A1-E561-4873-944E-2A99DDCE036D}"/>
              </a:ext>
            </a:extLst>
          </p:cNvPr>
          <p:cNvSpPr>
            <a:spLocks noGrp="1"/>
          </p:cNvSpPr>
          <p:nvPr>
            <p:ph type="title"/>
          </p:nvPr>
        </p:nvSpPr>
        <p:spPr>
          <a:xfrm>
            <a:off x="668338" y="1811255"/>
            <a:ext cx="7641085" cy="707886"/>
          </a:xfrm>
        </p:spPr>
        <p:txBody>
          <a:bodyPr/>
          <a:lstStyle/>
          <a:p>
            <a:r>
              <a:rPr lang="en-GB" sz="3600" dirty="0">
                <a:cs typeface="Arial"/>
                <a:sym typeface="Arial"/>
              </a:rPr>
              <a:t>Useful Tips for Scanning</a:t>
            </a:r>
            <a:endParaRPr lang="en-GB" dirty="0"/>
          </a:p>
        </p:txBody>
      </p:sp>
      <p:sp>
        <p:nvSpPr>
          <p:cNvPr id="3" name="Content Placeholder 2">
            <a:extLst>
              <a:ext uri="{FF2B5EF4-FFF2-40B4-BE49-F238E27FC236}">
                <a16:creationId xmlns:a16="http://schemas.microsoft.com/office/drawing/2014/main" id="{1B2CA0CE-AE0E-4592-8B88-17548D03940C}"/>
              </a:ext>
            </a:extLst>
          </p:cNvPr>
          <p:cNvSpPr>
            <a:spLocks noGrp="1"/>
          </p:cNvSpPr>
          <p:nvPr>
            <p:ph sz="quarter" idx="10"/>
          </p:nvPr>
        </p:nvSpPr>
        <p:spPr>
          <a:xfrm>
            <a:off x="668338" y="2695576"/>
            <a:ext cx="10571162" cy="1762124"/>
          </a:xfrm>
        </p:spPr>
        <p:txBody>
          <a:bodyPr/>
          <a:lstStyle/>
          <a:p>
            <a:pPr marL="457200" lvl="0" indent="-381000" algn="just">
              <a:lnSpc>
                <a:spcPct val="115000"/>
              </a:lnSpc>
              <a:spcBef>
                <a:spcPts val="0"/>
              </a:spcBef>
              <a:buClr>
                <a:schemeClr val="dk1"/>
              </a:buClr>
              <a:buSzPts val="2400"/>
            </a:pPr>
            <a:r>
              <a:rPr lang="en-GB" sz="2000" dirty="0">
                <a:solidFill>
                  <a:schemeClr val="dk1"/>
                </a:solidFill>
                <a:latin typeface="Arial"/>
                <a:ea typeface="Arial"/>
                <a:cs typeface="Arial"/>
                <a:sym typeface="Arial"/>
              </a:rPr>
              <a:t>Find the keywords. Try to note their synonyms</a:t>
            </a:r>
          </a:p>
          <a:p>
            <a:pPr marL="457200" lvl="0" indent="-381000" algn="just">
              <a:lnSpc>
                <a:spcPct val="115000"/>
              </a:lnSpc>
              <a:spcBef>
                <a:spcPts val="0"/>
              </a:spcBef>
              <a:buClr>
                <a:schemeClr val="dk1"/>
              </a:buClr>
              <a:buSzPts val="2400"/>
            </a:pPr>
            <a:r>
              <a:rPr lang="en-GB" sz="2000" dirty="0">
                <a:solidFill>
                  <a:schemeClr val="dk1"/>
                </a:solidFill>
                <a:latin typeface="Arial"/>
                <a:ea typeface="Arial"/>
                <a:cs typeface="Arial"/>
                <a:sym typeface="Arial"/>
              </a:rPr>
              <a:t>Look for numbers</a:t>
            </a:r>
          </a:p>
          <a:p>
            <a:pPr marL="457200" lvl="0" indent="-381000" algn="just">
              <a:lnSpc>
                <a:spcPct val="115000"/>
              </a:lnSpc>
              <a:spcBef>
                <a:spcPts val="0"/>
              </a:spcBef>
              <a:buClr>
                <a:schemeClr val="dk1"/>
              </a:buClr>
              <a:buSzPts val="2400"/>
            </a:pPr>
            <a:r>
              <a:rPr lang="en-GB" sz="2000" dirty="0">
                <a:solidFill>
                  <a:schemeClr val="dk1"/>
                </a:solidFill>
                <a:latin typeface="Arial"/>
                <a:ea typeface="Arial"/>
                <a:cs typeface="Arial"/>
                <a:sym typeface="Arial"/>
              </a:rPr>
              <a:t>Look for unusual words or long words. Conceptualisation is easier to find than ideas</a:t>
            </a:r>
          </a:p>
          <a:p>
            <a:pPr marL="457200" lvl="0" indent="-381000" algn="just">
              <a:lnSpc>
                <a:spcPct val="115000"/>
              </a:lnSpc>
              <a:spcBef>
                <a:spcPts val="0"/>
              </a:spcBef>
              <a:buClr>
                <a:schemeClr val="dk1"/>
              </a:buClr>
              <a:buSzPts val="2400"/>
            </a:pPr>
            <a:r>
              <a:rPr lang="en-GB" sz="2000" dirty="0">
                <a:solidFill>
                  <a:schemeClr val="dk1"/>
                </a:solidFill>
                <a:latin typeface="Arial"/>
                <a:ea typeface="Arial"/>
                <a:cs typeface="Arial"/>
                <a:sym typeface="Arial"/>
              </a:rPr>
              <a:t>Look for capitalised words. E.g. Timbuktu or </a:t>
            </a:r>
            <a:r>
              <a:rPr lang="en-GB" sz="2000" dirty="0" err="1">
                <a:solidFill>
                  <a:schemeClr val="dk1"/>
                </a:solidFill>
                <a:latin typeface="Arial"/>
                <a:ea typeface="Arial"/>
                <a:cs typeface="Arial"/>
                <a:sym typeface="Arial"/>
              </a:rPr>
              <a:t>Hadassa</a:t>
            </a:r>
            <a:r>
              <a:rPr lang="en-GB" sz="2000" dirty="0">
                <a:solidFill>
                  <a:schemeClr val="dk1"/>
                </a:solidFill>
                <a:latin typeface="Arial"/>
                <a:ea typeface="Arial"/>
                <a:cs typeface="Arial"/>
                <a:sym typeface="Arial"/>
              </a:rPr>
              <a:t> Ali.</a:t>
            </a:r>
          </a:p>
        </p:txBody>
      </p:sp>
    </p:spTree>
    <p:extLst>
      <p:ext uri="{BB962C8B-B14F-4D97-AF65-F5344CB8AC3E}">
        <p14:creationId xmlns:p14="http://schemas.microsoft.com/office/powerpoint/2010/main" val="16730998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85B83D-9709-4B32-A350-B11F8E5000C5}"/>
              </a:ext>
            </a:extLst>
          </p:cNvPr>
          <p:cNvSpPr>
            <a:spLocks noGrp="1"/>
          </p:cNvSpPr>
          <p:nvPr>
            <p:ph type="body" idx="1"/>
          </p:nvPr>
        </p:nvSpPr>
        <p:spPr/>
        <p:txBody>
          <a:bodyPr/>
          <a:lstStyle/>
          <a:p>
            <a:r>
              <a:rPr kumimoji="0" lang="en-GB" sz="2000" b="0" i="0" u="none" strike="noStrike" kern="0" cap="none" spc="0" normalizeH="0" baseline="0" noProof="0" dirty="0">
                <a:ln>
                  <a:noFill/>
                </a:ln>
                <a:effectLst/>
                <a:uLnTx/>
                <a:uFillTx/>
                <a:latin typeface="Arial"/>
                <a:ea typeface="+mn-ea"/>
                <a:cs typeface="+mn-cs"/>
                <a:sym typeface="Arial"/>
              </a:rPr>
              <a:t>A newspaper article</a:t>
            </a:r>
          </a:p>
        </p:txBody>
      </p:sp>
      <p:sp>
        <p:nvSpPr>
          <p:cNvPr id="3" name="Text Placeholder 2">
            <a:extLst>
              <a:ext uri="{FF2B5EF4-FFF2-40B4-BE49-F238E27FC236}">
                <a16:creationId xmlns:a16="http://schemas.microsoft.com/office/drawing/2014/main" id="{1E3D2BE0-359D-41F9-AA43-8BC912F26423}"/>
              </a:ext>
            </a:extLst>
          </p:cNvPr>
          <p:cNvSpPr>
            <a:spLocks noGrp="1"/>
          </p:cNvSpPr>
          <p:nvPr>
            <p:ph type="body" sz="quarter" idx="10"/>
          </p:nvPr>
        </p:nvSpPr>
        <p:spPr/>
        <p:txBody>
          <a:bodyPr/>
          <a:lstStyle/>
          <a:p>
            <a:r>
              <a:rPr lang="en-GB" sz="2000" b="1" dirty="0"/>
              <a:t>Which of these is an example of an instructional text?</a:t>
            </a:r>
            <a:endParaRPr lang="en-GB" sz="2000" b="1" kern="0" dirty="0">
              <a:solidFill>
                <a:srgbClr val="000000"/>
              </a:solidFill>
              <a:latin typeface="Arial"/>
              <a:ea typeface="Arial"/>
              <a:cs typeface="Arial"/>
              <a:sym typeface="Arial"/>
            </a:endParaRPr>
          </a:p>
        </p:txBody>
      </p:sp>
      <p:sp>
        <p:nvSpPr>
          <p:cNvPr id="4" name="Text Placeholder 3">
            <a:extLst>
              <a:ext uri="{FF2B5EF4-FFF2-40B4-BE49-F238E27FC236}">
                <a16:creationId xmlns:a16="http://schemas.microsoft.com/office/drawing/2014/main" id="{70681152-9E39-490A-A8DE-0662785744D6}"/>
              </a:ext>
            </a:extLst>
          </p:cNvPr>
          <p:cNvSpPr>
            <a:spLocks noGrp="1"/>
          </p:cNvSpPr>
          <p:nvPr>
            <p:ph type="body" idx="11"/>
          </p:nvPr>
        </p:nvSpPr>
        <p:spPr/>
        <p:txBody>
          <a:bodyPr/>
          <a:lstStyle/>
          <a:p>
            <a:r>
              <a:rPr lang="en-GB" sz="2000" dirty="0">
                <a:latin typeface="Arial"/>
              </a:rPr>
              <a:t>A leaflet for a new restaurant</a:t>
            </a:r>
            <a:endParaRPr kumimoji="0" lang="en-GB" sz="2000" b="0" i="0" u="none" strike="noStrike" kern="0" cap="none" spc="0" normalizeH="0" baseline="0" noProof="0" dirty="0">
              <a:ln>
                <a:noFill/>
              </a:ln>
              <a:effectLst/>
              <a:uLnTx/>
              <a:uFillTx/>
              <a:latin typeface="Arial"/>
              <a:sym typeface="Arial"/>
            </a:endParaRPr>
          </a:p>
        </p:txBody>
      </p:sp>
      <p:sp>
        <p:nvSpPr>
          <p:cNvPr id="5" name="Text Placeholder 4">
            <a:extLst>
              <a:ext uri="{FF2B5EF4-FFF2-40B4-BE49-F238E27FC236}">
                <a16:creationId xmlns:a16="http://schemas.microsoft.com/office/drawing/2014/main" id="{20422928-47A0-4EE9-A7FF-0D25E7BADBDA}"/>
              </a:ext>
            </a:extLst>
          </p:cNvPr>
          <p:cNvSpPr>
            <a:spLocks noGrp="1"/>
          </p:cNvSpPr>
          <p:nvPr>
            <p:ph type="body" idx="12"/>
          </p:nvPr>
        </p:nvSpPr>
        <p:spPr/>
        <p:txBody>
          <a:bodyPr/>
          <a:lstStyle/>
          <a:p>
            <a:r>
              <a:rPr kumimoji="0" lang="en-GB" sz="2000" i="0" u="none" strike="noStrike" kern="0" cap="none" spc="0" normalizeH="0" baseline="0" noProof="0" dirty="0">
                <a:ln>
                  <a:noFill/>
                </a:ln>
                <a:effectLst/>
                <a:uLnTx/>
                <a:uFillTx/>
                <a:latin typeface="Arial"/>
                <a:ea typeface="+mn-ea"/>
                <a:cs typeface="+mn-cs"/>
                <a:sym typeface="Arial"/>
              </a:rPr>
              <a:t>A recipe</a:t>
            </a:r>
          </a:p>
        </p:txBody>
      </p:sp>
      <p:sp>
        <p:nvSpPr>
          <p:cNvPr id="6" name="Text Placeholder 5">
            <a:extLst>
              <a:ext uri="{FF2B5EF4-FFF2-40B4-BE49-F238E27FC236}">
                <a16:creationId xmlns:a16="http://schemas.microsoft.com/office/drawing/2014/main" id="{47CB79DF-E3E3-4405-B713-29B3CD84845E}"/>
              </a:ext>
            </a:extLst>
          </p:cNvPr>
          <p:cNvSpPr>
            <a:spLocks noGrp="1"/>
          </p:cNvSpPr>
          <p:nvPr>
            <p:ph type="body" idx="13"/>
          </p:nvPr>
        </p:nvSpPr>
        <p:spPr/>
        <p:txBody>
          <a:bodyPr/>
          <a:lstStyle/>
          <a:p>
            <a:r>
              <a:rPr kumimoji="0" lang="en-GB" sz="2000" b="0" i="0" u="none" strike="noStrike" kern="0" cap="none" spc="0" normalizeH="0" baseline="0" noProof="0" dirty="0">
                <a:ln>
                  <a:noFill/>
                </a:ln>
                <a:effectLst/>
                <a:uLnTx/>
                <a:uFillTx/>
                <a:latin typeface="Arial"/>
                <a:ea typeface="+mn-ea"/>
                <a:cs typeface="+mn-cs"/>
                <a:sym typeface="Arial"/>
              </a:rPr>
              <a:t>A complaint letter</a:t>
            </a:r>
          </a:p>
        </p:txBody>
      </p:sp>
    </p:spTree>
    <p:extLst>
      <p:ext uri="{BB962C8B-B14F-4D97-AF65-F5344CB8AC3E}">
        <p14:creationId xmlns:p14="http://schemas.microsoft.com/office/powerpoint/2010/main" val="3049660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3BD0B2D-987E-4E43-A017-16E2F42E3261}"/>
              </a:ext>
            </a:extLst>
          </p:cNvPr>
          <p:cNvSpPr>
            <a:spLocks noGrp="1"/>
          </p:cNvSpPr>
          <p:nvPr>
            <p:ph type="body" idx="1"/>
          </p:nvPr>
        </p:nvSpPr>
        <p:spPr>
          <a:xfrm>
            <a:off x="6848473" y="3467100"/>
            <a:ext cx="3009901" cy="882650"/>
          </a:xfrm>
        </p:spPr>
        <p:txBody>
          <a:bodyPr/>
          <a:lstStyle/>
          <a:p>
            <a:r>
              <a:rPr lang="en-GB" dirty="0"/>
              <a:t>A recipe</a:t>
            </a:r>
          </a:p>
        </p:txBody>
      </p:sp>
      <p:sp>
        <p:nvSpPr>
          <p:cNvPr id="7" name="Text Placeholder 1">
            <a:extLst>
              <a:ext uri="{FF2B5EF4-FFF2-40B4-BE49-F238E27FC236}">
                <a16:creationId xmlns:a16="http://schemas.microsoft.com/office/drawing/2014/main" id="{DB662285-C439-430B-A223-97F2180360B3}"/>
              </a:ext>
            </a:extLst>
          </p:cNvPr>
          <p:cNvSpPr txBox="1">
            <a:spLocks/>
          </p:cNvSpPr>
          <p:nvPr/>
        </p:nvSpPr>
        <p:spPr>
          <a:xfrm>
            <a:off x="2114549" y="3467100"/>
            <a:ext cx="3562351" cy="882650"/>
          </a:xfrm>
          <a:prstGeom prst="rect">
            <a:avLst/>
          </a:prstGeom>
          <a:ln w="28575">
            <a:solidFill>
              <a:schemeClr val="bg1"/>
            </a:solidFill>
          </a:ln>
        </p:spPr>
        <p:txBody>
          <a:bodyPr vert="horz" lIns="91440" tIns="45720" rIns="91440" bIns="45720" rtlCol="0" anchor="t">
            <a:normAutofit/>
          </a:bodyPr>
          <a:lstStyle>
            <a:lvl1pPr marL="0" indent="0" algn="l" defTabSz="914400" rtl="0" eaLnBrk="1" latinLnBrk="0" hangingPunct="1">
              <a:spcBef>
                <a:spcPct val="20000"/>
              </a:spcBef>
              <a:buFont typeface="Arial" panose="020B0604020202020204" pitchFamily="34" charset="0"/>
              <a:buNone/>
              <a:defRPr sz="2000" b="1"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en-GB" b="0" kern="0" dirty="0">
                <a:latin typeface="Arial"/>
                <a:cs typeface="+mn-cs"/>
                <a:sym typeface="Arial"/>
              </a:rPr>
              <a:t>A newspaper article</a:t>
            </a:r>
          </a:p>
        </p:txBody>
      </p:sp>
      <p:sp>
        <p:nvSpPr>
          <p:cNvPr id="8" name="Text Placeholder 2">
            <a:extLst>
              <a:ext uri="{FF2B5EF4-FFF2-40B4-BE49-F238E27FC236}">
                <a16:creationId xmlns:a16="http://schemas.microsoft.com/office/drawing/2014/main" id="{E8288BCE-9992-484D-9E22-CD845BCFAACA}"/>
              </a:ext>
            </a:extLst>
          </p:cNvPr>
          <p:cNvSpPr>
            <a:spLocks noGrp="1"/>
          </p:cNvSpPr>
          <p:nvPr>
            <p:ph type="body" sz="quarter" idx="10"/>
          </p:nvPr>
        </p:nvSpPr>
        <p:spPr>
          <a:xfrm>
            <a:off x="838200" y="2457450"/>
            <a:ext cx="8286750" cy="419100"/>
          </a:xfrm>
        </p:spPr>
        <p:txBody>
          <a:bodyPr/>
          <a:lstStyle/>
          <a:p>
            <a:r>
              <a:rPr lang="en-GB" sz="2000" b="1" dirty="0"/>
              <a:t>Which of these is an example of an instructional text?</a:t>
            </a:r>
            <a:endParaRPr lang="en-GB" sz="2000" b="1" kern="0" dirty="0">
              <a:solidFill>
                <a:srgbClr val="000000"/>
              </a:solidFill>
              <a:latin typeface="Arial"/>
              <a:ea typeface="Arial"/>
              <a:cs typeface="Arial"/>
              <a:sym typeface="Arial"/>
            </a:endParaRPr>
          </a:p>
        </p:txBody>
      </p:sp>
      <p:sp>
        <p:nvSpPr>
          <p:cNvPr id="9" name="Text Placeholder 3">
            <a:extLst>
              <a:ext uri="{FF2B5EF4-FFF2-40B4-BE49-F238E27FC236}">
                <a16:creationId xmlns:a16="http://schemas.microsoft.com/office/drawing/2014/main" id="{86A0221B-E5BD-4672-9911-40DC825F1865}"/>
              </a:ext>
            </a:extLst>
          </p:cNvPr>
          <p:cNvSpPr>
            <a:spLocks noGrp="1"/>
          </p:cNvSpPr>
          <p:nvPr>
            <p:ph type="body" idx="11"/>
          </p:nvPr>
        </p:nvSpPr>
        <p:spPr>
          <a:xfrm>
            <a:off x="2114549" y="4705350"/>
            <a:ext cx="3562351" cy="882650"/>
          </a:xfrm>
        </p:spPr>
        <p:txBody>
          <a:bodyPr/>
          <a:lstStyle/>
          <a:p>
            <a:r>
              <a:rPr lang="en-GB" sz="2000" dirty="0">
                <a:latin typeface="Arial"/>
              </a:rPr>
              <a:t>A leaflet for a new restaurant</a:t>
            </a:r>
            <a:endParaRPr kumimoji="0" lang="en-GB" sz="2000" b="0" i="0" u="none" strike="noStrike" kern="0" cap="none" spc="0" normalizeH="0" baseline="0" noProof="0" dirty="0">
              <a:ln>
                <a:noFill/>
              </a:ln>
              <a:effectLst/>
              <a:uLnTx/>
              <a:uFillTx/>
              <a:latin typeface="Arial"/>
              <a:sym typeface="Arial"/>
            </a:endParaRPr>
          </a:p>
        </p:txBody>
      </p:sp>
      <p:sp>
        <p:nvSpPr>
          <p:cNvPr id="10" name="Text Placeholder 5">
            <a:extLst>
              <a:ext uri="{FF2B5EF4-FFF2-40B4-BE49-F238E27FC236}">
                <a16:creationId xmlns:a16="http://schemas.microsoft.com/office/drawing/2014/main" id="{B6641415-B04E-4BF4-A8A0-0F746B01D684}"/>
              </a:ext>
            </a:extLst>
          </p:cNvPr>
          <p:cNvSpPr txBox="1">
            <a:spLocks/>
          </p:cNvSpPr>
          <p:nvPr/>
        </p:nvSpPr>
        <p:spPr>
          <a:xfrm>
            <a:off x="6838949" y="4705350"/>
            <a:ext cx="3562351" cy="882650"/>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en-GB" kern="0" dirty="0">
                <a:latin typeface="Arial"/>
                <a:cs typeface="+mn-cs"/>
                <a:sym typeface="Arial"/>
              </a:rPr>
              <a:t>A complaint letter</a:t>
            </a:r>
          </a:p>
        </p:txBody>
      </p:sp>
    </p:spTree>
    <p:extLst>
      <p:ext uri="{BB962C8B-B14F-4D97-AF65-F5344CB8AC3E}">
        <p14:creationId xmlns:p14="http://schemas.microsoft.com/office/powerpoint/2010/main" val="14136909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42AB3E-E67D-4521-89E1-8536A38DEE79}"/>
              </a:ext>
            </a:extLst>
          </p:cNvPr>
          <p:cNvSpPr>
            <a:spLocks noGrp="1"/>
          </p:cNvSpPr>
          <p:nvPr>
            <p:ph type="body" idx="1"/>
          </p:nvPr>
        </p:nvSpPr>
        <p:spPr/>
        <p:txBody>
          <a:bodyPr/>
          <a:lstStyle/>
          <a:p>
            <a:r>
              <a:rPr lang="en-GB" sz="2000" kern="0" noProof="0" dirty="0">
                <a:latin typeface="Arial"/>
                <a:sym typeface="Arial"/>
              </a:rPr>
              <a:t>command</a:t>
            </a:r>
            <a:endParaRPr lang="en-GB" dirty="0"/>
          </a:p>
        </p:txBody>
      </p:sp>
      <p:sp>
        <p:nvSpPr>
          <p:cNvPr id="3" name="Text Placeholder 2">
            <a:extLst>
              <a:ext uri="{FF2B5EF4-FFF2-40B4-BE49-F238E27FC236}">
                <a16:creationId xmlns:a16="http://schemas.microsoft.com/office/drawing/2014/main" id="{9EF7ACD9-7CF0-479F-94D8-94F4C145BBAE}"/>
              </a:ext>
            </a:extLst>
          </p:cNvPr>
          <p:cNvSpPr>
            <a:spLocks noGrp="1"/>
          </p:cNvSpPr>
          <p:nvPr>
            <p:ph type="body" sz="quarter" idx="10"/>
          </p:nvPr>
        </p:nvSpPr>
        <p:spPr>
          <a:xfrm>
            <a:off x="838200" y="2457450"/>
            <a:ext cx="8286750" cy="654050"/>
          </a:xfrm>
        </p:spPr>
        <p:txBody>
          <a:bodyPr>
            <a:normAutofit fontScale="92500" lnSpcReduction="10000"/>
          </a:bodyPr>
          <a:lstStyle/>
          <a:p>
            <a:r>
              <a:rPr lang="en-GB" sz="2000" b="1" dirty="0"/>
              <a:t>She was penniless by the time she arrived in Guatemala is an example of?</a:t>
            </a:r>
            <a:endParaRPr lang="en-GB" sz="2000" b="1" kern="0" dirty="0">
              <a:solidFill>
                <a:srgbClr val="000000"/>
              </a:solidFill>
              <a:latin typeface="Arial"/>
              <a:ea typeface="Arial"/>
              <a:cs typeface="Arial"/>
              <a:sym typeface="Arial"/>
            </a:endParaRPr>
          </a:p>
        </p:txBody>
      </p:sp>
      <p:sp>
        <p:nvSpPr>
          <p:cNvPr id="4" name="Text Placeholder 3">
            <a:extLst>
              <a:ext uri="{FF2B5EF4-FFF2-40B4-BE49-F238E27FC236}">
                <a16:creationId xmlns:a16="http://schemas.microsoft.com/office/drawing/2014/main" id="{68ED42A6-6968-471D-B041-39D3E42B4986}"/>
              </a:ext>
            </a:extLst>
          </p:cNvPr>
          <p:cNvSpPr>
            <a:spLocks noGrp="1"/>
          </p:cNvSpPr>
          <p:nvPr>
            <p:ph type="body" idx="11"/>
          </p:nvPr>
        </p:nvSpPr>
        <p:spPr/>
        <p:txBody>
          <a:bodyPr/>
          <a:lstStyle/>
          <a:p>
            <a:r>
              <a:rPr lang="en-GB" sz="2000" kern="0" noProof="0" dirty="0">
                <a:latin typeface="Arial"/>
                <a:sym typeface="Arial"/>
              </a:rPr>
              <a:t>the rule of three</a:t>
            </a:r>
            <a:endParaRPr kumimoji="0" lang="en-GB" sz="2000" b="0" i="0" u="none" strike="noStrike" kern="0" cap="none" spc="0" normalizeH="0" baseline="0" noProof="0" dirty="0">
              <a:ln>
                <a:noFill/>
              </a:ln>
              <a:effectLst/>
              <a:uLnTx/>
              <a:uFillTx/>
              <a:latin typeface="Arial"/>
              <a:sym typeface="Arial"/>
            </a:endParaRPr>
          </a:p>
          <a:p>
            <a:endParaRPr lang="en-GB" dirty="0"/>
          </a:p>
        </p:txBody>
      </p:sp>
      <p:sp>
        <p:nvSpPr>
          <p:cNvPr id="5" name="Text Placeholder 4">
            <a:extLst>
              <a:ext uri="{FF2B5EF4-FFF2-40B4-BE49-F238E27FC236}">
                <a16:creationId xmlns:a16="http://schemas.microsoft.com/office/drawing/2014/main" id="{7983CF1C-724C-436B-A34C-F506C91C1664}"/>
              </a:ext>
            </a:extLst>
          </p:cNvPr>
          <p:cNvSpPr>
            <a:spLocks noGrp="1"/>
          </p:cNvSpPr>
          <p:nvPr>
            <p:ph type="body" idx="12"/>
          </p:nvPr>
        </p:nvSpPr>
        <p:spPr/>
        <p:txBody>
          <a:bodyPr/>
          <a:lstStyle/>
          <a:p>
            <a:r>
              <a:rPr lang="en-GB" sz="2000" kern="0" dirty="0">
                <a:latin typeface="Arial"/>
                <a:sym typeface="Arial"/>
              </a:rPr>
              <a:t>repetition</a:t>
            </a:r>
            <a:endParaRPr kumimoji="0" lang="en-GB" sz="2000" i="0" u="none" strike="noStrike" kern="0" cap="none" spc="0" normalizeH="0" baseline="0" noProof="0" dirty="0">
              <a:ln>
                <a:noFill/>
              </a:ln>
              <a:effectLst/>
              <a:uLnTx/>
              <a:uFillTx/>
              <a:latin typeface="Arial"/>
              <a:ea typeface="+mn-ea"/>
              <a:cs typeface="+mn-cs"/>
              <a:sym typeface="Arial"/>
            </a:endParaRPr>
          </a:p>
        </p:txBody>
      </p:sp>
      <p:sp>
        <p:nvSpPr>
          <p:cNvPr id="6" name="Text Placeholder 5">
            <a:extLst>
              <a:ext uri="{FF2B5EF4-FFF2-40B4-BE49-F238E27FC236}">
                <a16:creationId xmlns:a16="http://schemas.microsoft.com/office/drawing/2014/main" id="{FAB5D052-86C5-48BE-ACD4-E0128E46753F}"/>
              </a:ext>
            </a:extLst>
          </p:cNvPr>
          <p:cNvSpPr>
            <a:spLocks noGrp="1"/>
          </p:cNvSpPr>
          <p:nvPr>
            <p:ph type="body" idx="13"/>
          </p:nvPr>
        </p:nvSpPr>
        <p:spPr/>
        <p:txBody>
          <a:bodyPr/>
          <a:lstStyle/>
          <a:p>
            <a:r>
              <a:rPr lang="en-GB" sz="2000" kern="0" noProof="0" dirty="0">
                <a:latin typeface="Arial"/>
                <a:sym typeface="Arial"/>
              </a:rPr>
              <a:t>exaggeration</a:t>
            </a:r>
            <a:endParaRPr kumimoji="0" lang="en-GB" sz="2000" b="0" i="0" u="none" strike="noStrike" kern="0" cap="none" spc="0" normalizeH="0" baseline="0" noProof="0" dirty="0">
              <a:ln>
                <a:noFill/>
              </a:ln>
              <a:effectLst/>
              <a:uLnTx/>
              <a:uFillTx/>
              <a:latin typeface="Arial"/>
              <a:ea typeface="+mn-ea"/>
              <a:cs typeface="+mn-cs"/>
              <a:sym typeface="Arial"/>
            </a:endParaRPr>
          </a:p>
          <a:p>
            <a:endParaRPr lang="en-GB" dirty="0"/>
          </a:p>
        </p:txBody>
      </p:sp>
    </p:spTree>
    <p:extLst>
      <p:ext uri="{BB962C8B-B14F-4D97-AF65-F5344CB8AC3E}">
        <p14:creationId xmlns:p14="http://schemas.microsoft.com/office/powerpoint/2010/main" val="30094539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72CC06C-0253-4B37-9AEC-1EF4380EE216}"/>
              </a:ext>
            </a:extLst>
          </p:cNvPr>
          <p:cNvSpPr>
            <a:spLocks noGrp="1"/>
          </p:cNvSpPr>
          <p:nvPr>
            <p:ph type="body" idx="1"/>
          </p:nvPr>
        </p:nvSpPr>
        <p:spPr/>
        <p:txBody>
          <a:bodyPr/>
          <a:lstStyle/>
          <a:p>
            <a:r>
              <a:rPr lang="en-GB" dirty="0"/>
              <a:t>exaggeration</a:t>
            </a:r>
          </a:p>
        </p:txBody>
      </p:sp>
      <p:sp>
        <p:nvSpPr>
          <p:cNvPr id="7" name="Text Placeholder 1">
            <a:extLst>
              <a:ext uri="{FF2B5EF4-FFF2-40B4-BE49-F238E27FC236}">
                <a16:creationId xmlns:a16="http://schemas.microsoft.com/office/drawing/2014/main" id="{D1951520-3F3A-4977-B35D-45BC82E39F98}"/>
              </a:ext>
            </a:extLst>
          </p:cNvPr>
          <p:cNvSpPr txBox="1">
            <a:spLocks/>
          </p:cNvSpPr>
          <p:nvPr/>
        </p:nvSpPr>
        <p:spPr>
          <a:xfrm>
            <a:off x="2114549" y="3467100"/>
            <a:ext cx="3562351" cy="882650"/>
          </a:xfrm>
          <a:prstGeom prst="rect">
            <a:avLst/>
          </a:prstGeom>
          <a:ln w="28575">
            <a:solidFill>
              <a:schemeClr val="bg1"/>
            </a:solidFill>
          </a:ln>
        </p:spPr>
        <p:txBody>
          <a:bodyPr vert="horz" lIns="91440" tIns="45720" rIns="91440" bIns="45720" rtlCol="0" anchor="t">
            <a:normAutofit/>
          </a:bodyPr>
          <a:lstStyle>
            <a:lvl1pPr marL="0" indent="0" algn="l" defTabSz="914400" rtl="0" eaLnBrk="1" latinLnBrk="0" hangingPunct="1">
              <a:spcBef>
                <a:spcPct val="20000"/>
              </a:spcBef>
              <a:buFont typeface="Arial" panose="020B0604020202020204" pitchFamily="34" charset="0"/>
              <a:buNone/>
              <a:defRPr sz="2000" b="1"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en-GB" b="0" kern="0" dirty="0">
                <a:latin typeface="Arial"/>
                <a:sym typeface="Arial"/>
              </a:rPr>
              <a:t>command</a:t>
            </a:r>
            <a:endParaRPr lang="en-GB" b="0" dirty="0"/>
          </a:p>
        </p:txBody>
      </p:sp>
      <p:sp>
        <p:nvSpPr>
          <p:cNvPr id="8" name="Text Placeholder 2">
            <a:extLst>
              <a:ext uri="{FF2B5EF4-FFF2-40B4-BE49-F238E27FC236}">
                <a16:creationId xmlns:a16="http://schemas.microsoft.com/office/drawing/2014/main" id="{9BDBF735-5752-4E3B-ABA1-33513E878FFF}"/>
              </a:ext>
            </a:extLst>
          </p:cNvPr>
          <p:cNvSpPr>
            <a:spLocks noGrp="1"/>
          </p:cNvSpPr>
          <p:nvPr>
            <p:ph type="body" sz="quarter" idx="10"/>
          </p:nvPr>
        </p:nvSpPr>
        <p:spPr>
          <a:xfrm>
            <a:off x="838200" y="2457450"/>
            <a:ext cx="8286750" cy="654050"/>
          </a:xfrm>
        </p:spPr>
        <p:txBody>
          <a:bodyPr>
            <a:normAutofit fontScale="92500" lnSpcReduction="10000"/>
          </a:bodyPr>
          <a:lstStyle/>
          <a:p>
            <a:r>
              <a:rPr lang="en-GB" sz="2000" b="1" dirty="0"/>
              <a:t>She was penniless by the time she arrived in Guatemala is an example of?</a:t>
            </a:r>
            <a:endParaRPr lang="en-GB" sz="2000" b="1" kern="0" dirty="0">
              <a:solidFill>
                <a:srgbClr val="000000"/>
              </a:solidFill>
              <a:latin typeface="Arial"/>
              <a:ea typeface="Arial"/>
              <a:cs typeface="Arial"/>
              <a:sym typeface="Arial"/>
            </a:endParaRPr>
          </a:p>
        </p:txBody>
      </p:sp>
      <p:sp>
        <p:nvSpPr>
          <p:cNvPr id="9" name="Text Placeholder 3">
            <a:extLst>
              <a:ext uri="{FF2B5EF4-FFF2-40B4-BE49-F238E27FC236}">
                <a16:creationId xmlns:a16="http://schemas.microsoft.com/office/drawing/2014/main" id="{00DC57FE-F3DA-41D5-89B4-BF4889394C32}"/>
              </a:ext>
            </a:extLst>
          </p:cNvPr>
          <p:cNvSpPr>
            <a:spLocks noGrp="1"/>
          </p:cNvSpPr>
          <p:nvPr>
            <p:ph type="body" idx="11"/>
          </p:nvPr>
        </p:nvSpPr>
        <p:spPr>
          <a:xfrm>
            <a:off x="2114549" y="4705350"/>
            <a:ext cx="3562351" cy="882650"/>
          </a:xfrm>
        </p:spPr>
        <p:txBody>
          <a:bodyPr/>
          <a:lstStyle/>
          <a:p>
            <a:r>
              <a:rPr lang="en-GB" sz="2000" kern="0" noProof="0" dirty="0">
                <a:latin typeface="Arial"/>
                <a:sym typeface="Arial"/>
              </a:rPr>
              <a:t>the rule of three</a:t>
            </a:r>
            <a:endParaRPr kumimoji="0" lang="en-GB" sz="2000" b="0" i="0" u="none" strike="noStrike" kern="0" cap="none" spc="0" normalizeH="0" baseline="0" noProof="0" dirty="0">
              <a:ln>
                <a:noFill/>
              </a:ln>
              <a:effectLst/>
              <a:uLnTx/>
              <a:uFillTx/>
              <a:latin typeface="Arial"/>
              <a:sym typeface="Arial"/>
            </a:endParaRPr>
          </a:p>
          <a:p>
            <a:endParaRPr lang="en-GB" dirty="0"/>
          </a:p>
        </p:txBody>
      </p:sp>
      <p:sp>
        <p:nvSpPr>
          <p:cNvPr id="10" name="Text Placeholder 4">
            <a:extLst>
              <a:ext uri="{FF2B5EF4-FFF2-40B4-BE49-F238E27FC236}">
                <a16:creationId xmlns:a16="http://schemas.microsoft.com/office/drawing/2014/main" id="{BA08EEE7-71C8-434B-A3BC-290D519DE9AB}"/>
              </a:ext>
            </a:extLst>
          </p:cNvPr>
          <p:cNvSpPr>
            <a:spLocks noGrp="1"/>
          </p:cNvSpPr>
          <p:nvPr>
            <p:ph type="body" idx="12"/>
          </p:nvPr>
        </p:nvSpPr>
        <p:spPr>
          <a:xfrm>
            <a:off x="6857999" y="3467100"/>
            <a:ext cx="3562351" cy="882650"/>
          </a:xfrm>
        </p:spPr>
        <p:txBody>
          <a:bodyPr/>
          <a:lstStyle/>
          <a:p>
            <a:r>
              <a:rPr lang="en-GB" sz="2000" kern="0" dirty="0">
                <a:latin typeface="Arial"/>
                <a:sym typeface="Arial"/>
              </a:rPr>
              <a:t>repetition</a:t>
            </a:r>
            <a:endParaRPr kumimoji="0" lang="en-GB" sz="2000" i="0" u="none" strike="noStrike" kern="0" cap="none" spc="0" normalizeH="0" baseline="0" noProof="0" dirty="0">
              <a:ln>
                <a:noFill/>
              </a:ln>
              <a:effectLst/>
              <a:uLnTx/>
              <a:uFillTx/>
              <a:latin typeface="Arial"/>
              <a:ea typeface="+mn-ea"/>
              <a:cs typeface="+mn-cs"/>
              <a:sym typeface="Arial"/>
            </a:endParaRPr>
          </a:p>
        </p:txBody>
      </p:sp>
    </p:spTree>
    <p:extLst>
      <p:ext uri="{BB962C8B-B14F-4D97-AF65-F5344CB8AC3E}">
        <p14:creationId xmlns:p14="http://schemas.microsoft.com/office/powerpoint/2010/main" val="19050686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8D1292-CA6D-4F96-A555-42BE62E63395}"/>
              </a:ext>
            </a:extLst>
          </p:cNvPr>
          <p:cNvSpPr>
            <a:spLocks noGrp="1"/>
          </p:cNvSpPr>
          <p:nvPr>
            <p:ph type="body" idx="1"/>
          </p:nvPr>
        </p:nvSpPr>
        <p:spPr/>
        <p:txBody>
          <a:bodyPr/>
          <a:lstStyle/>
          <a:p>
            <a:r>
              <a:rPr lang="en-GB" sz="2000" kern="0" dirty="0">
                <a:latin typeface="Arial"/>
                <a:sym typeface="Arial"/>
              </a:rPr>
              <a:t>You must try the Marsala wine</a:t>
            </a:r>
            <a:endParaRPr kumimoji="0" lang="en-GB" sz="2000" b="0" i="0" u="none" strike="noStrike" kern="0" cap="none" spc="0" normalizeH="0" baseline="0" noProof="0" dirty="0">
              <a:ln>
                <a:noFill/>
              </a:ln>
              <a:effectLst/>
              <a:uLnTx/>
              <a:uFillTx/>
              <a:latin typeface="Arial"/>
              <a:ea typeface="+mn-ea"/>
              <a:cs typeface="+mn-cs"/>
              <a:sym typeface="Arial"/>
            </a:endParaRPr>
          </a:p>
          <a:p>
            <a:endParaRPr lang="en-GB" dirty="0"/>
          </a:p>
        </p:txBody>
      </p:sp>
      <p:sp>
        <p:nvSpPr>
          <p:cNvPr id="3" name="Text Placeholder 2">
            <a:extLst>
              <a:ext uri="{FF2B5EF4-FFF2-40B4-BE49-F238E27FC236}">
                <a16:creationId xmlns:a16="http://schemas.microsoft.com/office/drawing/2014/main" id="{5645EBA5-63CC-41D4-8A83-B70ACAB369BF}"/>
              </a:ext>
            </a:extLst>
          </p:cNvPr>
          <p:cNvSpPr>
            <a:spLocks noGrp="1"/>
          </p:cNvSpPr>
          <p:nvPr>
            <p:ph type="body" sz="quarter" idx="10"/>
          </p:nvPr>
        </p:nvSpPr>
        <p:spPr/>
        <p:txBody>
          <a:bodyPr/>
          <a:lstStyle/>
          <a:p>
            <a:r>
              <a:rPr lang="en-GB" sz="2000" b="1" dirty="0"/>
              <a:t>Which of these is NOT an example of direct address?</a:t>
            </a:r>
            <a:endParaRPr lang="en-GB" sz="2000" b="1" kern="0" dirty="0">
              <a:solidFill>
                <a:srgbClr val="000000"/>
              </a:solidFill>
              <a:latin typeface="Arial"/>
              <a:ea typeface="Arial"/>
              <a:cs typeface="Arial"/>
              <a:sym typeface="Arial"/>
            </a:endParaRPr>
          </a:p>
        </p:txBody>
      </p:sp>
      <p:sp>
        <p:nvSpPr>
          <p:cNvPr id="4" name="Text Placeholder 3">
            <a:extLst>
              <a:ext uri="{FF2B5EF4-FFF2-40B4-BE49-F238E27FC236}">
                <a16:creationId xmlns:a16="http://schemas.microsoft.com/office/drawing/2014/main" id="{D19269C7-2406-4769-895E-A0555D368194}"/>
              </a:ext>
            </a:extLst>
          </p:cNvPr>
          <p:cNvSpPr>
            <a:spLocks noGrp="1"/>
          </p:cNvSpPr>
          <p:nvPr>
            <p:ph type="body" idx="11"/>
          </p:nvPr>
        </p:nvSpPr>
        <p:spPr/>
        <p:txBody>
          <a:bodyPr/>
          <a:lstStyle/>
          <a:p>
            <a:r>
              <a:rPr lang="en-GB" sz="2000" kern="0" dirty="0">
                <a:latin typeface="Arial"/>
                <a:sym typeface="Arial"/>
              </a:rPr>
              <a:t>You and your family can stay in a caravan or cabin</a:t>
            </a:r>
            <a:endParaRPr kumimoji="0" lang="en-GB" sz="2000" b="0" i="0" u="none" strike="noStrike" kern="0" cap="none" spc="0" normalizeH="0" baseline="0" noProof="0" dirty="0">
              <a:ln>
                <a:noFill/>
              </a:ln>
              <a:effectLst/>
              <a:uLnTx/>
              <a:uFillTx/>
              <a:latin typeface="Arial"/>
              <a:sym typeface="Arial"/>
            </a:endParaRPr>
          </a:p>
          <a:p>
            <a:endParaRPr lang="en-GB" dirty="0"/>
          </a:p>
        </p:txBody>
      </p:sp>
      <p:sp>
        <p:nvSpPr>
          <p:cNvPr id="5" name="Text Placeholder 4">
            <a:extLst>
              <a:ext uri="{FF2B5EF4-FFF2-40B4-BE49-F238E27FC236}">
                <a16:creationId xmlns:a16="http://schemas.microsoft.com/office/drawing/2014/main" id="{5C55C464-0B54-4C4E-AF1C-953A45D80020}"/>
              </a:ext>
            </a:extLst>
          </p:cNvPr>
          <p:cNvSpPr>
            <a:spLocks noGrp="1"/>
          </p:cNvSpPr>
          <p:nvPr>
            <p:ph type="body" idx="12"/>
          </p:nvPr>
        </p:nvSpPr>
        <p:spPr>
          <a:xfrm>
            <a:off x="6857999" y="3467100"/>
            <a:ext cx="2971801" cy="882650"/>
          </a:xfrm>
        </p:spPr>
        <p:txBody>
          <a:bodyPr>
            <a:normAutofit fontScale="92500" lnSpcReduction="10000"/>
          </a:bodyPr>
          <a:lstStyle/>
          <a:p>
            <a:r>
              <a:rPr lang="en-GB" sz="2000" kern="0" noProof="0" dirty="0">
                <a:latin typeface="Arial"/>
                <a:sym typeface="Arial"/>
              </a:rPr>
              <a:t>We’ll make your stay in Sri Lanka one to remember</a:t>
            </a:r>
            <a:endParaRPr kumimoji="0" lang="en-GB" sz="2000" i="0" u="none" strike="noStrike" kern="0" cap="none" spc="0" normalizeH="0" baseline="0" noProof="0" dirty="0">
              <a:ln>
                <a:noFill/>
              </a:ln>
              <a:effectLst/>
              <a:uLnTx/>
              <a:uFillTx/>
              <a:latin typeface="Arial"/>
              <a:ea typeface="+mn-ea"/>
              <a:cs typeface="+mn-cs"/>
              <a:sym typeface="Arial"/>
            </a:endParaRPr>
          </a:p>
          <a:p>
            <a:endParaRPr lang="en-GB" dirty="0"/>
          </a:p>
        </p:txBody>
      </p:sp>
      <p:sp>
        <p:nvSpPr>
          <p:cNvPr id="6" name="Text Placeholder 5">
            <a:extLst>
              <a:ext uri="{FF2B5EF4-FFF2-40B4-BE49-F238E27FC236}">
                <a16:creationId xmlns:a16="http://schemas.microsoft.com/office/drawing/2014/main" id="{164153E3-6C83-425B-9EAA-84D82E58E541}"/>
              </a:ext>
            </a:extLst>
          </p:cNvPr>
          <p:cNvSpPr>
            <a:spLocks noGrp="1"/>
          </p:cNvSpPr>
          <p:nvPr>
            <p:ph type="body" idx="13"/>
          </p:nvPr>
        </p:nvSpPr>
        <p:spPr/>
        <p:txBody>
          <a:bodyPr/>
          <a:lstStyle/>
          <a:p>
            <a:r>
              <a:rPr lang="en-GB" sz="2000" kern="0" dirty="0">
                <a:latin typeface="Arial"/>
                <a:sym typeface="Arial"/>
              </a:rPr>
              <a:t>Chop the onions</a:t>
            </a:r>
            <a:endParaRPr kumimoji="0" lang="en-GB" sz="2000" b="0" i="0" u="none" strike="noStrike" kern="0" cap="none" spc="0" normalizeH="0" baseline="0" noProof="0" dirty="0">
              <a:ln>
                <a:noFill/>
              </a:ln>
              <a:effectLst/>
              <a:uLnTx/>
              <a:uFillTx/>
              <a:latin typeface="Arial"/>
              <a:ea typeface="+mn-ea"/>
              <a:cs typeface="+mn-cs"/>
              <a:sym typeface="Arial"/>
            </a:endParaRPr>
          </a:p>
          <a:p>
            <a:endParaRPr lang="en-GB" dirty="0"/>
          </a:p>
        </p:txBody>
      </p:sp>
    </p:spTree>
    <p:extLst>
      <p:ext uri="{BB962C8B-B14F-4D97-AF65-F5344CB8AC3E}">
        <p14:creationId xmlns:p14="http://schemas.microsoft.com/office/powerpoint/2010/main" val="27140235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5006B9-B8C7-455A-A46A-E76EC1E7E347}"/>
              </a:ext>
            </a:extLst>
          </p:cNvPr>
          <p:cNvSpPr>
            <a:spLocks noGrp="1"/>
          </p:cNvSpPr>
          <p:nvPr>
            <p:ph type="body" sz="quarter" idx="10"/>
          </p:nvPr>
        </p:nvSpPr>
        <p:spPr/>
        <p:txBody>
          <a:bodyPr/>
          <a:lstStyle/>
          <a:p>
            <a:r>
              <a:rPr lang="en-GB" sz="2000" dirty="0"/>
              <a:t>Which of these is NOT an example of direct address?</a:t>
            </a:r>
            <a:endParaRPr lang="en-GB" sz="2000" kern="0" dirty="0">
              <a:solidFill>
                <a:srgbClr val="000000"/>
              </a:solidFill>
              <a:latin typeface="Arial"/>
              <a:ea typeface="Arial"/>
              <a:cs typeface="Arial"/>
              <a:sym typeface="Arial"/>
            </a:endParaRPr>
          </a:p>
        </p:txBody>
      </p:sp>
      <p:sp>
        <p:nvSpPr>
          <p:cNvPr id="3" name="Text Placeholder 2">
            <a:extLst>
              <a:ext uri="{FF2B5EF4-FFF2-40B4-BE49-F238E27FC236}">
                <a16:creationId xmlns:a16="http://schemas.microsoft.com/office/drawing/2014/main" id="{E706C605-9380-40FD-BF63-AAD96473E99D}"/>
              </a:ext>
            </a:extLst>
          </p:cNvPr>
          <p:cNvSpPr>
            <a:spLocks noGrp="1"/>
          </p:cNvSpPr>
          <p:nvPr>
            <p:ph type="body" idx="11"/>
          </p:nvPr>
        </p:nvSpPr>
        <p:spPr/>
        <p:txBody>
          <a:bodyPr/>
          <a:lstStyle/>
          <a:p>
            <a:r>
              <a:rPr lang="en-GB" sz="2000" kern="0" dirty="0">
                <a:latin typeface="Arial"/>
                <a:sym typeface="Arial"/>
              </a:rPr>
              <a:t>You must try the Marsala wine</a:t>
            </a:r>
            <a:endParaRPr kumimoji="0" lang="en-GB" sz="2000" b="0" i="0" u="none" strike="noStrike" kern="0" cap="none" spc="0" normalizeH="0" baseline="0" noProof="0" dirty="0">
              <a:ln>
                <a:noFill/>
              </a:ln>
              <a:effectLst/>
              <a:uLnTx/>
              <a:uFillTx/>
              <a:latin typeface="Arial"/>
              <a:ea typeface="+mn-ea"/>
              <a:cs typeface="+mn-cs"/>
              <a:sym typeface="Arial"/>
            </a:endParaRPr>
          </a:p>
        </p:txBody>
      </p:sp>
      <p:sp>
        <p:nvSpPr>
          <p:cNvPr id="4" name="Text Placeholder 3">
            <a:extLst>
              <a:ext uri="{FF2B5EF4-FFF2-40B4-BE49-F238E27FC236}">
                <a16:creationId xmlns:a16="http://schemas.microsoft.com/office/drawing/2014/main" id="{02B2F476-8A9F-409C-BDC2-69ECE15EBF3E}"/>
              </a:ext>
            </a:extLst>
          </p:cNvPr>
          <p:cNvSpPr>
            <a:spLocks noGrp="1"/>
          </p:cNvSpPr>
          <p:nvPr>
            <p:ph type="body" idx="12"/>
          </p:nvPr>
        </p:nvSpPr>
        <p:spPr/>
        <p:txBody>
          <a:bodyPr/>
          <a:lstStyle/>
          <a:p>
            <a:r>
              <a:rPr lang="en-GB" sz="2000" kern="0" dirty="0">
                <a:latin typeface="Arial"/>
                <a:sym typeface="Arial"/>
              </a:rPr>
              <a:t>You and your family can stay in a caravan or cabin</a:t>
            </a:r>
            <a:endParaRPr kumimoji="0" lang="en-GB" sz="2000" b="0" i="0" u="none" strike="noStrike" kern="0" cap="none" spc="0" normalizeH="0" baseline="0" noProof="0" dirty="0">
              <a:ln>
                <a:noFill/>
              </a:ln>
              <a:effectLst/>
              <a:uLnTx/>
              <a:uFillTx/>
              <a:latin typeface="Arial"/>
              <a:sym typeface="Arial"/>
            </a:endParaRPr>
          </a:p>
        </p:txBody>
      </p:sp>
      <p:sp>
        <p:nvSpPr>
          <p:cNvPr id="5" name="Text Placeholder 4">
            <a:extLst>
              <a:ext uri="{FF2B5EF4-FFF2-40B4-BE49-F238E27FC236}">
                <a16:creationId xmlns:a16="http://schemas.microsoft.com/office/drawing/2014/main" id="{613B7428-E2B7-4251-9806-040AB171939D}"/>
              </a:ext>
            </a:extLst>
          </p:cNvPr>
          <p:cNvSpPr>
            <a:spLocks noGrp="1"/>
          </p:cNvSpPr>
          <p:nvPr>
            <p:ph type="body" idx="13"/>
          </p:nvPr>
        </p:nvSpPr>
        <p:spPr/>
        <p:txBody>
          <a:bodyPr/>
          <a:lstStyle/>
          <a:p>
            <a:r>
              <a:rPr lang="en-GB" sz="2000" kern="0" dirty="0">
                <a:latin typeface="Arial"/>
                <a:sym typeface="Arial"/>
              </a:rPr>
              <a:t>Chop the onions</a:t>
            </a:r>
            <a:endParaRPr kumimoji="0" lang="en-GB" sz="2000" b="0" i="0" u="none" strike="noStrike" kern="0" cap="none" spc="0" normalizeH="0" baseline="0" noProof="0" dirty="0">
              <a:ln>
                <a:noFill/>
              </a:ln>
              <a:effectLst/>
              <a:uLnTx/>
              <a:uFillTx/>
              <a:latin typeface="Arial"/>
              <a:ea typeface="+mn-ea"/>
              <a:cs typeface="+mn-cs"/>
              <a:sym typeface="Arial"/>
            </a:endParaRPr>
          </a:p>
        </p:txBody>
      </p:sp>
      <p:sp>
        <p:nvSpPr>
          <p:cNvPr id="6" name="Text Placeholder 5">
            <a:extLst>
              <a:ext uri="{FF2B5EF4-FFF2-40B4-BE49-F238E27FC236}">
                <a16:creationId xmlns:a16="http://schemas.microsoft.com/office/drawing/2014/main" id="{FC8A39C7-F5FE-4EB1-8FDD-44F0A81E876F}"/>
              </a:ext>
            </a:extLst>
          </p:cNvPr>
          <p:cNvSpPr>
            <a:spLocks noGrp="1"/>
          </p:cNvSpPr>
          <p:nvPr>
            <p:ph type="body" idx="1"/>
          </p:nvPr>
        </p:nvSpPr>
        <p:spPr>
          <a:xfrm>
            <a:off x="6838949" y="3454400"/>
            <a:ext cx="3009901" cy="882650"/>
          </a:xfrm>
        </p:spPr>
        <p:txBody>
          <a:bodyPr>
            <a:normAutofit fontScale="92500" lnSpcReduction="10000"/>
          </a:bodyPr>
          <a:lstStyle/>
          <a:p>
            <a:r>
              <a:rPr lang="en-GB" sz="2000" kern="0" noProof="0" dirty="0">
                <a:latin typeface="Arial"/>
                <a:sym typeface="Arial"/>
              </a:rPr>
              <a:t>We’ll make your stay in Sri Lanka one to remember</a:t>
            </a:r>
            <a:endParaRPr kumimoji="0" lang="en-GB" sz="2000" i="0" u="none" strike="noStrike" kern="0" cap="none" spc="0" normalizeH="0" baseline="0" noProof="0" dirty="0">
              <a:ln>
                <a:noFill/>
              </a:ln>
              <a:effectLst/>
              <a:uLnTx/>
              <a:uFillTx/>
              <a:latin typeface="Arial"/>
              <a:ea typeface="+mn-ea"/>
              <a:cs typeface="+mn-cs"/>
              <a:sym typeface="Arial"/>
            </a:endParaRPr>
          </a:p>
          <a:p>
            <a:endParaRPr lang="en-GB" dirty="0"/>
          </a:p>
        </p:txBody>
      </p:sp>
    </p:spTree>
    <p:extLst>
      <p:ext uri="{BB962C8B-B14F-4D97-AF65-F5344CB8AC3E}">
        <p14:creationId xmlns:p14="http://schemas.microsoft.com/office/powerpoint/2010/main" val="38177255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A0DC2A3-3C0B-4E6D-A17D-AA4AB24D4D1E}"/>
              </a:ext>
            </a:extLst>
          </p:cNvPr>
          <p:cNvSpPr>
            <a:spLocks noGrp="1"/>
          </p:cNvSpPr>
          <p:nvPr>
            <p:ph type="body" idx="1"/>
          </p:nvPr>
        </p:nvSpPr>
        <p:spPr/>
        <p:txBody>
          <a:bodyPr/>
          <a:lstStyle/>
          <a:p>
            <a:r>
              <a:rPr lang="en-GB" sz="2000" kern="0" dirty="0">
                <a:latin typeface="Arial"/>
                <a:sym typeface="Arial"/>
              </a:rPr>
              <a:t>Whenever</a:t>
            </a:r>
            <a:endParaRPr lang="en-GB" dirty="0"/>
          </a:p>
        </p:txBody>
      </p:sp>
      <p:sp>
        <p:nvSpPr>
          <p:cNvPr id="3" name="Text Placeholder 2">
            <a:extLst>
              <a:ext uri="{FF2B5EF4-FFF2-40B4-BE49-F238E27FC236}">
                <a16:creationId xmlns:a16="http://schemas.microsoft.com/office/drawing/2014/main" id="{E6A788DC-9947-4401-A53A-B5BA81242FB6}"/>
              </a:ext>
            </a:extLst>
          </p:cNvPr>
          <p:cNvSpPr>
            <a:spLocks noGrp="1"/>
          </p:cNvSpPr>
          <p:nvPr>
            <p:ph type="body" sz="quarter" idx="10"/>
          </p:nvPr>
        </p:nvSpPr>
        <p:spPr/>
        <p:txBody>
          <a:bodyPr/>
          <a:lstStyle/>
          <a:p>
            <a:r>
              <a:rPr lang="en-GB" sz="2000" b="1" dirty="0"/>
              <a:t>Which of these is NOT one of the 6 </a:t>
            </a:r>
            <a:r>
              <a:rPr lang="en-GB" sz="2000" b="1" dirty="0" err="1"/>
              <a:t>Ws</a:t>
            </a:r>
            <a:r>
              <a:rPr lang="en-GB" sz="2000" b="1" dirty="0"/>
              <a:t>?</a:t>
            </a:r>
            <a:endParaRPr lang="en-GB" sz="2000" b="1" kern="0" dirty="0">
              <a:solidFill>
                <a:srgbClr val="000000"/>
              </a:solidFill>
              <a:latin typeface="Arial"/>
              <a:ea typeface="Arial"/>
              <a:cs typeface="Arial"/>
              <a:sym typeface="Arial"/>
            </a:endParaRPr>
          </a:p>
        </p:txBody>
      </p:sp>
      <p:sp>
        <p:nvSpPr>
          <p:cNvPr id="4" name="Text Placeholder 3">
            <a:extLst>
              <a:ext uri="{FF2B5EF4-FFF2-40B4-BE49-F238E27FC236}">
                <a16:creationId xmlns:a16="http://schemas.microsoft.com/office/drawing/2014/main" id="{EFB836EF-BA61-4C5D-9200-A1F3345B9677}"/>
              </a:ext>
            </a:extLst>
          </p:cNvPr>
          <p:cNvSpPr>
            <a:spLocks noGrp="1"/>
          </p:cNvSpPr>
          <p:nvPr>
            <p:ph type="body" idx="11"/>
          </p:nvPr>
        </p:nvSpPr>
        <p:spPr/>
        <p:txBody>
          <a:bodyPr/>
          <a:lstStyle/>
          <a:p>
            <a:r>
              <a:rPr lang="en-GB" sz="2000" kern="0" dirty="0">
                <a:latin typeface="Arial"/>
                <a:sym typeface="Arial"/>
              </a:rPr>
              <a:t>How</a:t>
            </a:r>
            <a:endParaRPr kumimoji="0" lang="en-GB" sz="2000" b="0" i="0" u="none" strike="noStrike" kern="0" cap="none" spc="0" normalizeH="0" baseline="0" noProof="0" dirty="0">
              <a:ln>
                <a:noFill/>
              </a:ln>
              <a:effectLst/>
              <a:uLnTx/>
              <a:uFillTx/>
              <a:latin typeface="Arial"/>
              <a:sym typeface="Arial"/>
            </a:endParaRPr>
          </a:p>
          <a:p>
            <a:endParaRPr lang="en-GB" dirty="0"/>
          </a:p>
        </p:txBody>
      </p:sp>
      <p:sp>
        <p:nvSpPr>
          <p:cNvPr id="5" name="Text Placeholder 4">
            <a:extLst>
              <a:ext uri="{FF2B5EF4-FFF2-40B4-BE49-F238E27FC236}">
                <a16:creationId xmlns:a16="http://schemas.microsoft.com/office/drawing/2014/main" id="{24232B42-03D3-4E92-9DA3-3943331B67CA}"/>
              </a:ext>
            </a:extLst>
          </p:cNvPr>
          <p:cNvSpPr>
            <a:spLocks noGrp="1"/>
          </p:cNvSpPr>
          <p:nvPr>
            <p:ph type="body" idx="12"/>
          </p:nvPr>
        </p:nvSpPr>
        <p:spPr/>
        <p:txBody>
          <a:bodyPr/>
          <a:lstStyle/>
          <a:p>
            <a:r>
              <a:rPr lang="en-GB" sz="2000" kern="0" noProof="0" dirty="0">
                <a:latin typeface="Arial"/>
                <a:sym typeface="Arial"/>
              </a:rPr>
              <a:t>What</a:t>
            </a:r>
            <a:endParaRPr lang="en-GB" dirty="0"/>
          </a:p>
        </p:txBody>
      </p:sp>
      <p:sp>
        <p:nvSpPr>
          <p:cNvPr id="6" name="Text Placeholder 5">
            <a:extLst>
              <a:ext uri="{FF2B5EF4-FFF2-40B4-BE49-F238E27FC236}">
                <a16:creationId xmlns:a16="http://schemas.microsoft.com/office/drawing/2014/main" id="{43DFC79B-FFF3-41E3-95FC-5F619F17492C}"/>
              </a:ext>
            </a:extLst>
          </p:cNvPr>
          <p:cNvSpPr>
            <a:spLocks noGrp="1"/>
          </p:cNvSpPr>
          <p:nvPr>
            <p:ph type="body" idx="13"/>
          </p:nvPr>
        </p:nvSpPr>
        <p:spPr/>
        <p:txBody>
          <a:bodyPr/>
          <a:lstStyle/>
          <a:p>
            <a:r>
              <a:rPr lang="en-GB" sz="2000" kern="0" dirty="0">
                <a:latin typeface="Arial"/>
                <a:sym typeface="Arial"/>
              </a:rPr>
              <a:t>Why</a:t>
            </a:r>
            <a:endParaRPr lang="en-GB" dirty="0"/>
          </a:p>
        </p:txBody>
      </p:sp>
    </p:spTree>
    <p:extLst>
      <p:ext uri="{BB962C8B-B14F-4D97-AF65-F5344CB8AC3E}">
        <p14:creationId xmlns:p14="http://schemas.microsoft.com/office/powerpoint/2010/main" val="1321765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52E86-9722-4352-8275-7F22229C9D51}"/>
              </a:ext>
            </a:extLst>
          </p:cNvPr>
          <p:cNvSpPr>
            <a:spLocks noGrp="1"/>
          </p:cNvSpPr>
          <p:nvPr>
            <p:ph type="title"/>
          </p:nvPr>
        </p:nvSpPr>
        <p:spPr>
          <a:xfrm>
            <a:off x="668338" y="1840284"/>
            <a:ext cx="7641085" cy="707886"/>
          </a:xfrm>
        </p:spPr>
        <p:txBody>
          <a:bodyPr/>
          <a:lstStyle/>
          <a:p>
            <a:r>
              <a:rPr lang="en-GB" dirty="0"/>
              <a:t>What is a text?</a:t>
            </a:r>
          </a:p>
        </p:txBody>
      </p:sp>
      <p:sp>
        <p:nvSpPr>
          <p:cNvPr id="3" name="Content Placeholder 2">
            <a:extLst>
              <a:ext uri="{FF2B5EF4-FFF2-40B4-BE49-F238E27FC236}">
                <a16:creationId xmlns:a16="http://schemas.microsoft.com/office/drawing/2014/main" id="{134E4CD3-5EBA-4971-B151-B477DF336201}"/>
              </a:ext>
            </a:extLst>
          </p:cNvPr>
          <p:cNvSpPr>
            <a:spLocks noGrp="1"/>
          </p:cNvSpPr>
          <p:nvPr>
            <p:ph sz="quarter" idx="10"/>
          </p:nvPr>
        </p:nvSpPr>
        <p:spPr/>
        <p:txBody>
          <a:bodyPr/>
          <a:lstStyle/>
          <a:p>
            <a:pPr marL="0" indent="0">
              <a:lnSpc>
                <a:spcPct val="100000"/>
              </a:lnSpc>
              <a:spcBef>
                <a:spcPts val="0"/>
              </a:spcBef>
              <a:buClr>
                <a:srgbClr val="000000"/>
              </a:buClr>
              <a:buSzPts val="2000"/>
              <a:buNone/>
            </a:pPr>
            <a:r>
              <a:rPr lang="en-GB" sz="2000" dirty="0">
                <a:solidFill>
                  <a:schemeClr val="dk1"/>
                </a:solidFill>
                <a:latin typeface="Arial"/>
                <a:ea typeface="Arial"/>
                <a:cs typeface="Arial"/>
                <a:sym typeface="Arial"/>
              </a:rPr>
              <a:t>The term ‘a text’ doesn’t mean a text message. Here, it means any printed or written document. So, it could be:</a:t>
            </a:r>
          </a:p>
          <a:p>
            <a:pPr marL="285750" lvl="0" indent="-285750">
              <a:lnSpc>
                <a:spcPct val="150000"/>
              </a:lnSpc>
              <a:spcBef>
                <a:spcPts val="0"/>
              </a:spcBef>
              <a:buSzPts val="2000"/>
              <a:buFont typeface="Arial"/>
              <a:buChar char="•"/>
            </a:pPr>
            <a:r>
              <a:rPr lang="en-GB" sz="2000" dirty="0">
                <a:solidFill>
                  <a:schemeClr val="dk1"/>
                </a:solidFill>
                <a:latin typeface="Arial"/>
                <a:ea typeface="Arial"/>
                <a:cs typeface="Arial"/>
                <a:sym typeface="Arial"/>
              </a:rPr>
              <a:t>A letter    	e.g. to apply for a job</a:t>
            </a:r>
            <a:endParaRPr lang="en-GB" sz="2000" dirty="0">
              <a:solidFill>
                <a:srgbClr val="000000"/>
              </a:solidFill>
              <a:latin typeface="Arial"/>
              <a:ea typeface="Arial"/>
              <a:cs typeface="Arial"/>
              <a:sym typeface="Arial"/>
            </a:endParaRPr>
          </a:p>
          <a:p>
            <a:pPr marL="285750" lvl="0" indent="-285750">
              <a:lnSpc>
                <a:spcPct val="150000"/>
              </a:lnSpc>
              <a:spcBef>
                <a:spcPts val="0"/>
              </a:spcBef>
              <a:buSzPts val="2000"/>
              <a:buFont typeface="Arial"/>
              <a:buChar char="•"/>
            </a:pPr>
            <a:r>
              <a:rPr lang="en-GB" sz="2000" dirty="0">
                <a:solidFill>
                  <a:schemeClr val="dk1"/>
                </a:solidFill>
                <a:latin typeface="Arial"/>
                <a:ea typeface="Arial"/>
                <a:cs typeface="Arial"/>
                <a:sym typeface="Arial"/>
              </a:rPr>
              <a:t>An email	e.g. to your friend, </a:t>
            </a:r>
            <a:r>
              <a:rPr lang="en-GB" sz="2000" dirty="0" err="1">
                <a:solidFill>
                  <a:schemeClr val="dk1"/>
                </a:solidFill>
                <a:latin typeface="Arial"/>
                <a:ea typeface="Arial"/>
                <a:cs typeface="Arial"/>
                <a:sym typeface="Arial"/>
              </a:rPr>
              <a:t>Sohail</a:t>
            </a:r>
            <a:endParaRPr lang="en-GB" sz="2000" dirty="0">
              <a:solidFill>
                <a:srgbClr val="000000"/>
              </a:solidFill>
              <a:latin typeface="Arial"/>
              <a:ea typeface="Arial"/>
              <a:cs typeface="Arial"/>
              <a:sym typeface="Arial"/>
            </a:endParaRPr>
          </a:p>
          <a:p>
            <a:pPr marL="285750" lvl="0" indent="-285750">
              <a:lnSpc>
                <a:spcPct val="150000"/>
              </a:lnSpc>
              <a:spcBef>
                <a:spcPts val="0"/>
              </a:spcBef>
              <a:buSzPts val="2000"/>
              <a:buFont typeface="Arial"/>
              <a:buChar char="•"/>
            </a:pPr>
            <a:r>
              <a:rPr lang="en-GB" sz="2000" dirty="0">
                <a:solidFill>
                  <a:schemeClr val="dk1"/>
                </a:solidFill>
                <a:latin typeface="Arial"/>
                <a:ea typeface="Arial"/>
                <a:cs typeface="Arial"/>
                <a:sym typeface="Arial"/>
              </a:rPr>
              <a:t>A leaflet	e.g. about a cultural trip to the Basque country</a:t>
            </a:r>
            <a:endParaRPr lang="en-GB" sz="2000" dirty="0">
              <a:solidFill>
                <a:srgbClr val="000000"/>
              </a:solidFill>
              <a:latin typeface="Arial"/>
              <a:ea typeface="Arial"/>
              <a:cs typeface="Arial"/>
              <a:sym typeface="Arial"/>
            </a:endParaRPr>
          </a:p>
          <a:p>
            <a:pPr marL="285750" lvl="0" indent="-285750">
              <a:lnSpc>
                <a:spcPct val="150000"/>
              </a:lnSpc>
              <a:spcBef>
                <a:spcPts val="0"/>
              </a:spcBef>
              <a:buSzPts val="2000"/>
              <a:buFont typeface="Arial"/>
              <a:buChar char="•"/>
            </a:pPr>
            <a:r>
              <a:rPr lang="en-GB" sz="2000" dirty="0">
                <a:solidFill>
                  <a:schemeClr val="dk1"/>
                </a:solidFill>
                <a:latin typeface="Arial"/>
                <a:ea typeface="Arial"/>
                <a:cs typeface="Arial"/>
                <a:sym typeface="Arial"/>
              </a:rPr>
              <a:t>A form	e.g. to register with your dentist</a:t>
            </a:r>
            <a:endParaRPr lang="en-GB" sz="2000" dirty="0">
              <a:solidFill>
                <a:srgbClr val="000000"/>
              </a:solidFill>
              <a:latin typeface="Arial"/>
              <a:ea typeface="Arial"/>
              <a:cs typeface="Arial"/>
              <a:sym typeface="Arial"/>
            </a:endParaRPr>
          </a:p>
          <a:p>
            <a:pPr marL="285750" lvl="0" indent="-285750">
              <a:lnSpc>
                <a:spcPct val="150000"/>
              </a:lnSpc>
              <a:spcBef>
                <a:spcPts val="0"/>
              </a:spcBef>
              <a:buSzPts val="2000"/>
              <a:buFont typeface="Arial"/>
              <a:buChar char="•"/>
            </a:pPr>
            <a:r>
              <a:rPr lang="en-GB" sz="2000" dirty="0">
                <a:solidFill>
                  <a:schemeClr val="dk1"/>
                </a:solidFill>
                <a:latin typeface="Arial"/>
                <a:ea typeface="Arial"/>
                <a:cs typeface="Arial"/>
                <a:sym typeface="Arial"/>
              </a:rPr>
              <a:t>A brochure 	e.g. for holidays to South America</a:t>
            </a:r>
            <a:endParaRPr lang="en-GB" sz="2000" dirty="0">
              <a:solidFill>
                <a:srgbClr val="000000"/>
              </a:solidFill>
              <a:latin typeface="Arial"/>
              <a:ea typeface="Arial"/>
              <a:cs typeface="Arial"/>
              <a:sym typeface="Arial"/>
            </a:endParaRPr>
          </a:p>
          <a:p>
            <a:pPr marL="285750" lvl="0" indent="-285750">
              <a:lnSpc>
                <a:spcPct val="150000"/>
              </a:lnSpc>
              <a:spcBef>
                <a:spcPts val="0"/>
              </a:spcBef>
              <a:buSzPts val="2000"/>
              <a:buFont typeface="Arial"/>
              <a:buChar char="•"/>
            </a:pPr>
            <a:r>
              <a:rPr lang="en-GB" sz="2000" dirty="0">
                <a:solidFill>
                  <a:schemeClr val="dk1"/>
                </a:solidFill>
                <a:latin typeface="Arial"/>
                <a:ea typeface="Arial"/>
                <a:cs typeface="Arial"/>
                <a:sym typeface="Arial"/>
              </a:rPr>
              <a:t>An article	e.g. about the dangers of smoking</a:t>
            </a:r>
            <a:endParaRPr lang="en-GB" sz="2000" dirty="0">
              <a:solidFill>
                <a:srgbClr val="000000"/>
              </a:solidFill>
              <a:latin typeface="Arial"/>
              <a:ea typeface="Arial"/>
              <a:cs typeface="Arial"/>
              <a:sym typeface="Arial"/>
            </a:endParaRPr>
          </a:p>
          <a:p>
            <a:pPr marL="285750" lvl="0" indent="-285750">
              <a:lnSpc>
                <a:spcPct val="150000"/>
              </a:lnSpc>
              <a:spcBef>
                <a:spcPts val="0"/>
              </a:spcBef>
              <a:buSzPts val="2000"/>
              <a:buFont typeface="Arial"/>
              <a:buChar char="•"/>
            </a:pPr>
            <a:r>
              <a:rPr lang="en-GB" sz="2000" dirty="0">
                <a:solidFill>
                  <a:schemeClr val="dk1"/>
                </a:solidFill>
                <a:latin typeface="Arial"/>
                <a:ea typeface="Arial"/>
                <a:cs typeface="Arial"/>
                <a:sym typeface="Arial"/>
              </a:rPr>
              <a:t>A notice	e.g. for a garden party</a:t>
            </a:r>
            <a:endParaRPr lang="en-GB" sz="2000" dirty="0">
              <a:solidFill>
                <a:srgbClr val="000000"/>
              </a:solidFill>
              <a:latin typeface="Arial"/>
              <a:ea typeface="Arial"/>
              <a:cs typeface="Arial"/>
              <a:sym typeface="Arial"/>
            </a:endParaRPr>
          </a:p>
          <a:p>
            <a:endParaRPr lang="en-GB" dirty="0"/>
          </a:p>
        </p:txBody>
      </p:sp>
    </p:spTree>
    <p:extLst>
      <p:ext uri="{BB962C8B-B14F-4D97-AF65-F5344CB8AC3E}">
        <p14:creationId xmlns:p14="http://schemas.microsoft.com/office/powerpoint/2010/main" val="41650430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878BC5A-A357-4E2F-B699-F61593D223F1}"/>
              </a:ext>
            </a:extLst>
          </p:cNvPr>
          <p:cNvSpPr>
            <a:spLocks noGrp="1"/>
          </p:cNvSpPr>
          <p:nvPr>
            <p:ph type="body" sz="quarter" idx="10"/>
          </p:nvPr>
        </p:nvSpPr>
        <p:spPr/>
        <p:txBody>
          <a:bodyPr/>
          <a:lstStyle/>
          <a:p>
            <a:r>
              <a:rPr lang="en-GB" sz="2000" b="1" dirty="0"/>
              <a:t>Which of these is NOT one of the 6 </a:t>
            </a:r>
            <a:r>
              <a:rPr lang="en-GB" sz="2000" b="1" dirty="0" err="1"/>
              <a:t>Ws</a:t>
            </a:r>
            <a:r>
              <a:rPr lang="en-GB" sz="2000" b="1" dirty="0"/>
              <a:t>?</a:t>
            </a:r>
            <a:endParaRPr lang="en-GB" sz="2000" b="1" kern="0" dirty="0">
              <a:solidFill>
                <a:srgbClr val="000000"/>
              </a:solidFill>
              <a:latin typeface="Arial"/>
              <a:ea typeface="Arial"/>
              <a:cs typeface="Arial"/>
              <a:sym typeface="Arial"/>
            </a:endParaRPr>
          </a:p>
        </p:txBody>
      </p:sp>
      <p:sp>
        <p:nvSpPr>
          <p:cNvPr id="3" name="Text Placeholder 2">
            <a:extLst>
              <a:ext uri="{FF2B5EF4-FFF2-40B4-BE49-F238E27FC236}">
                <a16:creationId xmlns:a16="http://schemas.microsoft.com/office/drawing/2014/main" id="{3E4EC121-2347-4CBA-8DAD-68D3AAEECB14}"/>
              </a:ext>
            </a:extLst>
          </p:cNvPr>
          <p:cNvSpPr>
            <a:spLocks noGrp="1"/>
          </p:cNvSpPr>
          <p:nvPr>
            <p:ph type="body" idx="11"/>
          </p:nvPr>
        </p:nvSpPr>
        <p:spPr/>
        <p:txBody>
          <a:bodyPr/>
          <a:lstStyle/>
          <a:p>
            <a:r>
              <a:rPr lang="en-GB" sz="2000" kern="0" dirty="0">
                <a:latin typeface="Arial"/>
                <a:sym typeface="Arial"/>
              </a:rPr>
              <a:t>Whenever</a:t>
            </a:r>
            <a:endParaRPr lang="en-GB" dirty="0"/>
          </a:p>
        </p:txBody>
      </p:sp>
      <p:sp>
        <p:nvSpPr>
          <p:cNvPr id="4" name="Text Placeholder 3">
            <a:extLst>
              <a:ext uri="{FF2B5EF4-FFF2-40B4-BE49-F238E27FC236}">
                <a16:creationId xmlns:a16="http://schemas.microsoft.com/office/drawing/2014/main" id="{47CF0FD0-C908-4DF6-ADF4-75BE88807844}"/>
              </a:ext>
            </a:extLst>
          </p:cNvPr>
          <p:cNvSpPr>
            <a:spLocks noGrp="1"/>
          </p:cNvSpPr>
          <p:nvPr>
            <p:ph type="body" idx="12"/>
          </p:nvPr>
        </p:nvSpPr>
        <p:spPr/>
        <p:txBody>
          <a:bodyPr/>
          <a:lstStyle/>
          <a:p>
            <a:r>
              <a:rPr lang="en-GB" sz="2000" kern="0" noProof="0" dirty="0">
                <a:latin typeface="Arial"/>
                <a:sym typeface="Arial"/>
              </a:rPr>
              <a:t>What</a:t>
            </a:r>
            <a:endParaRPr lang="en-GB" dirty="0"/>
          </a:p>
          <a:p>
            <a:endParaRPr lang="en-GB" dirty="0"/>
          </a:p>
        </p:txBody>
      </p:sp>
      <p:sp>
        <p:nvSpPr>
          <p:cNvPr id="5" name="Text Placeholder 4">
            <a:extLst>
              <a:ext uri="{FF2B5EF4-FFF2-40B4-BE49-F238E27FC236}">
                <a16:creationId xmlns:a16="http://schemas.microsoft.com/office/drawing/2014/main" id="{BA608C4E-4F7A-4467-AFA5-2FEF1DA5EEEC}"/>
              </a:ext>
            </a:extLst>
          </p:cNvPr>
          <p:cNvSpPr>
            <a:spLocks noGrp="1"/>
          </p:cNvSpPr>
          <p:nvPr>
            <p:ph type="body" idx="13"/>
          </p:nvPr>
        </p:nvSpPr>
        <p:spPr/>
        <p:txBody>
          <a:bodyPr/>
          <a:lstStyle/>
          <a:p>
            <a:r>
              <a:rPr lang="en-GB" sz="2000" kern="0" dirty="0">
                <a:latin typeface="Arial"/>
                <a:sym typeface="Arial"/>
              </a:rPr>
              <a:t>Why</a:t>
            </a:r>
            <a:endParaRPr lang="en-GB" dirty="0"/>
          </a:p>
        </p:txBody>
      </p:sp>
      <p:sp>
        <p:nvSpPr>
          <p:cNvPr id="6" name="Text Placeholder 5">
            <a:extLst>
              <a:ext uri="{FF2B5EF4-FFF2-40B4-BE49-F238E27FC236}">
                <a16:creationId xmlns:a16="http://schemas.microsoft.com/office/drawing/2014/main" id="{4760CD2A-23A2-4CD3-9B2D-BAF206B6DF5B}"/>
              </a:ext>
            </a:extLst>
          </p:cNvPr>
          <p:cNvSpPr>
            <a:spLocks noGrp="1"/>
          </p:cNvSpPr>
          <p:nvPr>
            <p:ph type="body" idx="1"/>
          </p:nvPr>
        </p:nvSpPr>
        <p:spPr/>
        <p:txBody>
          <a:bodyPr/>
          <a:lstStyle/>
          <a:p>
            <a:r>
              <a:rPr lang="en-GB" sz="2000" kern="0" dirty="0">
                <a:latin typeface="Arial"/>
                <a:sym typeface="Arial"/>
              </a:rPr>
              <a:t>How</a:t>
            </a:r>
            <a:endParaRPr lang="en-GB" dirty="0"/>
          </a:p>
        </p:txBody>
      </p:sp>
    </p:spTree>
    <p:extLst>
      <p:ext uri="{BB962C8B-B14F-4D97-AF65-F5344CB8AC3E}">
        <p14:creationId xmlns:p14="http://schemas.microsoft.com/office/powerpoint/2010/main" val="40344110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085893-A8B1-4F87-9826-24E7717795D4}"/>
              </a:ext>
            </a:extLst>
          </p:cNvPr>
          <p:cNvSpPr>
            <a:spLocks noGrp="1"/>
          </p:cNvSpPr>
          <p:nvPr>
            <p:ph type="body" idx="1"/>
          </p:nvPr>
        </p:nvSpPr>
        <p:spPr/>
        <p:txBody>
          <a:bodyPr/>
          <a:lstStyle/>
          <a:p>
            <a:r>
              <a:rPr lang="en-GB" sz="2000" kern="0" dirty="0">
                <a:latin typeface="Arial"/>
                <a:sym typeface="Arial"/>
              </a:rPr>
              <a:t>Johannesburg</a:t>
            </a:r>
            <a:endParaRPr lang="en-GB" dirty="0"/>
          </a:p>
        </p:txBody>
      </p:sp>
      <p:sp>
        <p:nvSpPr>
          <p:cNvPr id="3" name="Text Placeholder 2">
            <a:extLst>
              <a:ext uri="{FF2B5EF4-FFF2-40B4-BE49-F238E27FC236}">
                <a16:creationId xmlns:a16="http://schemas.microsoft.com/office/drawing/2014/main" id="{1273E6FA-7E53-4F0E-B73C-FE0CED0116B7}"/>
              </a:ext>
            </a:extLst>
          </p:cNvPr>
          <p:cNvSpPr>
            <a:spLocks noGrp="1"/>
          </p:cNvSpPr>
          <p:nvPr>
            <p:ph type="body" sz="quarter" idx="10"/>
          </p:nvPr>
        </p:nvSpPr>
        <p:spPr>
          <a:xfrm>
            <a:off x="838200" y="2457450"/>
            <a:ext cx="8286750" cy="654050"/>
          </a:xfrm>
        </p:spPr>
        <p:txBody>
          <a:bodyPr>
            <a:normAutofit lnSpcReduction="10000"/>
          </a:bodyPr>
          <a:lstStyle/>
          <a:p>
            <a:r>
              <a:rPr lang="en-GB" b="1" dirty="0"/>
              <a:t>If you were scanning for a text, which word would be the most difficult to find?</a:t>
            </a:r>
            <a:endParaRPr lang="en-GB" b="1" kern="0" dirty="0">
              <a:solidFill>
                <a:srgbClr val="000000"/>
              </a:solidFill>
              <a:latin typeface="Arial"/>
              <a:ea typeface="Arial"/>
              <a:cs typeface="Arial"/>
              <a:sym typeface="Arial"/>
            </a:endParaRPr>
          </a:p>
        </p:txBody>
      </p:sp>
      <p:sp>
        <p:nvSpPr>
          <p:cNvPr id="4" name="Text Placeholder 3">
            <a:extLst>
              <a:ext uri="{FF2B5EF4-FFF2-40B4-BE49-F238E27FC236}">
                <a16:creationId xmlns:a16="http://schemas.microsoft.com/office/drawing/2014/main" id="{375278D1-BD76-4E9B-B3FC-01009C706C4B}"/>
              </a:ext>
            </a:extLst>
          </p:cNvPr>
          <p:cNvSpPr>
            <a:spLocks noGrp="1"/>
          </p:cNvSpPr>
          <p:nvPr>
            <p:ph type="body" idx="11"/>
          </p:nvPr>
        </p:nvSpPr>
        <p:spPr/>
        <p:txBody>
          <a:bodyPr/>
          <a:lstStyle/>
          <a:p>
            <a:r>
              <a:rPr lang="en-GB" sz="2000" kern="0" noProof="0" dirty="0">
                <a:latin typeface="Arial"/>
                <a:sym typeface="Arial"/>
              </a:rPr>
              <a:t>ate</a:t>
            </a:r>
            <a:endParaRPr kumimoji="0" lang="en-GB" sz="2000" b="0" i="0" u="none" strike="noStrike" kern="0" cap="none" spc="0" normalizeH="0" baseline="0" noProof="0" dirty="0">
              <a:ln>
                <a:noFill/>
              </a:ln>
              <a:effectLst/>
              <a:uLnTx/>
              <a:uFillTx/>
              <a:latin typeface="Arial"/>
              <a:sym typeface="Arial"/>
            </a:endParaRPr>
          </a:p>
          <a:p>
            <a:endParaRPr lang="en-GB" dirty="0"/>
          </a:p>
        </p:txBody>
      </p:sp>
      <p:sp>
        <p:nvSpPr>
          <p:cNvPr id="5" name="Text Placeholder 4">
            <a:extLst>
              <a:ext uri="{FF2B5EF4-FFF2-40B4-BE49-F238E27FC236}">
                <a16:creationId xmlns:a16="http://schemas.microsoft.com/office/drawing/2014/main" id="{A8FEA139-8D4D-4C13-997A-FD312DEAF478}"/>
              </a:ext>
            </a:extLst>
          </p:cNvPr>
          <p:cNvSpPr>
            <a:spLocks noGrp="1"/>
          </p:cNvSpPr>
          <p:nvPr>
            <p:ph type="body" idx="12"/>
          </p:nvPr>
        </p:nvSpPr>
        <p:spPr/>
        <p:txBody>
          <a:bodyPr/>
          <a:lstStyle/>
          <a:p>
            <a:r>
              <a:rPr lang="en-GB" sz="2000" kern="0" dirty="0">
                <a:latin typeface="Arial"/>
                <a:sym typeface="Arial"/>
              </a:rPr>
              <a:t>inconsequential</a:t>
            </a:r>
            <a:endParaRPr kumimoji="0" lang="en-GB" sz="2000" i="0" u="none" strike="noStrike" kern="0" cap="none" spc="0" normalizeH="0" baseline="0" noProof="0" dirty="0">
              <a:ln>
                <a:noFill/>
              </a:ln>
              <a:effectLst/>
              <a:uLnTx/>
              <a:uFillTx/>
              <a:latin typeface="Arial"/>
              <a:ea typeface="+mn-ea"/>
              <a:cs typeface="+mn-cs"/>
              <a:sym typeface="Arial"/>
            </a:endParaRPr>
          </a:p>
          <a:p>
            <a:endParaRPr lang="en-GB" dirty="0"/>
          </a:p>
        </p:txBody>
      </p:sp>
      <p:sp>
        <p:nvSpPr>
          <p:cNvPr id="6" name="Text Placeholder 5">
            <a:extLst>
              <a:ext uri="{FF2B5EF4-FFF2-40B4-BE49-F238E27FC236}">
                <a16:creationId xmlns:a16="http://schemas.microsoft.com/office/drawing/2014/main" id="{D57CBC24-4052-4294-9652-27DB7A099D4A}"/>
              </a:ext>
            </a:extLst>
          </p:cNvPr>
          <p:cNvSpPr>
            <a:spLocks noGrp="1"/>
          </p:cNvSpPr>
          <p:nvPr>
            <p:ph type="body" idx="13"/>
          </p:nvPr>
        </p:nvSpPr>
        <p:spPr/>
        <p:txBody>
          <a:bodyPr/>
          <a:lstStyle/>
          <a:p>
            <a:r>
              <a:rPr lang="en-GB" sz="2000" kern="0" noProof="0" dirty="0">
                <a:latin typeface="Arial"/>
                <a:sym typeface="Arial"/>
              </a:rPr>
              <a:t>caterpillar</a:t>
            </a:r>
            <a:endParaRPr lang="en-GB" dirty="0"/>
          </a:p>
        </p:txBody>
      </p:sp>
    </p:spTree>
    <p:extLst>
      <p:ext uri="{BB962C8B-B14F-4D97-AF65-F5344CB8AC3E}">
        <p14:creationId xmlns:p14="http://schemas.microsoft.com/office/powerpoint/2010/main" val="9688265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EAC04DD-EFC7-4707-B01C-5DA493727A3D}"/>
              </a:ext>
            </a:extLst>
          </p:cNvPr>
          <p:cNvSpPr>
            <a:spLocks noGrp="1"/>
          </p:cNvSpPr>
          <p:nvPr>
            <p:ph type="body" idx="1"/>
          </p:nvPr>
        </p:nvSpPr>
        <p:spPr/>
        <p:txBody>
          <a:bodyPr/>
          <a:lstStyle/>
          <a:p>
            <a:r>
              <a:rPr lang="en-GB" dirty="0"/>
              <a:t>ate</a:t>
            </a:r>
          </a:p>
        </p:txBody>
      </p:sp>
      <p:sp>
        <p:nvSpPr>
          <p:cNvPr id="7" name="Text Placeholder 1">
            <a:extLst>
              <a:ext uri="{FF2B5EF4-FFF2-40B4-BE49-F238E27FC236}">
                <a16:creationId xmlns:a16="http://schemas.microsoft.com/office/drawing/2014/main" id="{26F5FD42-9F4D-4454-B98D-0C6DA52AAC9B}"/>
              </a:ext>
            </a:extLst>
          </p:cNvPr>
          <p:cNvSpPr txBox="1">
            <a:spLocks/>
          </p:cNvSpPr>
          <p:nvPr/>
        </p:nvSpPr>
        <p:spPr>
          <a:xfrm>
            <a:off x="2114548" y="3457575"/>
            <a:ext cx="3562351" cy="882650"/>
          </a:xfrm>
          <a:prstGeom prst="rect">
            <a:avLst/>
          </a:prstGeom>
          <a:ln w="28575">
            <a:solidFill>
              <a:schemeClr val="bg1"/>
            </a:solidFill>
          </a:ln>
        </p:spPr>
        <p:txBody>
          <a:bodyPr vert="horz" lIns="91440" tIns="45720" rIns="91440" bIns="45720" rtlCol="0" anchor="t">
            <a:normAutofit/>
          </a:bodyPr>
          <a:lstStyle>
            <a:lvl1pPr marL="0" indent="0" algn="l" defTabSz="914400" rtl="0" eaLnBrk="1" latinLnBrk="0" hangingPunct="1">
              <a:spcBef>
                <a:spcPct val="20000"/>
              </a:spcBef>
              <a:buFont typeface="Arial" panose="020B0604020202020204" pitchFamily="34" charset="0"/>
              <a:buNone/>
              <a:defRPr sz="2000" b="1"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en-GB" b="0" kern="0" dirty="0">
                <a:latin typeface="Arial"/>
                <a:sym typeface="Arial"/>
              </a:rPr>
              <a:t>Johannesburg</a:t>
            </a:r>
            <a:endParaRPr lang="en-GB" b="0" dirty="0"/>
          </a:p>
        </p:txBody>
      </p:sp>
      <p:sp>
        <p:nvSpPr>
          <p:cNvPr id="8" name="Text Placeholder 2">
            <a:extLst>
              <a:ext uri="{FF2B5EF4-FFF2-40B4-BE49-F238E27FC236}">
                <a16:creationId xmlns:a16="http://schemas.microsoft.com/office/drawing/2014/main" id="{99A7D411-8A06-45BF-8F48-EBF67053185B}"/>
              </a:ext>
            </a:extLst>
          </p:cNvPr>
          <p:cNvSpPr txBox="1">
            <a:spLocks/>
          </p:cNvSpPr>
          <p:nvPr/>
        </p:nvSpPr>
        <p:spPr>
          <a:xfrm>
            <a:off x="838200" y="2419350"/>
            <a:ext cx="8286750" cy="654050"/>
          </a:xfrm>
          <a:prstGeom prst="rect">
            <a:avLst/>
          </a:prstGeom>
        </p:spPr>
        <p:txBody>
          <a:bodyPr vert="horz" lIns="91440" tIns="45720" rIns="91440" bIns="45720" rtlCol="0">
            <a:normAutofit lnSpcReduction="10000"/>
          </a:bodyPr>
          <a:lstStyle>
            <a:lvl1pPr marL="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dirty="0"/>
              <a:t>If you were scanning for a text, which word would be the most difficult to find?</a:t>
            </a:r>
            <a:endParaRPr lang="en-GB" b="1" kern="0" dirty="0">
              <a:solidFill>
                <a:srgbClr val="000000"/>
              </a:solidFill>
              <a:latin typeface="Arial"/>
              <a:ea typeface="Arial"/>
              <a:cs typeface="Arial"/>
              <a:sym typeface="Arial"/>
            </a:endParaRPr>
          </a:p>
        </p:txBody>
      </p:sp>
      <p:sp>
        <p:nvSpPr>
          <p:cNvPr id="9" name="Text Placeholder 4">
            <a:extLst>
              <a:ext uri="{FF2B5EF4-FFF2-40B4-BE49-F238E27FC236}">
                <a16:creationId xmlns:a16="http://schemas.microsoft.com/office/drawing/2014/main" id="{D562DC9B-CDCD-4EEB-B499-C5772F44C0E9}"/>
              </a:ext>
            </a:extLst>
          </p:cNvPr>
          <p:cNvSpPr txBox="1">
            <a:spLocks/>
          </p:cNvSpPr>
          <p:nvPr/>
        </p:nvSpPr>
        <p:spPr>
          <a:xfrm>
            <a:off x="6838948" y="3444875"/>
            <a:ext cx="3562351" cy="882650"/>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en-GB" kern="0" dirty="0">
                <a:latin typeface="Arial"/>
                <a:sym typeface="Arial"/>
              </a:rPr>
              <a:t>inconsequential</a:t>
            </a:r>
            <a:endParaRPr lang="en-GB" kern="0" dirty="0">
              <a:latin typeface="Arial"/>
              <a:cs typeface="+mn-cs"/>
              <a:sym typeface="Arial"/>
            </a:endParaRPr>
          </a:p>
          <a:p>
            <a:endParaRPr lang="en-GB" dirty="0"/>
          </a:p>
        </p:txBody>
      </p:sp>
      <p:sp>
        <p:nvSpPr>
          <p:cNvPr id="10" name="Text Placeholder 5">
            <a:extLst>
              <a:ext uri="{FF2B5EF4-FFF2-40B4-BE49-F238E27FC236}">
                <a16:creationId xmlns:a16="http://schemas.microsoft.com/office/drawing/2014/main" id="{BB3BC61E-EE8B-43FC-9557-838AC53B93C6}"/>
              </a:ext>
            </a:extLst>
          </p:cNvPr>
          <p:cNvSpPr txBox="1">
            <a:spLocks/>
          </p:cNvSpPr>
          <p:nvPr/>
        </p:nvSpPr>
        <p:spPr>
          <a:xfrm>
            <a:off x="6838947" y="4724400"/>
            <a:ext cx="3562351" cy="882650"/>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en-GB" kern="0" dirty="0">
                <a:latin typeface="Arial"/>
                <a:sym typeface="Arial"/>
              </a:rPr>
              <a:t>caterpillar</a:t>
            </a:r>
            <a:endParaRPr lang="en-GB" dirty="0"/>
          </a:p>
        </p:txBody>
      </p:sp>
    </p:spTree>
    <p:extLst>
      <p:ext uri="{BB962C8B-B14F-4D97-AF65-F5344CB8AC3E}">
        <p14:creationId xmlns:p14="http://schemas.microsoft.com/office/powerpoint/2010/main" val="8318422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01697861-543A-434F-9295-8D70F6A2C69E}"/>
              </a:ext>
            </a:extLst>
          </p:cNvPr>
          <p:cNvSpPr>
            <a:spLocks noGrp="1"/>
          </p:cNvSpPr>
          <p:nvPr>
            <p:ph sz="quarter" idx="10"/>
          </p:nvPr>
        </p:nvSpPr>
        <p:spPr>
          <a:xfrm>
            <a:off x="783771" y="2634343"/>
            <a:ext cx="8327572" cy="3985533"/>
          </a:xfrm>
        </p:spPr>
        <p:txBody>
          <a:bodyPr/>
          <a:lstStyle/>
          <a:p>
            <a:pPr marL="0" lvl="0" indent="0">
              <a:spcBef>
                <a:spcPts val="0"/>
              </a:spcBef>
              <a:buNone/>
            </a:pPr>
            <a:r>
              <a:rPr lang="en-GB" sz="2000" dirty="0">
                <a:solidFill>
                  <a:schemeClr val="dk1"/>
                </a:solidFill>
                <a:latin typeface="Arial" panose="020B0604020202020204" pitchFamily="34" charset="0"/>
                <a:cs typeface="Arial" panose="020B0604020202020204" pitchFamily="34" charset="0"/>
              </a:rPr>
              <a:t>B</a:t>
            </a:r>
            <a:r>
              <a:rPr lang="en-GB" sz="2000" dirty="0">
                <a:solidFill>
                  <a:schemeClr val="dk1"/>
                </a:solidFill>
                <a:latin typeface="Arial" panose="020B0604020202020204" pitchFamily="34" charset="0"/>
                <a:ea typeface="Arial"/>
                <a:cs typeface="Arial" panose="020B0604020202020204" pitchFamily="34" charset="0"/>
                <a:sym typeface="Arial"/>
              </a:rPr>
              <a:t>y the end of the session students must be able to:</a:t>
            </a:r>
            <a:endParaRPr lang="en-GB" sz="2000" dirty="0">
              <a:solidFill>
                <a:srgbClr val="825AA4"/>
              </a:solidFill>
              <a:latin typeface="Arial" panose="020B0604020202020204" pitchFamily="34" charset="0"/>
              <a:ea typeface="Arial"/>
              <a:cs typeface="Arial" panose="020B0604020202020204" pitchFamily="34" charset="0"/>
              <a:sym typeface="Arial"/>
            </a:endParaRP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identify</a:t>
            </a:r>
            <a:r>
              <a:rPr lang="en-GB" sz="2000" dirty="0">
                <a:latin typeface="Arial" panose="020B0604020202020204" pitchFamily="34" charset="0"/>
                <a:cs typeface="Arial" panose="020B0604020202020204" pitchFamily="34" charset="0"/>
              </a:rPr>
              <a:t> certain text types</a:t>
            </a: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identify</a:t>
            </a:r>
            <a:r>
              <a:rPr lang="en-GB" sz="2000" dirty="0">
                <a:latin typeface="Arial" panose="020B0604020202020204" pitchFamily="34" charset="0"/>
                <a:cs typeface="Arial" panose="020B0604020202020204" pitchFamily="34" charset="0"/>
              </a:rPr>
              <a:t> the main point or idea of a text and its purpose</a:t>
            </a: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recognise</a:t>
            </a:r>
            <a:r>
              <a:rPr lang="en-GB" sz="2000" dirty="0">
                <a:latin typeface="Arial" panose="020B0604020202020204" pitchFamily="34" charset="0"/>
                <a:cs typeface="Arial" panose="020B0604020202020204" pitchFamily="34" charset="0"/>
              </a:rPr>
              <a:t> six language features</a:t>
            </a: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understand</a:t>
            </a:r>
            <a:r>
              <a:rPr lang="en-GB" sz="2000" dirty="0">
                <a:latin typeface="Arial" panose="020B0604020202020204" pitchFamily="34" charset="0"/>
                <a:cs typeface="Arial" panose="020B0604020202020204" pitchFamily="34" charset="0"/>
              </a:rPr>
              <a:t> the main point of a text using the 6 </a:t>
            </a:r>
            <a:r>
              <a:rPr lang="en-GB" sz="2000" dirty="0" err="1">
                <a:latin typeface="Arial" panose="020B0604020202020204" pitchFamily="34" charset="0"/>
                <a:cs typeface="Arial" panose="020B0604020202020204" pitchFamily="34" charset="0"/>
              </a:rPr>
              <a:t>Ws</a:t>
            </a:r>
            <a:r>
              <a:rPr lang="en-GB" sz="2000" dirty="0">
                <a:latin typeface="Arial" panose="020B0604020202020204" pitchFamily="34" charset="0"/>
                <a:cs typeface="Arial" panose="020B0604020202020204" pitchFamily="34" charset="0"/>
              </a:rPr>
              <a:t>. </a:t>
            </a:r>
          </a:p>
          <a:p>
            <a:pPr lvl="0">
              <a:spcBef>
                <a:spcPts val="0"/>
              </a:spcBef>
            </a:pPr>
            <a:endParaRPr lang="en-GB" sz="2000" dirty="0">
              <a:solidFill>
                <a:srgbClr val="825AA4"/>
              </a:solidFill>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cs typeface="Arial" panose="020B0604020202020204" pitchFamily="34" charset="0"/>
              </a:rPr>
              <a:t>You should be able to:</a:t>
            </a: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give full answers </a:t>
            </a:r>
            <a:r>
              <a:rPr lang="en-GB" sz="2000" dirty="0">
                <a:latin typeface="Arial" panose="020B0604020202020204" pitchFamily="34" charset="0"/>
                <a:cs typeface="Arial" panose="020B0604020202020204" pitchFamily="34" charset="0"/>
              </a:rPr>
              <a:t>to questions about the purpose of a text.</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cs typeface="Arial" panose="020B0604020202020204" pitchFamily="34" charset="0"/>
              </a:rPr>
              <a:t>You could be able to: </a:t>
            </a: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scan text </a:t>
            </a:r>
            <a:r>
              <a:rPr lang="en-GB" sz="2000" dirty="0">
                <a:latin typeface="Arial" panose="020B0604020202020204" pitchFamily="34" charset="0"/>
                <a:cs typeface="Arial" panose="020B0604020202020204" pitchFamily="34" charset="0"/>
              </a:rPr>
              <a:t>to find detail.</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cs typeface="Arial" panose="020B0604020202020204" pitchFamily="34" charset="0"/>
              </a:rPr>
              <a:t>Students will be assessed on their ability to:</a:t>
            </a:r>
            <a:endParaRPr lang="en-GB" sz="2000" dirty="0">
              <a:solidFill>
                <a:srgbClr val="825AA4"/>
              </a:solidFill>
              <a:latin typeface="Arial" panose="020B0604020202020204" pitchFamily="34" charset="0"/>
              <a:cs typeface="Arial" panose="020B0604020202020204" pitchFamily="34" charset="0"/>
            </a:endParaRPr>
          </a:p>
          <a:p>
            <a:pPr marL="457200" lvl="0" indent="-457200">
              <a:spcBef>
                <a:spcPts val="0"/>
              </a:spcBef>
              <a:buFont typeface="Arial" panose="020B0604020202020204" pitchFamily="34" charset="0"/>
              <a:buChar char="•"/>
            </a:pPr>
            <a:r>
              <a:rPr lang="en-GB" sz="2000" b="1" dirty="0">
                <a:latin typeface="Arial" panose="020B0604020202020204" pitchFamily="34" charset="0"/>
                <a:cs typeface="Arial" panose="020B0604020202020204" pitchFamily="34" charset="0"/>
              </a:rPr>
              <a:t>identify and understand </a:t>
            </a:r>
            <a:r>
              <a:rPr lang="en-GB" sz="2000" dirty="0">
                <a:latin typeface="Arial" panose="020B0604020202020204" pitchFamily="34" charset="0"/>
                <a:cs typeface="Arial" panose="020B0604020202020204" pitchFamily="34" charset="0"/>
              </a:rPr>
              <a:t>the main points, ideas and details in texts.</a:t>
            </a:r>
            <a:r>
              <a:rPr lang="en-GB" sz="2000" dirty="0">
                <a:solidFill>
                  <a:srgbClr val="825AA4"/>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760676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D743E-DD4C-4294-BF8C-7E8500D89854}"/>
              </a:ext>
            </a:extLst>
          </p:cNvPr>
          <p:cNvSpPr>
            <a:spLocks noGrp="1"/>
          </p:cNvSpPr>
          <p:nvPr>
            <p:ph type="title"/>
          </p:nvPr>
        </p:nvSpPr>
        <p:spPr>
          <a:xfrm>
            <a:off x="668338" y="1785855"/>
            <a:ext cx="7641085" cy="707886"/>
          </a:xfrm>
        </p:spPr>
        <p:txBody>
          <a:bodyPr/>
          <a:lstStyle/>
          <a:p>
            <a:r>
              <a:rPr lang="en-GB" dirty="0"/>
              <a:t>Congratulations!</a:t>
            </a:r>
          </a:p>
        </p:txBody>
      </p:sp>
      <p:sp>
        <p:nvSpPr>
          <p:cNvPr id="3" name="Content Placeholder 2">
            <a:extLst>
              <a:ext uri="{FF2B5EF4-FFF2-40B4-BE49-F238E27FC236}">
                <a16:creationId xmlns:a16="http://schemas.microsoft.com/office/drawing/2014/main" id="{17C31750-D3F5-4BA8-9C4D-FFFA5B00057A}"/>
              </a:ext>
            </a:extLst>
          </p:cNvPr>
          <p:cNvSpPr>
            <a:spLocks noGrp="1"/>
          </p:cNvSpPr>
          <p:nvPr>
            <p:ph sz="quarter" idx="10"/>
          </p:nvPr>
        </p:nvSpPr>
        <p:spPr>
          <a:xfrm>
            <a:off x="668338" y="2695576"/>
            <a:ext cx="7640637" cy="1000124"/>
          </a:xfrm>
        </p:spPr>
        <p:txBody>
          <a:bodyPr/>
          <a:lstStyle/>
          <a:p>
            <a:pPr marL="0" indent="0">
              <a:buNone/>
            </a:pPr>
            <a:r>
              <a:rPr lang="en-GB" sz="2000" dirty="0">
                <a:latin typeface="Arial"/>
                <a:ea typeface="Arial"/>
                <a:cs typeface="Arial"/>
                <a:sym typeface="Arial"/>
              </a:rPr>
              <a:t>You’ve completed this module on identifying the main points and ideas of texts for Level 1 Functional Skills English.</a:t>
            </a:r>
            <a:endParaRPr lang="en-GB" sz="2000" dirty="0"/>
          </a:p>
        </p:txBody>
      </p:sp>
    </p:spTree>
    <p:extLst>
      <p:ext uri="{BB962C8B-B14F-4D97-AF65-F5344CB8AC3E}">
        <p14:creationId xmlns:p14="http://schemas.microsoft.com/office/powerpoint/2010/main" val="881923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37AB2-7585-4BC9-A66F-7A4DC8423406}"/>
              </a:ext>
            </a:extLst>
          </p:cNvPr>
          <p:cNvSpPr>
            <a:spLocks noGrp="1"/>
          </p:cNvSpPr>
          <p:nvPr>
            <p:ph type="title"/>
          </p:nvPr>
        </p:nvSpPr>
        <p:spPr/>
        <p:txBody>
          <a:bodyPr/>
          <a:lstStyle/>
          <a:p>
            <a:r>
              <a:rPr lang="en-GB" sz="3600" dirty="0">
                <a:cs typeface="Arial"/>
                <a:sym typeface="Arial"/>
              </a:rPr>
              <a:t>The main point or idea of a text - part 1</a:t>
            </a:r>
            <a:endParaRPr lang="en-GB" dirty="0"/>
          </a:p>
        </p:txBody>
      </p:sp>
      <p:sp>
        <p:nvSpPr>
          <p:cNvPr id="3" name="Content Placeholder 2">
            <a:extLst>
              <a:ext uri="{FF2B5EF4-FFF2-40B4-BE49-F238E27FC236}">
                <a16:creationId xmlns:a16="http://schemas.microsoft.com/office/drawing/2014/main" id="{403F5B7A-A887-4EA7-BA8D-AEAC1759A7C0}"/>
              </a:ext>
            </a:extLst>
          </p:cNvPr>
          <p:cNvSpPr>
            <a:spLocks noGrp="1"/>
          </p:cNvSpPr>
          <p:nvPr>
            <p:ph sz="quarter" idx="10"/>
          </p:nvPr>
        </p:nvSpPr>
        <p:spPr/>
        <p:txBody>
          <a:bodyPr/>
          <a:lstStyle/>
          <a:p>
            <a:pPr marL="0" lvl="0" indent="0">
              <a:lnSpc>
                <a:spcPct val="100000"/>
              </a:lnSpc>
              <a:spcBef>
                <a:spcPts val="0"/>
              </a:spcBef>
              <a:buClr>
                <a:srgbClr val="000000"/>
              </a:buClr>
              <a:buSzPts val="2000"/>
              <a:buNone/>
            </a:pPr>
            <a:r>
              <a:rPr lang="en-GB" sz="2000" dirty="0">
                <a:solidFill>
                  <a:schemeClr val="dk1"/>
                </a:solidFill>
                <a:latin typeface="Arial" panose="020B0604020202020204" pitchFamily="34" charset="0"/>
                <a:ea typeface="Arial"/>
                <a:cs typeface="Arial" panose="020B0604020202020204" pitchFamily="34" charset="0"/>
                <a:sym typeface="Arial"/>
              </a:rPr>
              <a:t>All texts have a main point. They are usually to:</a:t>
            </a:r>
            <a:br>
              <a:rPr lang="en-GB" sz="2000" dirty="0">
                <a:solidFill>
                  <a:schemeClr val="dk1"/>
                </a:solidFill>
                <a:latin typeface="Arial" panose="020B0604020202020204" pitchFamily="34" charset="0"/>
                <a:ea typeface="Arial"/>
                <a:cs typeface="Arial" panose="020B0604020202020204" pitchFamily="34" charset="0"/>
                <a:sym typeface="Arial"/>
              </a:rPr>
            </a:br>
            <a:endParaRPr lang="en-GB" sz="2000" dirty="0">
              <a:solidFill>
                <a:srgbClr val="000000"/>
              </a:solidFill>
              <a:latin typeface="Arial" panose="020B0604020202020204" pitchFamily="34" charset="0"/>
              <a:ea typeface="Arial"/>
              <a:cs typeface="Arial" panose="020B0604020202020204" pitchFamily="34" charset="0"/>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panose="020B0604020202020204" pitchFamily="34" charset="0"/>
                <a:ea typeface="Arial"/>
                <a:cs typeface="Arial" panose="020B0604020202020204" pitchFamily="34" charset="0"/>
                <a:sym typeface="Arial"/>
              </a:rPr>
              <a:t>Persuade</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panose="020B0604020202020204" pitchFamily="34" charset="0"/>
                <a:ea typeface="Arial"/>
                <a:cs typeface="Arial" panose="020B0604020202020204" pitchFamily="34" charset="0"/>
                <a:sym typeface="Arial"/>
              </a:rPr>
              <a:t>Describe</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panose="020B0604020202020204" pitchFamily="34" charset="0"/>
                <a:ea typeface="Arial"/>
                <a:cs typeface="Arial" panose="020B0604020202020204" pitchFamily="34" charset="0"/>
                <a:sym typeface="Arial"/>
              </a:rPr>
              <a:t>Instruct</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panose="020B0604020202020204" pitchFamily="34" charset="0"/>
                <a:ea typeface="Arial"/>
                <a:cs typeface="Arial" panose="020B0604020202020204" pitchFamily="34" charset="0"/>
                <a:sym typeface="Arial"/>
              </a:rPr>
              <a:t>Explain</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panose="020B0604020202020204" pitchFamily="34" charset="0"/>
                <a:ea typeface="Arial"/>
                <a:cs typeface="Arial" panose="020B0604020202020204" pitchFamily="34" charset="0"/>
                <a:sym typeface="Arial"/>
              </a:rPr>
              <a:t>Inform</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panose="020B0604020202020204" pitchFamily="34" charset="0"/>
                <a:ea typeface="Arial"/>
                <a:cs typeface="Arial" panose="020B0604020202020204" pitchFamily="34" charset="0"/>
                <a:sym typeface="Arial"/>
              </a:rPr>
              <a:t>Argue</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panose="020B0604020202020204" pitchFamily="34" charset="0"/>
                <a:ea typeface="Arial"/>
                <a:cs typeface="Arial" panose="020B0604020202020204" pitchFamily="34" charset="0"/>
                <a:sym typeface="Arial"/>
              </a:rPr>
              <a:t>Advise</a:t>
            </a:r>
          </a:p>
          <a:p>
            <a:pPr marL="342900" lvl="0" indent="-342900">
              <a:lnSpc>
                <a:spcPct val="100000"/>
              </a:lnSpc>
              <a:spcBef>
                <a:spcPts val="0"/>
              </a:spcBef>
              <a:buSzPts val="2000"/>
              <a:buFont typeface="Arial"/>
              <a:buChar char="•"/>
            </a:pPr>
            <a:r>
              <a:rPr lang="en-GB" sz="2000" dirty="0">
                <a:solidFill>
                  <a:schemeClr val="dk1"/>
                </a:solidFill>
                <a:latin typeface="Arial" panose="020B0604020202020204" pitchFamily="34" charset="0"/>
                <a:cs typeface="Arial" panose="020B0604020202020204" pitchFamily="34" charset="0"/>
              </a:rPr>
              <a:t>Review.</a:t>
            </a:r>
            <a:endParaRPr lang="en-GB" sz="2000" b="1" dirty="0">
              <a:solidFill>
                <a:schemeClr val="dk1"/>
              </a:solidFill>
              <a:latin typeface="Arial" panose="020B0604020202020204" pitchFamily="34" charset="0"/>
              <a:ea typeface="Arial"/>
              <a:cs typeface="Arial" panose="020B0604020202020204" pitchFamily="34" charset="0"/>
              <a:sym typeface="Arial"/>
            </a:endParaRPr>
          </a:p>
        </p:txBody>
      </p:sp>
      <p:sp>
        <p:nvSpPr>
          <p:cNvPr id="4" name="TextBox 4">
            <a:extLst>
              <a:ext uri="{FF2B5EF4-FFF2-40B4-BE49-F238E27FC236}">
                <a16:creationId xmlns:a16="http://schemas.microsoft.com/office/drawing/2014/main" id="{05614FF2-1056-4908-9FAA-C962A613FA88}"/>
              </a:ext>
            </a:extLst>
          </p:cNvPr>
          <p:cNvSpPr txBox="1"/>
          <p:nvPr/>
        </p:nvSpPr>
        <p:spPr>
          <a:xfrm>
            <a:off x="5036335" y="3899522"/>
            <a:ext cx="6545280" cy="1015663"/>
          </a:xfrm>
          <a:prstGeom prst="rect">
            <a:avLst/>
          </a:prstGeom>
          <a:noFill/>
        </p:spPr>
        <p:txBody>
          <a:bodyPr wrap="square" rtlCol="0">
            <a:spAutoFit/>
          </a:bodyPr>
          <a:lstStyle>
            <a:defPPr>
              <a:defRPr lang="en-US"/>
            </a:defPPr>
            <a:lvl1pPr marL="0" algn="l" defTabSz="1506840" rtl="0" eaLnBrk="1" latinLnBrk="0" hangingPunct="1">
              <a:defRPr sz="2966" kern="1200">
                <a:solidFill>
                  <a:schemeClr val="tx1"/>
                </a:solidFill>
                <a:latin typeface="+mn-lt"/>
                <a:ea typeface="+mn-ea"/>
                <a:cs typeface="+mn-cs"/>
              </a:defRPr>
            </a:lvl1pPr>
            <a:lvl2pPr marL="753420" algn="l" defTabSz="1506840" rtl="0" eaLnBrk="1" latinLnBrk="0" hangingPunct="1">
              <a:defRPr sz="2966" kern="1200">
                <a:solidFill>
                  <a:schemeClr val="tx1"/>
                </a:solidFill>
                <a:latin typeface="+mn-lt"/>
                <a:ea typeface="+mn-ea"/>
                <a:cs typeface="+mn-cs"/>
              </a:defRPr>
            </a:lvl2pPr>
            <a:lvl3pPr marL="1506840" algn="l" defTabSz="1506840" rtl="0" eaLnBrk="1" latinLnBrk="0" hangingPunct="1">
              <a:defRPr sz="2966" kern="1200">
                <a:solidFill>
                  <a:schemeClr val="tx1"/>
                </a:solidFill>
                <a:latin typeface="+mn-lt"/>
                <a:ea typeface="+mn-ea"/>
                <a:cs typeface="+mn-cs"/>
              </a:defRPr>
            </a:lvl3pPr>
            <a:lvl4pPr marL="2260260" algn="l" defTabSz="1506840" rtl="0" eaLnBrk="1" latinLnBrk="0" hangingPunct="1">
              <a:defRPr sz="2966" kern="1200">
                <a:solidFill>
                  <a:schemeClr val="tx1"/>
                </a:solidFill>
                <a:latin typeface="+mn-lt"/>
                <a:ea typeface="+mn-ea"/>
                <a:cs typeface="+mn-cs"/>
              </a:defRPr>
            </a:lvl4pPr>
            <a:lvl5pPr marL="3013680" algn="l" defTabSz="1506840" rtl="0" eaLnBrk="1" latinLnBrk="0" hangingPunct="1">
              <a:defRPr sz="2966" kern="1200">
                <a:solidFill>
                  <a:schemeClr val="tx1"/>
                </a:solidFill>
                <a:latin typeface="+mn-lt"/>
                <a:ea typeface="+mn-ea"/>
                <a:cs typeface="+mn-cs"/>
              </a:defRPr>
            </a:lvl5pPr>
            <a:lvl6pPr marL="3767099" algn="l" defTabSz="1506840" rtl="0" eaLnBrk="1" latinLnBrk="0" hangingPunct="1">
              <a:defRPr sz="2966" kern="1200">
                <a:solidFill>
                  <a:schemeClr val="tx1"/>
                </a:solidFill>
                <a:latin typeface="+mn-lt"/>
                <a:ea typeface="+mn-ea"/>
                <a:cs typeface="+mn-cs"/>
              </a:defRPr>
            </a:lvl6pPr>
            <a:lvl7pPr marL="4520519" algn="l" defTabSz="1506840" rtl="0" eaLnBrk="1" latinLnBrk="0" hangingPunct="1">
              <a:defRPr sz="2966" kern="1200">
                <a:solidFill>
                  <a:schemeClr val="tx1"/>
                </a:solidFill>
                <a:latin typeface="+mn-lt"/>
                <a:ea typeface="+mn-ea"/>
                <a:cs typeface="+mn-cs"/>
              </a:defRPr>
            </a:lvl7pPr>
            <a:lvl8pPr marL="5273939" algn="l" defTabSz="1506840" rtl="0" eaLnBrk="1" latinLnBrk="0" hangingPunct="1">
              <a:defRPr sz="2966" kern="1200">
                <a:solidFill>
                  <a:schemeClr val="tx1"/>
                </a:solidFill>
                <a:latin typeface="+mn-lt"/>
                <a:ea typeface="+mn-ea"/>
                <a:cs typeface="+mn-cs"/>
              </a:defRPr>
            </a:lvl8pPr>
            <a:lvl9pPr marL="6027359" algn="l" defTabSz="1506840" rtl="0" eaLnBrk="1" latinLnBrk="0" hangingPunct="1">
              <a:defRPr sz="2966" kern="1200">
                <a:solidFill>
                  <a:schemeClr val="tx1"/>
                </a:solidFill>
                <a:latin typeface="+mn-lt"/>
                <a:ea typeface="+mn-ea"/>
                <a:cs typeface="+mn-cs"/>
              </a:defRPr>
            </a:lvl9pPr>
          </a:lstStyle>
          <a:p>
            <a:pPr lvl="0">
              <a:lnSpc>
                <a:spcPct val="100000"/>
              </a:lnSpc>
              <a:spcBef>
                <a:spcPts val="0"/>
              </a:spcBef>
              <a:buClr>
                <a:srgbClr val="000000"/>
              </a:buClr>
              <a:buSzPts val="2000"/>
            </a:pPr>
            <a:r>
              <a:rPr lang="en-GB" sz="2000" dirty="0">
                <a:solidFill>
                  <a:schemeClr val="dk1"/>
                </a:solidFill>
                <a:latin typeface="Arial"/>
                <a:ea typeface="Arial"/>
                <a:cs typeface="Arial"/>
                <a:sym typeface="Arial"/>
              </a:rPr>
              <a:t>These are the general purpose, but you need to be more specific about the main point with reference to the text you have read. </a:t>
            </a:r>
            <a:endParaRPr lang="en-GB" sz="2000" b="1"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34365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9D6E1-4EC9-40B5-8E08-0E6F4FAC9FBE}"/>
              </a:ext>
            </a:extLst>
          </p:cNvPr>
          <p:cNvSpPr>
            <a:spLocks noGrp="1"/>
          </p:cNvSpPr>
          <p:nvPr>
            <p:ph type="title"/>
          </p:nvPr>
        </p:nvSpPr>
        <p:spPr/>
        <p:txBody>
          <a:bodyPr/>
          <a:lstStyle/>
          <a:p>
            <a:r>
              <a:rPr lang="en-GB" sz="3600" dirty="0">
                <a:cs typeface="Arial"/>
                <a:sym typeface="Arial"/>
              </a:rPr>
              <a:t>The main point or idea of a text - part 2</a:t>
            </a:r>
            <a:endParaRPr lang="en-GB" dirty="0"/>
          </a:p>
        </p:txBody>
      </p:sp>
      <p:sp>
        <p:nvSpPr>
          <p:cNvPr id="4" name="Text Placeholder 2">
            <a:extLst>
              <a:ext uri="{FF2B5EF4-FFF2-40B4-BE49-F238E27FC236}">
                <a16:creationId xmlns:a16="http://schemas.microsoft.com/office/drawing/2014/main" id="{F7960CB3-89A7-4238-8B6F-14724121B050}"/>
              </a:ext>
            </a:extLst>
          </p:cNvPr>
          <p:cNvSpPr>
            <a:spLocks noGrp="1"/>
          </p:cNvSpPr>
          <p:nvPr/>
        </p:nvSpPr>
        <p:spPr>
          <a:xfrm>
            <a:off x="668606" y="2667000"/>
            <a:ext cx="10854787" cy="3819270"/>
          </a:xfrm>
          <a:prstGeom prst="rect">
            <a:avLst/>
          </a:prstGeom>
        </p:spPr>
        <p:txBody>
          <a:bodyPr/>
          <a:lstStyle>
            <a:lvl1pPr marL="0" indent="0" algn="l" defTabSz="1506657" rtl="0" eaLnBrk="1" latinLnBrk="0" hangingPunct="1">
              <a:lnSpc>
                <a:spcPct val="90000"/>
              </a:lnSpc>
              <a:spcBef>
                <a:spcPts val="1648"/>
              </a:spcBef>
              <a:buFont typeface="Arial" panose="020B0604020202020204" pitchFamily="34" charset="0"/>
              <a:buNone/>
              <a:defRPr sz="2400" b="0" i="0" kern="1200">
                <a:solidFill>
                  <a:schemeClr val="tx1"/>
                </a:solidFill>
                <a:latin typeface="Arial" charset="0"/>
                <a:ea typeface="Arial" charset="0"/>
                <a:cs typeface="Arial" charset="0"/>
              </a:defRPr>
            </a:lvl1pPr>
            <a:lvl2pPr marL="753328" indent="0" algn="l" defTabSz="1506657" rtl="0" eaLnBrk="1" latinLnBrk="0" hangingPunct="1">
              <a:lnSpc>
                <a:spcPct val="90000"/>
              </a:lnSpc>
              <a:spcBef>
                <a:spcPts val="824"/>
              </a:spcBef>
              <a:buFont typeface="Arial" panose="020B0604020202020204" pitchFamily="34" charset="0"/>
              <a:buNone/>
              <a:defRPr sz="2307" kern="1200">
                <a:solidFill>
                  <a:schemeClr val="tx1"/>
                </a:solidFill>
                <a:latin typeface="+mn-lt"/>
                <a:ea typeface="+mn-ea"/>
                <a:cs typeface="+mn-cs"/>
              </a:defRPr>
            </a:lvl2pPr>
            <a:lvl3pPr marL="1506657" indent="0" algn="l" defTabSz="1506657" rtl="0" eaLnBrk="1" latinLnBrk="0" hangingPunct="1">
              <a:lnSpc>
                <a:spcPct val="90000"/>
              </a:lnSpc>
              <a:spcBef>
                <a:spcPts val="824"/>
              </a:spcBef>
              <a:buFont typeface="Arial" panose="020B0604020202020204" pitchFamily="34" charset="0"/>
              <a:buNone/>
              <a:defRPr sz="1977" kern="1200">
                <a:solidFill>
                  <a:schemeClr val="tx1"/>
                </a:solidFill>
                <a:latin typeface="+mn-lt"/>
                <a:ea typeface="+mn-ea"/>
                <a:cs typeface="+mn-cs"/>
              </a:defRPr>
            </a:lvl3pPr>
            <a:lvl4pPr marL="2259985"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4pPr>
            <a:lvl5pPr marL="3013314"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5pPr>
            <a:lvl6pPr marL="3766642"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6pPr>
            <a:lvl7pPr marL="4519971"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7pPr>
            <a:lvl8pPr marL="5273299"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8pPr>
            <a:lvl9pPr marL="6026628"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9pPr>
          </a:lstStyle>
          <a:p>
            <a:pPr>
              <a:lnSpc>
                <a:spcPct val="100000"/>
              </a:lnSpc>
            </a:pPr>
            <a:r>
              <a:rPr lang="en-GB" sz="2000" dirty="0">
                <a:solidFill>
                  <a:schemeClr val="dk1"/>
                </a:solidFill>
                <a:latin typeface="Arial"/>
                <a:ea typeface="Arial"/>
                <a:cs typeface="Arial"/>
                <a:sym typeface="Arial"/>
              </a:rPr>
              <a:t>Simply stating to persuade, describe, instruct etc. isn’t detailed enough. When asked these sorts of questions you need to give more detail, like this:</a:t>
            </a:r>
            <a:br>
              <a:rPr lang="en-GB" sz="2000" dirty="0">
                <a:solidFill>
                  <a:schemeClr val="dk1"/>
                </a:solidFill>
                <a:latin typeface="Arial"/>
                <a:ea typeface="Arial"/>
                <a:cs typeface="Arial"/>
                <a:sym typeface="Arial"/>
              </a:rPr>
            </a:br>
            <a:endParaRPr lang="en-GB" sz="2000" dirty="0">
              <a:solidFill>
                <a:srgbClr val="000000"/>
              </a:solidFill>
              <a:latin typeface="Arial"/>
              <a:ea typeface="Arial"/>
              <a:cs typeface="Arial"/>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Persuade</a:t>
            </a:r>
            <a:endParaRPr lang="en-GB" sz="2000" dirty="0">
              <a:solidFill>
                <a:srgbClr val="000000"/>
              </a:solidFill>
              <a:latin typeface="Arial"/>
              <a:ea typeface="Arial"/>
              <a:cs typeface="Arial"/>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Describe</a:t>
            </a:r>
            <a:endParaRPr lang="en-GB" sz="2000" dirty="0">
              <a:solidFill>
                <a:srgbClr val="000000"/>
              </a:solidFill>
              <a:latin typeface="Arial"/>
              <a:ea typeface="Arial"/>
              <a:cs typeface="Arial"/>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Instruct</a:t>
            </a:r>
            <a:endParaRPr lang="en-GB" sz="2000" dirty="0">
              <a:solidFill>
                <a:srgbClr val="000000"/>
              </a:solidFill>
              <a:latin typeface="Arial"/>
              <a:ea typeface="Arial"/>
              <a:cs typeface="Arial"/>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Explain</a:t>
            </a:r>
            <a:endParaRPr lang="en-GB" sz="2000" dirty="0">
              <a:solidFill>
                <a:srgbClr val="000000"/>
              </a:solidFill>
              <a:latin typeface="Arial"/>
              <a:ea typeface="Arial"/>
              <a:cs typeface="Arial"/>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Inform</a:t>
            </a:r>
            <a:endParaRPr lang="en-GB" sz="2000" dirty="0">
              <a:solidFill>
                <a:srgbClr val="000000"/>
              </a:solidFill>
              <a:latin typeface="Arial"/>
              <a:ea typeface="Arial"/>
              <a:cs typeface="Arial"/>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Argue</a:t>
            </a:r>
            <a:endParaRPr lang="en-GB" sz="2000" dirty="0">
              <a:solidFill>
                <a:srgbClr val="000000"/>
              </a:solidFill>
              <a:latin typeface="Arial"/>
              <a:ea typeface="Arial"/>
              <a:cs typeface="Arial"/>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Advise</a:t>
            </a:r>
          </a:p>
          <a:p>
            <a:pPr marL="342900" lvl="0" indent="-342900">
              <a:lnSpc>
                <a:spcPct val="100000"/>
              </a:lnSpc>
              <a:spcBef>
                <a:spcPts val="0"/>
              </a:spcBef>
              <a:buSzPts val="2000"/>
              <a:buFont typeface="Arial"/>
              <a:buChar char="•"/>
            </a:pPr>
            <a:r>
              <a:rPr lang="en-GB" sz="2000" dirty="0">
                <a:solidFill>
                  <a:schemeClr val="dk1"/>
                </a:solidFill>
              </a:rPr>
              <a:t>Review</a:t>
            </a:r>
            <a:endParaRPr lang="en-GB" sz="2000" dirty="0">
              <a:solidFill>
                <a:srgbClr val="000000"/>
              </a:solidFill>
              <a:latin typeface="Arial"/>
              <a:ea typeface="Arial"/>
              <a:cs typeface="Arial"/>
              <a:sym typeface="Arial"/>
            </a:endParaRPr>
          </a:p>
          <a:p>
            <a:endParaRPr lang="en-GB" dirty="0"/>
          </a:p>
        </p:txBody>
      </p:sp>
      <p:sp>
        <p:nvSpPr>
          <p:cNvPr id="6" name="Rectangle 5">
            <a:extLst>
              <a:ext uri="{FF2B5EF4-FFF2-40B4-BE49-F238E27FC236}">
                <a16:creationId xmlns:a16="http://schemas.microsoft.com/office/drawing/2014/main" id="{7215A7DB-9542-478B-8DD9-79A010C3749D}"/>
              </a:ext>
            </a:extLst>
          </p:cNvPr>
          <p:cNvSpPr/>
          <p:nvPr/>
        </p:nvSpPr>
        <p:spPr>
          <a:xfrm>
            <a:off x="2516361" y="3571514"/>
            <a:ext cx="8293154" cy="2862322"/>
          </a:xfrm>
          <a:prstGeom prst="rect">
            <a:avLst/>
          </a:prstGeom>
        </p:spPr>
        <p:txBody>
          <a:bodyPr wrap="square">
            <a:spAutoFit/>
          </a:bodyPr>
          <a:lstStyle>
            <a:defPPr>
              <a:defRPr lang="en-US"/>
            </a:defPPr>
            <a:lvl1pPr marL="0" algn="l" defTabSz="1506840" rtl="0" eaLnBrk="1" latinLnBrk="0" hangingPunct="1">
              <a:defRPr sz="2966" kern="1200">
                <a:solidFill>
                  <a:schemeClr val="tx1"/>
                </a:solidFill>
                <a:latin typeface="+mn-lt"/>
                <a:ea typeface="+mn-ea"/>
                <a:cs typeface="+mn-cs"/>
              </a:defRPr>
            </a:lvl1pPr>
            <a:lvl2pPr marL="753420" algn="l" defTabSz="1506840" rtl="0" eaLnBrk="1" latinLnBrk="0" hangingPunct="1">
              <a:defRPr sz="2966" kern="1200">
                <a:solidFill>
                  <a:schemeClr val="tx1"/>
                </a:solidFill>
                <a:latin typeface="+mn-lt"/>
                <a:ea typeface="+mn-ea"/>
                <a:cs typeface="+mn-cs"/>
              </a:defRPr>
            </a:lvl2pPr>
            <a:lvl3pPr marL="1506840" algn="l" defTabSz="1506840" rtl="0" eaLnBrk="1" latinLnBrk="0" hangingPunct="1">
              <a:defRPr sz="2966" kern="1200">
                <a:solidFill>
                  <a:schemeClr val="tx1"/>
                </a:solidFill>
                <a:latin typeface="+mn-lt"/>
                <a:ea typeface="+mn-ea"/>
                <a:cs typeface="+mn-cs"/>
              </a:defRPr>
            </a:lvl3pPr>
            <a:lvl4pPr marL="2260260" algn="l" defTabSz="1506840" rtl="0" eaLnBrk="1" latinLnBrk="0" hangingPunct="1">
              <a:defRPr sz="2966" kern="1200">
                <a:solidFill>
                  <a:schemeClr val="tx1"/>
                </a:solidFill>
                <a:latin typeface="+mn-lt"/>
                <a:ea typeface="+mn-ea"/>
                <a:cs typeface="+mn-cs"/>
              </a:defRPr>
            </a:lvl4pPr>
            <a:lvl5pPr marL="3013680" algn="l" defTabSz="1506840" rtl="0" eaLnBrk="1" latinLnBrk="0" hangingPunct="1">
              <a:defRPr sz="2966" kern="1200">
                <a:solidFill>
                  <a:schemeClr val="tx1"/>
                </a:solidFill>
                <a:latin typeface="+mn-lt"/>
                <a:ea typeface="+mn-ea"/>
                <a:cs typeface="+mn-cs"/>
              </a:defRPr>
            </a:lvl5pPr>
            <a:lvl6pPr marL="3767099" algn="l" defTabSz="1506840" rtl="0" eaLnBrk="1" latinLnBrk="0" hangingPunct="1">
              <a:defRPr sz="2966" kern="1200">
                <a:solidFill>
                  <a:schemeClr val="tx1"/>
                </a:solidFill>
                <a:latin typeface="+mn-lt"/>
                <a:ea typeface="+mn-ea"/>
                <a:cs typeface="+mn-cs"/>
              </a:defRPr>
            </a:lvl6pPr>
            <a:lvl7pPr marL="4520519" algn="l" defTabSz="1506840" rtl="0" eaLnBrk="1" latinLnBrk="0" hangingPunct="1">
              <a:defRPr sz="2966" kern="1200">
                <a:solidFill>
                  <a:schemeClr val="tx1"/>
                </a:solidFill>
                <a:latin typeface="+mn-lt"/>
                <a:ea typeface="+mn-ea"/>
                <a:cs typeface="+mn-cs"/>
              </a:defRPr>
            </a:lvl7pPr>
            <a:lvl8pPr marL="5273939" algn="l" defTabSz="1506840" rtl="0" eaLnBrk="1" latinLnBrk="0" hangingPunct="1">
              <a:defRPr sz="2966" kern="1200">
                <a:solidFill>
                  <a:schemeClr val="tx1"/>
                </a:solidFill>
                <a:latin typeface="+mn-lt"/>
                <a:ea typeface="+mn-ea"/>
                <a:cs typeface="+mn-cs"/>
              </a:defRPr>
            </a:lvl8pPr>
            <a:lvl9pPr marL="6027359" algn="l" defTabSz="1506840" rtl="0" eaLnBrk="1" latinLnBrk="0" hangingPunct="1">
              <a:defRPr sz="2966" kern="1200">
                <a:solidFill>
                  <a:schemeClr val="tx1"/>
                </a:solidFill>
                <a:latin typeface="+mn-lt"/>
                <a:ea typeface="+mn-ea"/>
                <a:cs typeface="+mn-cs"/>
              </a:defRPr>
            </a:lvl9pPr>
          </a:lstStyle>
          <a:p>
            <a:pPr lvl="0">
              <a:buClr>
                <a:srgbClr val="000000"/>
              </a:buClr>
              <a:buSzPts val="2000"/>
            </a:pPr>
            <a:r>
              <a:rPr lang="en-GB" sz="2000" dirty="0">
                <a:solidFill>
                  <a:schemeClr val="dk1"/>
                </a:solidFill>
                <a:latin typeface="Arial" panose="020B0604020202020204" pitchFamily="34" charset="0"/>
                <a:ea typeface="Arial"/>
                <a:cs typeface="Arial" panose="020B0604020202020204" pitchFamily="34" charset="0"/>
                <a:sym typeface="Arial"/>
              </a:rPr>
              <a:t>To persuade the reader to buy the chocolate bar.</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lvl="0">
              <a:buClr>
                <a:srgbClr val="000000"/>
              </a:buClr>
              <a:buSzPts val="2000"/>
            </a:pPr>
            <a:r>
              <a:rPr lang="en-GB" sz="2000" dirty="0">
                <a:solidFill>
                  <a:schemeClr val="dk1"/>
                </a:solidFill>
                <a:latin typeface="Arial" panose="020B0604020202020204" pitchFamily="34" charset="0"/>
                <a:ea typeface="Arial"/>
                <a:cs typeface="Arial" panose="020B0604020202020204" pitchFamily="34" charset="0"/>
                <a:sym typeface="Arial"/>
              </a:rPr>
              <a:t>To describe how chocolate is made.</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lvl="0">
              <a:buClr>
                <a:srgbClr val="000000"/>
              </a:buClr>
              <a:buSzPts val="2000"/>
            </a:pPr>
            <a:r>
              <a:rPr lang="en-GB" sz="2000" dirty="0">
                <a:solidFill>
                  <a:schemeClr val="dk1"/>
                </a:solidFill>
                <a:latin typeface="Arial" panose="020B0604020202020204" pitchFamily="34" charset="0"/>
                <a:ea typeface="Arial"/>
                <a:cs typeface="Arial" panose="020B0604020202020204" pitchFamily="34" charset="0"/>
                <a:sym typeface="Arial"/>
              </a:rPr>
              <a:t>To tell the reader how to make a chocolate cake.</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lvl="0">
              <a:buClr>
                <a:srgbClr val="000000"/>
              </a:buClr>
              <a:buSzPts val="2000"/>
            </a:pPr>
            <a:r>
              <a:rPr lang="en-GB" sz="2000" dirty="0">
                <a:solidFill>
                  <a:schemeClr val="dk1"/>
                </a:solidFill>
                <a:latin typeface="Arial" panose="020B0604020202020204" pitchFamily="34" charset="0"/>
                <a:ea typeface="Arial"/>
                <a:cs typeface="Arial" panose="020B0604020202020204" pitchFamily="34" charset="0"/>
                <a:sym typeface="Arial"/>
              </a:rPr>
              <a:t>To explain why chocolate lifts your mood.</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lvl="0">
              <a:buClr>
                <a:srgbClr val="000000"/>
              </a:buClr>
              <a:buSzPts val="2000"/>
            </a:pPr>
            <a:r>
              <a:rPr lang="en-GB" sz="2000" dirty="0">
                <a:solidFill>
                  <a:schemeClr val="dk1"/>
                </a:solidFill>
                <a:latin typeface="Arial" panose="020B0604020202020204" pitchFamily="34" charset="0"/>
                <a:ea typeface="Arial"/>
                <a:cs typeface="Arial" panose="020B0604020202020204" pitchFamily="34" charset="0"/>
                <a:sym typeface="Arial"/>
              </a:rPr>
              <a:t>To inform readers about a new type of chocolate.</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lvl="0">
              <a:buClr>
                <a:srgbClr val="000000"/>
              </a:buClr>
              <a:buSzPts val="2000"/>
            </a:pPr>
            <a:r>
              <a:rPr lang="en-GB" sz="2000" dirty="0">
                <a:solidFill>
                  <a:schemeClr val="dk1"/>
                </a:solidFill>
                <a:latin typeface="Arial" panose="020B0604020202020204" pitchFamily="34" charset="0"/>
                <a:ea typeface="Arial"/>
                <a:cs typeface="Arial" panose="020B0604020202020204" pitchFamily="34" charset="0"/>
                <a:sym typeface="Arial"/>
              </a:rPr>
              <a:t>To argue that eating chocolate is good for you.</a:t>
            </a:r>
            <a:endParaRPr lang="en-GB" sz="2000" dirty="0">
              <a:solidFill>
                <a:srgbClr val="000000"/>
              </a:solidFill>
              <a:latin typeface="Arial" panose="020B0604020202020204" pitchFamily="34" charset="0"/>
              <a:ea typeface="Arial"/>
              <a:cs typeface="Arial" panose="020B0604020202020204" pitchFamily="34" charset="0"/>
              <a:sym typeface="Arial"/>
            </a:endParaRPr>
          </a:p>
          <a:p>
            <a:pPr lvl="0">
              <a:buClr>
                <a:srgbClr val="000000"/>
              </a:buClr>
              <a:buSzPts val="2000"/>
            </a:pPr>
            <a:r>
              <a:rPr lang="en-GB" sz="2000" dirty="0">
                <a:solidFill>
                  <a:schemeClr val="dk1"/>
                </a:solidFill>
                <a:latin typeface="Arial" panose="020B0604020202020204" pitchFamily="34" charset="0"/>
                <a:ea typeface="Arial"/>
                <a:cs typeface="Arial" panose="020B0604020202020204" pitchFamily="34" charset="0"/>
                <a:sym typeface="Arial"/>
              </a:rPr>
              <a:t>To advise the reader of the benefits of eating chocolate.</a:t>
            </a:r>
          </a:p>
          <a:p>
            <a:pPr lvl="0">
              <a:buClr>
                <a:srgbClr val="000000"/>
              </a:buClr>
              <a:buSzPts val="2000"/>
            </a:pPr>
            <a:r>
              <a:rPr lang="en-GB" sz="2000" dirty="0">
                <a:solidFill>
                  <a:schemeClr val="dk1"/>
                </a:solidFill>
                <a:latin typeface="Arial" panose="020B0604020202020204" pitchFamily="34" charset="0"/>
                <a:cs typeface="Arial" panose="020B0604020202020204" pitchFamily="34" charset="0"/>
              </a:rPr>
              <a:t>To review (summarise something with criticism) how tasty a new chocolate bar is.</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6608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FC95B-FEFE-43E4-A9DF-D11C16A76A38}"/>
              </a:ext>
            </a:extLst>
          </p:cNvPr>
          <p:cNvSpPr>
            <a:spLocks noGrp="1"/>
          </p:cNvSpPr>
          <p:nvPr>
            <p:ph type="title"/>
          </p:nvPr>
        </p:nvSpPr>
        <p:spPr>
          <a:xfrm>
            <a:off x="668338" y="1851170"/>
            <a:ext cx="8486548" cy="707886"/>
          </a:xfrm>
        </p:spPr>
        <p:txBody>
          <a:bodyPr/>
          <a:lstStyle/>
          <a:p>
            <a:r>
              <a:rPr lang="en-GB" sz="3600" dirty="0">
                <a:cs typeface="Arial"/>
                <a:sym typeface="Arial"/>
              </a:rPr>
              <a:t>The purpose of a text - part 2</a:t>
            </a:r>
            <a:endParaRPr lang="en-GB" dirty="0"/>
          </a:p>
        </p:txBody>
      </p:sp>
      <p:sp>
        <p:nvSpPr>
          <p:cNvPr id="3" name="Content Placeholder 2">
            <a:extLst>
              <a:ext uri="{FF2B5EF4-FFF2-40B4-BE49-F238E27FC236}">
                <a16:creationId xmlns:a16="http://schemas.microsoft.com/office/drawing/2014/main" id="{3E0ADC69-05E1-4EAE-A683-C5769EF73972}"/>
              </a:ext>
            </a:extLst>
          </p:cNvPr>
          <p:cNvSpPr>
            <a:spLocks noGrp="1"/>
          </p:cNvSpPr>
          <p:nvPr>
            <p:ph sz="quarter" idx="10"/>
          </p:nvPr>
        </p:nvSpPr>
        <p:spPr>
          <a:xfrm>
            <a:off x="668337" y="2695576"/>
            <a:ext cx="10435091" cy="3924300"/>
          </a:xfrm>
        </p:spPr>
        <p:txBody>
          <a:bodyPr/>
          <a:lstStyle/>
          <a:p>
            <a:pPr marL="0" lvl="0" indent="0">
              <a:lnSpc>
                <a:spcPct val="100000"/>
              </a:lnSpc>
              <a:spcBef>
                <a:spcPts val="0"/>
              </a:spcBef>
              <a:buClr>
                <a:srgbClr val="000000"/>
              </a:buClr>
              <a:buSzPts val="2000"/>
              <a:buNone/>
            </a:pPr>
            <a:r>
              <a:rPr lang="en-GB" sz="2000" dirty="0">
                <a:solidFill>
                  <a:schemeClr val="dk1"/>
                </a:solidFill>
                <a:latin typeface="Arial"/>
                <a:ea typeface="Arial"/>
                <a:cs typeface="Arial"/>
                <a:sym typeface="Arial"/>
              </a:rPr>
              <a:t>In the Functional Skills Reading exam you will be asked to identify the </a:t>
            </a:r>
            <a:r>
              <a:rPr lang="en-GB" sz="2000" b="1" dirty="0">
                <a:solidFill>
                  <a:schemeClr val="dk1"/>
                </a:solidFill>
                <a:latin typeface="Arial"/>
                <a:ea typeface="Arial"/>
                <a:cs typeface="Arial"/>
                <a:sym typeface="Arial"/>
              </a:rPr>
              <a:t>main</a:t>
            </a:r>
            <a:r>
              <a:rPr lang="en-GB" sz="2000" dirty="0">
                <a:solidFill>
                  <a:schemeClr val="dk1"/>
                </a:solidFill>
                <a:latin typeface="Arial"/>
                <a:ea typeface="Arial"/>
                <a:cs typeface="Arial"/>
                <a:sym typeface="Arial"/>
              </a:rPr>
              <a:t> point of a text. A text may have more than one point, so you need to focus on the main one. </a:t>
            </a:r>
            <a:br>
              <a:rPr lang="en-GB" sz="2000" dirty="0">
                <a:solidFill>
                  <a:srgbClr val="000000"/>
                </a:solidFill>
                <a:latin typeface="Arial"/>
                <a:ea typeface="Arial"/>
                <a:cs typeface="Arial"/>
                <a:sym typeface="Arial"/>
              </a:rPr>
            </a:br>
            <a:endParaRPr lang="en-GB" sz="2000" dirty="0">
              <a:solidFill>
                <a:schemeClr val="dk1"/>
              </a:solidFill>
              <a:latin typeface="Arial"/>
              <a:ea typeface="Arial"/>
              <a:cs typeface="Arial"/>
              <a:sym typeface="Arial"/>
            </a:endParaRPr>
          </a:p>
          <a:p>
            <a:pPr marL="0" lvl="0" indent="0">
              <a:lnSpc>
                <a:spcPct val="100000"/>
              </a:lnSpc>
              <a:spcBef>
                <a:spcPts val="0"/>
              </a:spcBef>
              <a:buClr>
                <a:srgbClr val="000000"/>
              </a:buClr>
              <a:buSzPts val="2000"/>
              <a:buNone/>
            </a:pPr>
            <a:r>
              <a:rPr lang="en-GB" sz="2000" b="1" dirty="0">
                <a:solidFill>
                  <a:schemeClr val="dk1"/>
                </a:solidFill>
                <a:latin typeface="Arial"/>
                <a:ea typeface="Arial"/>
                <a:cs typeface="Arial"/>
                <a:sym typeface="Arial"/>
              </a:rPr>
              <a:t>Don’t </a:t>
            </a:r>
            <a:endParaRPr lang="en-GB" sz="2000" dirty="0">
              <a:solidFill>
                <a:schemeClr val="dk1"/>
              </a:solidFill>
              <a:latin typeface="Arial"/>
              <a:ea typeface="Arial"/>
              <a:cs typeface="Arial"/>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Just write: ‘To persuade’ or ‘To advise’ – you’ll get no marks for this</a:t>
            </a:r>
            <a:endParaRPr lang="en-GB" sz="2000" dirty="0">
              <a:solidFill>
                <a:srgbClr val="000000"/>
              </a:solidFill>
              <a:latin typeface="Arial"/>
              <a:ea typeface="Arial"/>
              <a:cs typeface="Arial"/>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Just state what the content is: “An article about chocolate” doesn’t state the main point.</a:t>
            </a:r>
            <a:endParaRPr lang="en-GB" sz="2000" b="1" dirty="0">
              <a:solidFill>
                <a:schemeClr val="dk1"/>
              </a:solidFill>
              <a:latin typeface="Arial"/>
              <a:ea typeface="Arial"/>
              <a:cs typeface="Arial"/>
              <a:sym typeface="Arial"/>
            </a:endParaRPr>
          </a:p>
          <a:p>
            <a:pPr marL="0" lvl="0" indent="0">
              <a:lnSpc>
                <a:spcPct val="100000"/>
              </a:lnSpc>
              <a:spcBef>
                <a:spcPts val="0"/>
              </a:spcBef>
              <a:buClr>
                <a:srgbClr val="000000"/>
              </a:buClr>
              <a:buSzPts val="2000"/>
              <a:buNone/>
            </a:pPr>
            <a:r>
              <a:rPr lang="en-GB" sz="2000" b="1" dirty="0">
                <a:solidFill>
                  <a:schemeClr val="dk1"/>
                </a:solidFill>
                <a:latin typeface="Arial"/>
                <a:ea typeface="Arial"/>
                <a:cs typeface="Arial"/>
                <a:sym typeface="Arial"/>
              </a:rPr>
              <a:t>Do:</a:t>
            </a:r>
            <a:endParaRPr lang="en-GB" sz="2000" dirty="0">
              <a:solidFill>
                <a:srgbClr val="000000"/>
              </a:solidFill>
              <a:latin typeface="Arial"/>
              <a:ea typeface="Arial"/>
              <a:cs typeface="Arial"/>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Make sure you focus on the main point, not secondary ones</a:t>
            </a:r>
            <a:endParaRPr lang="en-GB" sz="2000" dirty="0">
              <a:solidFill>
                <a:srgbClr val="000000"/>
              </a:solidFill>
              <a:latin typeface="Arial"/>
              <a:ea typeface="Arial"/>
              <a:cs typeface="Arial"/>
              <a:sym typeface="Arial"/>
            </a:endParaRPr>
          </a:p>
          <a:p>
            <a:pPr marL="342900" lvl="0" indent="-342900">
              <a:lnSpc>
                <a:spcPct val="100000"/>
              </a:lnSpc>
              <a:spcBef>
                <a:spcPts val="0"/>
              </a:spcBef>
              <a:buSzPts val="2000"/>
              <a:buFont typeface="Arial"/>
              <a:buChar char="•"/>
            </a:pPr>
            <a:r>
              <a:rPr lang="en-GB" sz="2000" dirty="0">
                <a:solidFill>
                  <a:schemeClr val="dk1"/>
                </a:solidFill>
                <a:latin typeface="Arial"/>
                <a:ea typeface="Arial"/>
                <a:cs typeface="Arial"/>
                <a:sym typeface="Arial"/>
              </a:rPr>
              <a:t>Use a verb to provide your explanation, for example: ‘To argue that chocolate should be banned from school vending machines’.</a:t>
            </a:r>
            <a:endParaRPr lang="en-GB" sz="2000" dirty="0">
              <a:solidFill>
                <a:srgbClr val="000000"/>
              </a:solidFill>
              <a:latin typeface="Arial"/>
              <a:ea typeface="Arial"/>
              <a:cs typeface="Arial"/>
              <a:sym typeface="Arial"/>
            </a:endParaRPr>
          </a:p>
          <a:p>
            <a:endParaRPr lang="en-GB" dirty="0"/>
          </a:p>
        </p:txBody>
      </p:sp>
    </p:spTree>
    <p:extLst>
      <p:ext uri="{BB962C8B-B14F-4D97-AF65-F5344CB8AC3E}">
        <p14:creationId xmlns:p14="http://schemas.microsoft.com/office/powerpoint/2010/main" val="3078635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AEBA3-8849-40D1-B385-B85C77EAAD22}"/>
              </a:ext>
            </a:extLst>
          </p:cNvPr>
          <p:cNvSpPr>
            <a:spLocks noGrp="1"/>
          </p:cNvSpPr>
          <p:nvPr>
            <p:ph type="title"/>
          </p:nvPr>
        </p:nvSpPr>
        <p:spPr>
          <a:xfrm>
            <a:off x="668338" y="1861457"/>
            <a:ext cx="9640433" cy="696686"/>
          </a:xfrm>
        </p:spPr>
        <p:txBody>
          <a:bodyPr/>
          <a:lstStyle/>
          <a:p>
            <a:r>
              <a:rPr lang="en-GB" dirty="0">
                <a:cs typeface="Arial"/>
                <a:sym typeface="Arial"/>
              </a:rPr>
              <a:t>Working out the main point of a text</a:t>
            </a:r>
            <a:endParaRPr lang="en-GB" dirty="0"/>
          </a:p>
        </p:txBody>
      </p:sp>
      <p:sp>
        <p:nvSpPr>
          <p:cNvPr id="3" name="Content Placeholder 2">
            <a:extLst>
              <a:ext uri="{FF2B5EF4-FFF2-40B4-BE49-F238E27FC236}">
                <a16:creationId xmlns:a16="http://schemas.microsoft.com/office/drawing/2014/main" id="{2DD0F61F-9007-42E2-BA4D-36DF969B4223}"/>
              </a:ext>
            </a:extLst>
          </p:cNvPr>
          <p:cNvSpPr>
            <a:spLocks noGrp="1"/>
          </p:cNvSpPr>
          <p:nvPr>
            <p:ph sz="quarter" idx="10"/>
          </p:nvPr>
        </p:nvSpPr>
        <p:spPr>
          <a:xfrm>
            <a:off x="668338" y="2807180"/>
            <a:ext cx="6510146" cy="2481943"/>
          </a:xfrm>
        </p:spPr>
        <p:txBody>
          <a:bodyPr/>
          <a:lstStyle/>
          <a:p>
            <a:pPr marL="0" lvl="0" indent="0">
              <a:lnSpc>
                <a:spcPct val="100000"/>
              </a:lnSpc>
              <a:spcBef>
                <a:spcPts val="0"/>
              </a:spcBef>
              <a:buClr>
                <a:srgbClr val="000000"/>
              </a:buClr>
              <a:buSzPts val="2000"/>
              <a:buNone/>
            </a:pPr>
            <a:r>
              <a:rPr lang="en-GB" sz="2000" dirty="0">
                <a:solidFill>
                  <a:schemeClr val="dk1"/>
                </a:solidFill>
                <a:latin typeface="Arial" panose="020B0604020202020204" pitchFamily="34" charset="0"/>
                <a:ea typeface="Arial"/>
                <a:cs typeface="Arial" panose="020B0604020202020204" pitchFamily="34" charset="0"/>
                <a:sym typeface="Arial"/>
              </a:rPr>
              <a:t>To work out the purpose of a text, you look at: </a:t>
            </a:r>
          </a:p>
          <a:p>
            <a:pPr>
              <a:lnSpc>
                <a:spcPct val="150000"/>
              </a:lnSpc>
              <a:spcBef>
                <a:spcPts val="0"/>
              </a:spcBef>
              <a:buSzPct val="100000"/>
            </a:pPr>
            <a:r>
              <a:rPr lang="en-GB" sz="2000" dirty="0">
                <a:latin typeface="Arial" panose="020B0604020202020204" pitchFamily="34" charset="0"/>
                <a:cs typeface="Arial" panose="020B0604020202020204" pitchFamily="34" charset="0"/>
                <a:sym typeface="Arial"/>
              </a:rPr>
              <a:t>The type of text it is</a:t>
            </a:r>
          </a:p>
          <a:p>
            <a:pPr>
              <a:lnSpc>
                <a:spcPct val="150000"/>
              </a:lnSpc>
              <a:spcBef>
                <a:spcPts val="0"/>
              </a:spcBef>
              <a:buSzPct val="100000"/>
            </a:pPr>
            <a:r>
              <a:rPr lang="en-GB" sz="2000" dirty="0">
                <a:latin typeface="Arial" panose="020B0604020202020204" pitchFamily="34" charset="0"/>
                <a:cs typeface="Arial" panose="020B0604020202020204" pitchFamily="34" charset="0"/>
                <a:sym typeface="Arial"/>
              </a:rPr>
              <a:t>Its content (including style and vocabulary) </a:t>
            </a:r>
          </a:p>
          <a:p>
            <a:pPr>
              <a:lnSpc>
                <a:spcPct val="150000"/>
              </a:lnSpc>
              <a:spcBef>
                <a:spcPts val="0"/>
              </a:spcBef>
              <a:buSzPct val="100000"/>
            </a:pPr>
            <a:r>
              <a:rPr lang="en-GB" sz="2000" dirty="0">
                <a:latin typeface="Arial" panose="020B0604020202020204" pitchFamily="34" charset="0"/>
                <a:cs typeface="Arial" panose="020B0604020202020204" pitchFamily="34" charset="0"/>
                <a:sym typeface="Arial"/>
              </a:rPr>
              <a:t>Its format (the way a text is presented and structured)</a:t>
            </a:r>
          </a:p>
          <a:p>
            <a:pPr>
              <a:lnSpc>
                <a:spcPct val="150000"/>
              </a:lnSpc>
              <a:spcBef>
                <a:spcPts val="0"/>
              </a:spcBef>
              <a:buSzPct val="100000"/>
            </a:pPr>
            <a:r>
              <a:rPr lang="en-GB" sz="2000" dirty="0">
                <a:latin typeface="Arial" panose="020B0604020202020204" pitchFamily="34" charset="0"/>
                <a:cs typeface="Arial" panose="020B0604020202020204" pitchFamily="34" charset="0"/>
                <a:sym typeface="Arial"/>
              </a:rPr>
              <a:t>Its intended audience.</a:t>
            </a:r>
          </a:p>
        </p:txBody>
      </p:sp>
      <p:sp>
        <p:nvSpPr>
          <p:cNvPr id="4" name="TextBox 3">
            <a:extLst>
              <a:ext uri="{FF2B5EF4-FFF2-40B4-BE49-F238E27FC236}">
                <a16:creationId xmlns:a16="http://schemas.microsoft.com/office/drawing/2014/main" id="{6AA2911C-0E24-4250-8899-12F40B6A9D7C}"/>
              </a:ext>
            </a:extLst>
          </p:cNvPr>
          <p:cNvSpPr txBox="1"/>
          <p:nvPr/>
        </p:nvSpPr>
        <p:spPr>
          <a:xfrm>
            <a:off x="7387166" y="2807180"/>
            <a:ext cx="4478616" cy="2554545"/>
          </a:xfrm>
          <a:prstGeom prst="rect">
            <a:avLst/>
          </a:prstGeom>
          <a:solidFill>
            <a:srgbClr val="72F9D7"/>
          </a:solidFill>
        </p:spPr>
        <p:txBody>
          <a:bodyPr wrap="square" rtlCol="0">
            <a:spAutoFit/>
          </a:bodyPr>
          <a:lstStyle>
            <a:defPPr>
              <a:defRPr lang="en-US"/>
            </a:defPPr>
            <a:lvl1pPr marL="0" algn="l" defTabSz="1506840" rtl="0" eaLnBrk="1" latinLnBrk="0" hangingPunct="1">
              <a:defRPr sz="2966" kern="1200">
                <a:solidFill>
                  <a:schemeClr val="tx1"/>
                </a:solidFill>
                <a:latin typeface="+mn-lt"/>
                <a:ea typeface="+mn-ea"/>
                <a:cs typeface="+mn-cs"/>
              </a:defRPr>
            </a:lvl1pPr>
            <a:lvl2pPr marL="753420" algn="l" defTabSz="1506840" rtl="0" eaLnBrk="1" latinLnBrk="0" hangingPunct="1">
              <a:defRPr sz="2966" kern="1200">
                <a:solidFill>
                  <a:schemeClr val="tx1"/>
                </a:solidFill>
                <a:latin typeface="+mn-lt"/>
                <a:ea typeface="+mn-ea"/>
                <a:cs typeface="+mn-cs"/>
              </a:defRPr>
            </a:lvl2pPr>
            <a:lvl3pPr marL="1506840" algn="l" defTabSz="1506840" rtl="0" eaLnBrk="1" latinLnBrk="0" hangingPunct="1">
              <a:defRPr sz="2966" kern="1200">
                <a:solidFill>
                  <a:schemeClr val="tx1"/>
                </a:solidFill>
                <a:latin typeface="+mn-lt"/>
                <a:ea typeface="+mn-ea"/>
                <a:cs typeface="+mn-cs"/>
              </a:defRPr>
            </a:lvl3pPr>
            <a:lvl4pPr marL="2260260" algn="l" defTabSz="1506840" rtl="0" eaLnBrk="1" latinLnBrk="0" hangingPunct="1">
              <a:defRPr sz="2966" kern="1200">
                <a:solidFill>
                  <a:schemeClr val="tx1"/>
                </a:solidFill>
                <a:latin typeface="+mn-lt"/>
                <a:ea typeface="+mn-ea"/>
                <a:cs typeface="+mn-cs"/>
              </a:defRPr>
            </a:lvl4pPr>
            <a:lvl5pPr marL="3013680" algn="l" defTabSz="1506840" rtl="0" eaLnBrk="1" latinLnBrk="0" hangingPunct="1">
              <a:defRPr sz="2966" kern="1200">
                <a:solidFill>
                  <a:schemeClr val="tx1"/>
                </a:solidFill>
                <a:latin typeface="+mn-lt"/>
                <a:ea typeface="+mn-ea"/>
                <a:cs typeface="+mn-cs"/>
              </a:defRPr>
            </a:lvl5pPr>
            <a:lvl6pPr marL="3767099" algn="l" defTabSz="1506840" rtl="0" eaLnBrk="1" latinLnBrk="0" hangingPunct="1">
              <a:defRPr sz="2966" kern="1200">
                <a:solidFill>
                  <a:schemeClr val="tx1"/>
                </a:solidFill>
                <a:latin typeface="+mn-lt"/>
                <a:ea typeface="+mn-ea"/>
                <a:cs typeface="+mn-cs"/>
              </a:defRPr>
            </a:lvl6pPr>
            <a:lvl7pPr marL="4520519" algn="l" defTabSz="1506840" rtl="0" eaLnBrk="1" latinLnBrk="0" hangingPunct="1">
              <a:defRPr sz="2966" kern="1200">
                <a:solidFill>
                  <a:schemeClr val="tx1"/>
                </a:solidFill>
                <a:latin typeface="+mn-lt"/>
                <a:ea typeface="+mn-ea"/>
                <a:cs typeface="+mn-cs"/>
              </a:defRPr>
            </a:lvl7pPr>
            <a:lvl8pPr marL="5273939" algn="l" defTabSz="1506840" rtl="0" eaLnBrk="1" latinLnBrk="0" hangingPunct="1">
              <a:defRPr sz="2966" kern="1200">
                <a:solidFill>
                  <a:schemeClr val="tx1"/>
                </a:solidFill>
                <a:latin typeface="+mn-lt"/>
                <a:ea typeface="+mn-ea"/>
                <a:cs typeface="+mn-cs"/>
              </a:defRPr>
            </a:lvl8pPr>
            <a:lvl9pPr marL="6027359" algn="l" defTabSz="1506840" rtl="0" eaLnBrk="1" latinLnBrk="0" hangingPunct="1">
              <a:defRPr sz="2966" kern="1200">
                <a:solidFill>
                  <a:schemeClr val="tx1"/>
                </a:solidFill>
                <a:latin typeface="+mn-lt"/>
                <a:ea typeface="+mn-ea"/>
                <a:cs typeface="+mn-cs"/>
              </a:defRPr>
            </a:lvl9pPr>
          </a:lstStyle>
          <a:p>
            <a:r>
              <a:rPr lang="en-GB" sz="2000" dirty="0">
                <a:latin typeface="Arial" panose="020B0604020202020204" pitchFamily="34" charset="0"/>
                <a:cs typeface="Arial" panose="020B0604020202020204" pitchFamily="34" charset="0"/>
              </a:rPr>
              <a:t>e.g. Write a letter of 100-150 words inviting your friends on holiday with you and your family?</a:t>
            </a:r>
          </a:p>
          <a:p>
            <a:endParaRPr lang="en-GB" sz="2000" b="1" dirty="0">
              <a:latin typeface="Arial" panose="020B0604020202020204" pitchFamily="34" charset="0"/>
              <a:cs typeface="Arial" panose="020B0604020202020204" pitchFamily="34" charset="0"/>
            </a:endParaRPr>
          </a:p>
          <a:p>
            <a:r>
              <a:rPr lang="en-GB" sz="2000" b="1" dirty="0">
                <a:latin typeface="Arial" panose="020B0604020202020204" pitchFamily="34" charset="0"/>
                <a:cs typeface="Arial" panose="020B0604020202020204" pitchFamily="34" charset="0"/>
              </a:rPr>
              <a:t>Type: </a:t>
            </a:r>
          </a:p>
          <a:p>
            <a:r>
              <a:rPr lang="en-GB" sz="2000" b="1" dirty="0">
                <a:latin typeface="Arial" panose="020B0604020202020204" pitchFamily="34" charset="0"/>
                <a:cs typeface="Arial" panose="020B0604020202020204" pitchFamily="34" charset="0"/>
              </a:rPr>
              <a:t>Content:</a:t>
            </a:r>
          </a:p>
          <a:p>
            <a:r>
              <a:rPr lang="en-GB" sz="2000" b="1" dirty="0">
                <a:latin typeface="Arial" panose="020B0604020202020204" pitchFamily="34" charset="0"/>
                <a:cs typeface="Arial" panose="020B0604020202020204" pitchFamily="34" charset="0"/>
              </a:rPr>
              <a:t>Format:</a:t>
            </a:r>
          </a:p>
          <a:p>
            <a:r>
              <a:rPr lang="en-GB" sz="2000" b="1" dirty="0">
                <a:latin typeface="Arial" panose="020B0604020202020204" pitchFamily="34" charset="0"/>
                <a:cs typeface="Arial" panose="020B0604020202020204" pitchFamily="34" charset="0"/>
              </a:rPr>
              <a:t>Audience:</a:t>
            </a:r>
          </a:p>
        </p:txBody>
      </p:sp>
      <p:sp>
        <p:nvSpPr>
          <p:cNvPr id="5" name="TextBox 4">
            <a:extLst>
              <a:ext uri="{FF2B5EF4-FFF2-40B4-BE49-F238E27FC236}">
                <a16:creationId xmlns:a16="http://schemas.microsoft.com/office/drawing/2014/main" id="{7635F843-9B69-403C-B3F1-D53B36E22D99}"/>
              </a:ext>
            </a:extLst>
          </p:cNvPr>
          <p:cNvSpPr txBox="1"/>
          <p:nvPr/>
        </p:nvSpPr>
        <p:spPr>
          <a:xfrm>
            <a:off x="8797156" y="4038286"/>
            <a:ext cx="2827287" cy="1323439"/>
          </a:xfrm>
          <a:prstGeom prst="rect">
            <a:avLst/>
          </a:prstGeom>
          <a:noFill/>
        </p:spPr>
        <p:txBody>
          <a:bodyPr wrap="square" rtlCol="0">
            <a:spAutoFit/>
          </a:bodyPr>
          <a:lstStyle>
            <a:defPPr>
              <a:defRPr lang="en-US"/>
            </a:defPPr>
            <a:lvl1pPr marL="0" algn="l" defTabSz="1506840" rtl="0" eaLnBrk="1" latinLnBrk="0" hangingPunct="1">
              <a:defRPr sz="2966" kern="1200">
                <a:solidFill>
                  <a:schemeClr val="tx1"/>
                </a:solidFill>
                <a:latin typeface="+mn-lt"/>
                <a:ea typeface="+mn-ea"/>
                <a:cs typeface="+mn-cs"/>
              </a:defRPr>
            </a:lvl1pPr>
            <a:lvl2pPr marL="753420" algn="l" defTabSz="1506840" rtl="0" eaLnBrk="1" latinLnBrk="0" hangingPunct="1">
              <a:defRPr sz="2966" kern="1200">
                <a:solidFill>
                  <a:schemeClr val="tx1"/>
                </a:solidFill>
                <a:latin typeface="+mn-lt"/>
                <a:ea typeface="+mn-ea"/>
                <a:cs typeface="+mn-cs"/>
              </a:defRPr>
            </a:lvl2pPr>
            <a:lvl3pPr marL="1506840" algn="l" defTabSz="1506840" rtl="0" eaLnBrk="1" latinLnBrk="0" hangingPunct="1">
              <a:defRPr sz="2966" kern="1200">
                <a:solidFill>
                  <a:schemeClr val="tx1"/>
                </a:solidFill>
                <a:latin typeface="+mn-lt"/>
                <a:ea typeface="+mn-ea"/>
                <a:cs typeface="+mn-cs"/>
              </a:defRPr>
            </a:lvl3pPr>
            <a:lvl4pPr marL="2260260" algn="l" defTabSz="1506840" rtl="0" eaLnBrk="1" latinLnBrk="0" hangingPunct="1">
              <a:defRPr sz="2966" kern="1200">
                <a:solidFill>
                  <a:schemeClr val="tx1"/>
                </a:solidFill>
                <a:latin typeface="+mn-lt"/>
                <a:ea typeface="+mn-ea"/>
                <a:cs typeface="+mn-cs"/>
              </a:defRPr>
            </a:lvl4pPr>
            <a:lvl5pPr marL="3013680" algn="l" defTabSz="1506840" rtl="0" eaLnBrk="1" latinLnBrk="0" hangingPunct="1">
              <a:defRPr sz="2966" kern="1200">
                <a:solidFill>
                  <a:schemeClr val="tx1"/>
                </a:solidFill>
                <a:latin typeface="+mn-lt"/>
                <a:ea typeface="+mn-ea"/>
                <a:cs typeface="+mn-cs"/>
              </a:defRPr>
            </a:lvl5pPr>
            <a:lvl6pPr marL="3767099" algn="l" defTabSz="1506840" rtl="0" eaLnBrk="1" latinLnBrk="0" hangingPunct="1">
              <a:defRPr sz="2966" kern="1200">
                <a:solidFill>
                  <a:schemeClr val="tx1"/>
                </a:solidFill>
                <a:latin typeface="+mn-lt"/>
                <a:ea typeface="+mn-ea"/>
                <a:cs typeface="+mn-cs"/>
              </a:defRPr>
            </a:lvl6pPr>
            <a:lvl7pPr marL="4520519" algn="l" defTabSz="1506840" rtl="0" eaLnBrk="1" latinLnBrk="0" hangingPunct="1">
              <a:defRPr sz="2966" kern="1200">
                <a:solidFill>
                  <a:schemeClr val="tx1"/>
                </a:solidFill>
                <a:latin typeface="+mn-lt"/>
                <a:ea typeface="+mn-ea"/>
                <a:cs typeface="+mn-cs"/>
              </a:defRPr>
            </a:lvl7pPr>
            <a:lvl8pPr marL="5273939" algn="l" defTabSz="1506840" rtl="0" eaLnBrk="1" latinLnBrk="0" hangingPunct="1">
              <a:defRPr sz="2966" kern="1200">
                <a:solidFill>
                  <a:schemeClr val="tx1"/>
                </a:solidFill>
                <a:latin typeface="+mn-lt"/>
                <a:ea typeface="+mn-ea"/>
                <a:cs typeface="+mn-cs"/>
              </a:defRPr>
            </a:lvl8pPr>
            <a:lvl9pPr marL="6027359" algn="l" defTabSz="1506840" rtl="0" eaLnBrk="1" latinLnBrk="0" hangingPunct="1">
              <a:defRPr sz="2966" kern="1200">
                <a:solidFill>
                  <a:schemeClr val="tx1"/>
                </a:solidFill>
                <a:latin typeface="+mn-lt"/>
                <a:ea typeface="+mn-ea"/>
                <a:cs typeface="+mn-cs"/>
              </a:defRPr>
            </a:lvl9pPr>
          </a:lstStyle>
          <a:p>
            <a:r>
              <a:rPr lang="en-GB" sz="2000" dirty="0">
                <a:latin typeface="Arial" panose="020B0604020202020204" pitchFamily="34" charset="0"/>
                <a:cs typeface="Arial" panose="020B0604020202020204" pitchFamily="34" charset="0"/>
              </a:rPr>
              <a:t>letter</a:t>
            </a:r>
          </a:p>
          <a:p>
            <a:r>
              <a:rPr lang="en-GB" sz="2000" dirty="0">
                <a:latin typeface="Arial" panose="020B0604020202020204" pitchFamily="34" charset="0"/>
                <a:cs typeface="Arial" panose="020B0604020202020204" pitchFamily="34" charset="0"/>
              </a:rPr>
              <a:t>informal and friendly</a:t>
            </a:r>
          </a:p>
          <a:p>
            <a:r>
              <a:rPr lang="en-GB" sz="2000" dirty="0">
                <a:latin typeface="Arial" panose="020B0604020202020204" pitchFamily="34" charset="0"/>
                <a:cs typeface="Arial" panose="020B0604020202020204" pitchFamily="34" charset="0"/>
              </a:rPr>
              <a:t>letter format</a:t>
            </a:r>
          </a:p>
          <a:p>
            <a:r>
              <a:rPr lang="en-GB" sz="2000" dirty="0">
                <a:latin typeface="Arial" panose="020B0604020202020204" pitchFamily="34" charset="0"/>
                <a:cs typeface="Arial" panose="020B0604020202020204" pitchFamily="34" charset="0"/>
              </a:rPr>
              <a:t>someone you know</a:t>
            </a:r>
          </a:p>
        </p:txBody>
      </p:sp>
    </p:spTree>
    <p:extLst>
      <p:ext uri="{BB962C8B-B14F-4D97-AF65-F5344CB8AC3E}">
        <p14:creationId xmlns:p14="http://schemas.microsoft.com/office/powerpoint/2010/main" val="4264289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52009-A126-4F4F-8AD4-E27E9D3FA2EB}"/>
              </a:ext>
            </a:extLst>
          </p:cNvPr>
          <p:cNvSpPr>
            <a:spLocks noGrp="1"/>
          </p:cNvSpPr>
          <p:nvPr>
            <p:ph type="title"/>
          </p:nvPr>
        </p:nvSpPr>
        <p:spPr>
          <a:xfrm>
            <a:off x="668338" y="1851170"/>
            <a:ext cx="7641085" cy="707886"/>
          </a:xfrm>
        </p:spPr>
        <p:txBody>
          <a:bodyPr/>
          <a:lstStyle/>
          <a:p>
            <a:r>
              <a:rPr lang="en-GB" dirty="0"/>
              <a:t>Language features</a:t>
            </a:r>
          </a:p>
        </p:txBody>
      </p:sp>
      <p:sp>
        <p:nvSpPr>
          <p:cNvPr id="3" name="Content Placeholder 2">
            <a:extLst>
              <a:ext uri="{FF2B5EF4-FFF2-40B4-BE49-F238E27FC236}">
                <a16:creationId xmlns:a16="http://schemas.microsoft.com/office/drawing/2014/main" id="{CA0E120D-F6A2-4AF1-BB0B-AFD7E4C3CB5B}"/>
              </a:ext>
            </a:extLst>
          </p:cNvPr>
          <p:cNvSpPr>
            <a:spLocks noGrp="1"/>
          </p:cNvSpPr>
          <p:nvPr>
            <p:ph sz="quarter" idx="10"/>
          </p:nvPr>
        </p:nvSpPr>
        <p:spPr/>
        <p:txBody>
          <a:bodyPr/>
          <a:lstStyle/>
          <a:p>
            <a:pPr marL="0" lvl="0" indent="0">
              <a:lnSpc>
                <a:spcPct val="100000"/>
              </a:lnSpc>
              <a:spcBef>
                <a:spcPts val="0"/>
              </a:spcBef>
              <a:buClr>
                <a:srgbClr val="000000"/>
              </a:buClr>
              <a:buSzPts val="2000"/>
              <a:buNone/>
            </a:pPr>
            <a:r>
              <a:rPr lang="en-GB" sz="2000" dirty="0">
                <a:solidFill>
                  <a:schemeClr val="dk1"/>
                </a:solidFill>
                <a:latin typeface="Arial"/>
                <a:ea typeface="Arial"/>
                <a:cs typeface="Arial"/>
                <a:sym typeface="Arial"/>
              </a:rPr>
              <a:t>You may be asked to identify language features and how they convey meaning. Language features can include:</a:t>
            </a:r>
            <a:endParaRPr lang="en-GB" sz="2000" dirty="0">
              <a:solidFill>
                <a:srgbClr val="000000"/>
              </a:solidFill>
              <a:latin typeface="Arial"/>
              <a:ea typeface="Arial"/>
              <a:cs typeface="Arial"/>
              <a:sym typeface="Arial"/>
            </a:endParaRPr>
          </a:p>
          <a:p>
            <a:pPr marL="342900" lvl="0" indent="-342900">
              <a:lnSpc>
                <a:spcPct val="150000"/>
              </a:lnSpc>
              <a:spcBef>
                <a:spcPts val="0"/>
              </a:spcBef>
              <a:buSzPts val="2000"/>
              <a:buFont typeface="Arial"/>
              <a:buChar char="•"/>
            </a:pPr>
            <a:r>
              <a:rPr lang="en-GB" sz="2000" dirty="0">
                <a:solidFill>
                  <a:schemeClr val="dk1"/>
                </a:solidFill>
                <a:latin typeface="Arial"/>
                <a:ea typeface="Arial"/>
                <a:cs typeface="Arial"/>
                <a:sym typeface="Arial"/>
              </a:rPr>
              <a:t>Commands</a:t>
            </a:r>
            <a:endParaRPr lang="en-GB" sz="2000" dirty="0">
              <a:solidFill>
                <a:srgbClr val="000000"/>
              </a:solidFill>
              <a:latin typeface="Arial"/>
              <a:ea typeface="Arial"/>
              <a:cs typeface="Arial"/>
              <a:sym typeface="Arial"/>
            </a:endParaRPr>
          </a:p>
          <a:p>
            <a:pPr marL="342900" lvl="0" indent="-342900">
              <a:lnSpc>
                <a:spcPct val="150000"/>
              </a:lnSpc>
              <a:spcBef>
                <a:spcPts val="0"/>
              </a:spcBef>
              <a:buSzPts val="2000"/>
              <a:buFont typeface="Arial"/>
              <a:buChar char="•"/>
            </a:pPr>
            <a:r>
              <a:rPr lang="en-GB" sz="2000" dirty="0">
                <a:solidFill>
                  <a:schemeClr val="dk1"/>
                </a:solidFill>
                <a:latin typeface="Arial"/>
                <a:ea typeface="Arial"/>
                <a:cs typeface="Arial"/>
                <a:sym typeface="Arial"/>
              </a:rPr>
              <a:t>Direct address</a:t>
            </a:r>
            <a:endParaRPr lang="en-GB" sz="2000" dirty="0">
              <a:solidFill>
                <a:srgbClr val="000000"/>
              </a:solidFill>
              <a:latin typeface="Arial"/>
              <a:ea typeface="Arial"/>
              <a:cs typeface="Arial"/>
              <a:sym typeface="Arial"/>
            </a:endParaRPr>
          </a:p>
          <a:p>
            <a:pPr marL="342900" lvl="0" indent="-342900">
              <a:lnSpc>
                <a:spcPct val="150000"/>
              </a:lnSpc>
              <a:spcBef>
                <a:spcPts val="0"/>
              </a:spcBef>
              <a:buSzPts val="2000"/>
              <a:buFont typeface="Arial"/>
              <a:buChar char="•"/>
            </a:pPr>
            <a:r>
              <a:rPr lang="en-GB" sz="2000" dirty="0">
                <a:solidFill>
                  <a:schemeClr val="dk1"/>
                </a:solidFill>
                <a:latin typeface="Arial"/>
                <a:ea typeface="Arial"/>
                <a:cs typeface="Arial"/>
                <a:sym typeface="Arial"/>
              </a:rPr>
              <a:t>Emotive language</a:t>
            </a:r>
            <a:endParaRPr lang="en-GB" sz="2000" dirty="0">
              <a:solidFill>
                <a:srgbClr val="000000"/>
              </a:solidFill>
              <a:latin typeface="Arial"/>
              <a:ea typeface="Arial"/>
              <a:cs typeface="Arial"/>
              <a:sym typeface="Arial"/>
            </a:endParaRPr>
          </a:p>
          <a:p>
            <a:pPr marL="342900" lvl="0" indent="-342900">
              <a:lnSpc>
                <a:spcPct val="150000"/>
              </a:lnSpc>
              <a:spcBef>
                <a:spcPts val="0"/>
              </a:spcBef>
              <a:buSzPts val="2000"/>
              <a:buFont typeface="Arial"/>
              <a:buChar char="•"/>
            </a:pPr>
            <a:r>
              <a:rPr lang="en-GB" sz="2000" dirty="0">
                <a:solidFill>
                  <a:schemeClr val="dk1"/>
                </a:solidFill>
                <a:latin typeface="Arial"/>
                <a:ea typeface="Arial"/>
                <a:cs typeface="Arial"/>
                <a:sym typeface="Arial"/>
              </a:rPr>
              <a:t>Exaggeration </a:t>
            </a:r>
            <a:endParaRPr lang="en-GB" sz="2000" dirty="0">
              <a:solidFill>
                <a:srgbClr val="000000"/>
              </a:solidFill>
              <a:latin typeface="Arial"/>
              <a:ea typeface="Arial"/>
              <a:cs typeface="Arial"/>
              <a:sym typeface="Arial"/>
            </a:endParaRPr>
          </a:p>
          <a:p>
            <a:pPr marL="342900" lvl="0" indent="-342900">
              <a:lnSpc>
                <a:spcPct val="150000"/>
              </a:lnSpc>
              <a:spcBef>
                <a:spcPts val="0"/>
              </a:spcBef>
              <a:buSzPts val="2000"/>
              <a:buFont typeface="Arial"/>
              <a:buChar char="•"/>
            </a:pPr>
            <a:r>
              <a:rPr lang="en-GB" sz="2000" dirty="0">
                <a:solidFill>
                  <a:schemeClr val="dk1"/>
                </a:solidFill>
                <a:latin typeface="Arial"/>
                <a:ea typeface="Arial"/>
                <a:cs typeface="Arial"/>
                <a:sym typeface="Arial"/>
              </a:rPr>
              <a:t>Repetition</a:t>
            </a:r>
            <a:endParaRPr lang="en-GB" sz="2000" dirty="0">
              <a:solidFill>
                <a:srgbClr val="000000"/>
              </a:solidFill>
              <a:latin typeface="Arial"/>
              <a:ea typeface="Arial"/>
              <a:cs typeface="Arial"/>
              <a:sym typeface="Arial"/>
            </a:endParaRPr>
          </a:p>
          <a:p>
            <a:pPr marL="342900" lvl="0" indent="-342900">
              <a:lnSpc>
                <a:spcPct val="150000"/>
              </a:lnSpc>
              <a:spcBef>
                <a:spcPts val="0"/>
              </a:spcBef>
              <a:buSzPts val="2000"/>
              <a:buFont typeface="Arial"/>
              <a:buChar char="•"/>
            </a:pPr>
            <a:r>
              <a:rPr lang="en-GB" sz="2000" dirty="0">
                <a:solidFill>
                  <a:schemeClr val="dk1"/>
                </a:solidFill>
                <a:latin typeface="Arial"/>
                <a:ea typeface="Arial"/>
                <a:cs typeface="Arial"/>
                <a:sym typeface="Arial"/>
              </a:rPr>
              <a:t>Rule of three.</a:t>
            </a:r>
            <a:endParaRPr lang="en-GB" sz="2000" dirty="0">
              <a:solidFill>
                <a:srgbClr val="000000"/>
              </a:solidFill>
              <a:latin typeface="Arial"/>
              <a:ea typeface="Arial"/>
              <a:cs typeface="Arial"/>
              <a:sym typeface="Arial"/>
            </a:endParaRPr>
          </a:p>
          <a:p>
            <a:endParaRPr lang="en-GB" dirty="0"/>
          </a:p>
        </p:txBody>
      </p:sp>
    </p:spTree>
    <p:extLst>
      <p:ext uri="{BB962C8B-B14F-4D97-AF65-F5344CB8AC3E}">
        <p14:creationId xmlns:p14="http://schemas.microsoft.com/office/powerpoint/2010/main" val="28340117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B7171-8EB4-47D5-9E2D-D855A5B50E72}"/>
              </a:ext>
            </a:extLst>
          </p:cNvPr>
          <p:cNvSpPr>
            <a:spLocks noGrp="1"/>
          </p:cNvSpPr>
          <p:nvPr>
            <p:ph type="title"/>
          </p:nvPr>
        </p:nvSpPr>
        <p:spPr>
          <a:xfrm>
            <a:off x="668338" y="1862055"/>
            <a:ext cx="7641085" cy="707886"/>
          </a:xfrm>
        </p:spPr>
        <p:txBody>
          <a:bodyPr/>
          <a:lstStyle/>
          <a:p>
            <a:r>
              <a:rPr lang="en-GB" dirty="0"/>
              <a:t>Direct Address</a:t>
            </a:r>
          </a:p>
        </p:txBody>
      </p:sp>
      <p:sp>
        <p:nvSpPr>
          <p:cNvPr id="3" name="Content Placeholder 2">
            <a:extLst>
              <a:ext uri="{FF2B5EF4-FFF2-40B4-BE49-F238E27FC236}">
                <a16:creationId xmlns:a16="http://schemas.microsoft.com/office/drawing/2014/main" id="{A645496E-1B5F-4432-B9E4-EED969DD3E3C}"/>
              </a:ext>
            </a:extLst>
          </p:cNvPr>
          <p:cNvSpPr>
            <a:spLocks noGrp="1"/>
          </p:cNvSpPr>
          <p:nvPr>
            <p:ph sz="quarter" idx="10"/>
          </p:nvPr>
        </p:nvSpPr>
        <p:spPr/>
        <p:txBody>
          <a:bodyPr/>
          <a:lstStyle/>
          <a:p>
            <a:pPr>
              <a:lnSpc>
                <a:spcPct val="100000"/>
              </a:lnSpc>
              <a:spcBef>
                <a:spcPts val="0"/>
              </a:spcBef>
              <a:buClr>
                <a:srgbClr val="000000"/>
              </a:buClr>
              <a:buSzPts val="2000"/>
            </a:pPr>
            <a:r>
              <a:rPr lang="en-GB" sz="2000" dirty="0">
                <a:solidFill>
                  <a:schemeClr val="dk1"/>
                </a:solidFill>
                <a:latin typeface="Arial" panose="020B0604020202020204" pitchFamily="34" charset="0"/>
                <a:ea typeface="Arial"/>
                <a:cs typeface="Arial" panose="020B0604020202020204" pitchFamily="34" charset="0"/>
                <a:sym typeface="Arial"/>
              </a:rPr>
              <a:t>Direct address is where the second-person ‘you’ or the person’s name is used to speak directly to the reader. They are often used in persuasive texts.</a:t>
            </a:r>
          </a:p>
          <a:p>
            <a:pPr>
              <a:lnSpc>
                <a:spcPct val="100000"/>
              </a:lnSpc>
              <a:spcBef>
                <a:spcPts val="0"/>
              </a:spcBef>
              <a:buClr>
                <a:srgbClr val="7030A0"/>
              </a:buClr>
              <a:buSzPts val="2000"/>
            </a:pPr>
            <a:endParaRPr lang="en-GB" sz="2000" dirty="0">
              <a:solidFill>
                <a:schemeClr val="dk1"/>
              </a:solidFill>
              <a:latin typeface="Arial" panose="020B0604020202020204" pitchFamily="34" charset="0"/>
              <a:ea typeface="Arial"/>
              <a:cs typeface="Arial" panose="020B0604020202020204" pitchFamily="34" charset="0"/>
              <a:sym typeface="Arial"/>
            </a:endParaRPr>
          </a:p>
          <a:p>
            <a:pPr>
              <a:lnSpc>
                <a:spcPct val="100000"/>
              </a:lnSpc>
              <a:spcBef>
                <a:spcPts val="0"/>
              </a:spcBef>
              <a:buSzPts val="2000"/>
            </a:pPr>
            <a:r>
              <a:rPr lang="en-GB" sz="2000" dirty="0">
                <a:solidFill>
                  <a:schemeClr val="dk1"/>
                </a:solidFill>
                <a:latin typeface="Arial" panose="020B0604020202020204" pitchFamily="34" charset="0"/>
                <a:ea typeface="Arial"/>
                <a:cs typeface="Arial" panose="020B0604020202020204" pitchFamily="34" charset="0"/>
                <a:sym typeface="Arial"/>
              </a:rPr>
              <a:t>Let us entertain you</a:t>
            </a:r>
          </a:p>
          <a:p>
            <a:pPr>
              <a:lnSpc>
                <a:spcPct val="100000"/>
              </a:lnSpc>
              <a:spcBef>
                <a:spcPts val="0"/>
              </a:spcBef>
              <a:buSzPts val="2000"/>
            </a:pPr>
            <a:r>
              <a:rPr lang="en-GB" sz="2000" dirty="0">
                <a:solidFill>
                  <a:schemeClr val="dk1"/>
                </a:solidFill>
                <a:latin typeface="Arial" panose="020B0604020202020204" pitchFamily="34" charset="0"/>
                <a:ea typeface="Arial"/>
                <a:cs typeface="Arial" panose="020B0604020202020204" pitchFamily="34" charset="0"/>
                <a:sym typeface="Arial"/>
              </a:rPr>
              <a:t>Your comfort is our priority</a:t>
            </a:r>
          </a:p>
          <a:p>
            <a:pPr>
              <a:lnSpc>
                <a:spcPct val="100000"/>
              </a:lnSpc>
              <a:spcBef>
                <a:spcPts val="0"/>
              </a:spcBef>
              <a:buSzPts val="2000"/>
            </a:pPr>
            <a:r>
              <a:rPr lang="en-GB" sz="2000" dirty="0">
                <a:solidFill>
                  <a:schemeClr val="dk1"/>
                </a:solidFill>
                <a:latin typeface="Arial" panose="020B0604020202020204" pitchFamily="34" charset="0"/>
                <a:ea typeface="Arial"/>
                <a:cs typeface="Arial" panose="020B0604020202020204" pitchFamily="34" charset="0"/>
                <a:sym typeface="Arial"/>
              </a:rPr>
              <a:t>You’re assured of a warm welcome.</a:t>
            </a:r>
            <a:endParaRPr lang="en-GB" sz="2000" dirty="0">
              <a:solidFill>
                <a:srgbClr val="000000"/>
              </a:solidFill>
              <a:latin typeface="Arial" panose="020B0604020202020204" pitchFamily="34" charset="0"/>
              <a:ea typeface="Arial"/>
              <a:cs typeface="Arial" panose="020B0604020202020204" pitchFamily="34" charset="0"/>
              <a:sym typeface="Arial"/>
            </a:endParaRP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ea typeface="Arial"/>
                <a:cs typeface="Arial" panose="020B0604020202020204" pitchFamily="34" charset="0"/>
                <a:sym typeface="Arial"/>
              </a:rPr>
              <a:t>Now think of an example of your own.</a:t>
            </a:r>
          </a:p>
          <a:p>
            <a:endParaRPr lang="en-GB" dirty="0"/>
          </a:p>
        </p:txBody>
      </p:sp>
    </p:spTree>
    <p:extLst>
      <p:ext uri="{BB962C8B-B14F-4D97-AF65-F5344CB8AC3E}">
        <p14:creationId xmlns:p14="http://schemas.microsoft.com/office/powerpoint/2010/main" val="51185118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15" ma:contentTypeDescription="Create a new document." ma:contentTypeScope="" ma:versionID="7734e13487aa62487ee63480f97bac87">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f47377445f1a2c6a231ec8f6d24403e5"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433B0619-0DB6-4CF9-B372-E1C8327BB8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a220d04-cd4c-4a42-a0ef-10d364ba1cb5"/>
    <ds:schemaRef ds:uri="23a673d0-6c97-4602-af76-52d498a4d7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19BC1BA-5300-4649-A84A-C9CF39DF12E3}">
  <ds:schemaRefs>
    <ds:schemaRef ds:uri="http://schemas.microsoft.com/sharepoint/v3/contenttype/forms"/>
  </ds:schemaRefs>
</ds:datastoreItem>
</file>

<file path=customXml/itemProps3.xml><?xml version="1.0" encoding="utf-8"?>
<ds:datastoreItem xmlns:ds="http://schemas.openxmlformats.org/officeDocument/2006/customXml" ds:itemID="{907B5A72-D85B-43D4-AEBC-F846AF4F4C43}">
  <ds:schemaRefs>
    <ds:schemaRef ds:uri="http://purl.org/dc/dcmitype/"/>
    <ds:schemaRef ds:uri="http://purl.org/dc/elements/1.1/"/>
    <ds:schemaRef ds:uri="http://schemas.microsoft.com/office/2006/metadata/properties"/>
    <ds:schemaRef ds:uri="http://www.w3.org/XML/1998/namespace"/>
    <ds:schemaRef ds:uri="http://purl.org/dc/terms/"/>
    <ds:schemaRef ds:uri="http://schemas.openxmlformats.org/package/2006/metadata/core-properties"/>
    <ds:schemaRef ds:uri="77dee5ca-6d02-4813-b52c-c12add00926d"/>
    <ds:schemaRef ds:uri="http://schemas.microsoft.com/office/2006/documentManagement/types"/>
    <ds:schemaRef ds:uri="http://schemas.microsoft.com/office/infopath/2007/PartnerControls"/>
    <ds:schemaRef ds:uri="2910ae0d-d99b-43ae-b7eb-97dae584179d"/>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office theme</Template>
  <TotalTime>781</TotalTime>
  <Words>2046</Words>
  <Application>Microsoft Office PowerPoint</Application>
  <PresentationFormat>Widescreen</PresentationFormat>
  <Paragraphs>270</Paragraphs>
  <Slides>34</Slides>
  <Notes>3</Notes>
  <HiddenSlides>0</HiddenSlides>
  <MMClips>0</MMClips>
  <ScaleCrop>false</ScaleCrop>
  <HeadingPairs>
    <vt:vector size="6" baseType="variant">
      <vt:variant>
        <vt:lpstr>Fonts Used</vt:lpstr>
      </vt:variant>
      <vt:variant>
        <vt:i4>3</vt:i4>
      </vt:variant>
      <vt:variant>
        <vt:lpstr>Theme</vt:lpstr>
      </vt:variant>
      <vt:variant>
        <vt:i4>6</vt:i4>
      </vt:variant>
      <vt:variant>
        <vt:lpstr>Slide Titles</vt:lpstr>
      </vt:variant>
      <vt:variant>
        <vt:i4>34</vt:i4>
      </vt:variant>
    </vt:vector>
  </HeadingPairs>
  <TitlesOfParts>
    <vt:vector size="43" baseType="lpstr">
      <vt:lpstr>Arial</vt:lpstr>
      <vt:lpstr>Calibri</vt:lpstr>
      <vt:lpstr>Verdana</vt:lpstr>
      <vt:lpstr>office theme</vt:lpstr>
      <vt:lpstr>Custom Design</vt:lpstr>
      <vt:lpstr>1_Custom Design</vt:lpstr>
      <vt:lpstr>3_Custom Design</vt:lpstr>
      <vt:lpstr>2_Custom Design</vt:lpstr>
      <vt:lpstr>4_Custom Design</vt:lpstr>
      <vt:lpstr>PowerPoint Presentation</vt:lpstr>
      <vt:lpstr>PowerPoint Presentation</vt:lpstr>
      <vt:lpstr>What is a text?</vt:lpstr>
      <vt:lpstr>The main point or idea of a text - part 1</vt:lpstr>
      <vt:lpstr>The main point or idea of a text - part 2</vt:lpstr>
      <vt:lpstr>The purpose of a text - part 2</vt:lpstr>
      <vt:lpstr>Working out the main point of a text</vt:lpstr>
      <vt:lpstr>Language features</vt:lpstr>
      <vt:lpstr>Direct Address</vt:lpstr>
      <vt:lpstr>Emotive language</vt:lpstr>
      <vt:lpstr>Exaggeration</vt:lpstr>
      <vt:lpstr>Repetition</vt:lpstr>
      <vt:lpstr>Rule of three</vt:lpstr>
      <vt:lpstr>Match the language feature</vt:lpstr>
      <vt:lpstr>Identify the language feature</vt:lpstr>
      <vt:lpstr>How do I know if I have understood the main point of a text?</vt:lpstr>
      <vt:lpstr>Download books for free</vt:lpstr>
      <vt:lpstr>Understanding main points from further detail</vt:lpstr>
      <vt:lpstr>PowerPoint Presentation</vt:lpstr>
      <vt:lpstr>PowerPoint Presentation</vt:lpstr>
      <vt:lpstr>These extra pieces of information help build a fuller understanding of the text</vt:lpstr>
      <vt:lpstr>Useful Tips for Scanning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Congratulations!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Dean Blewitt</dc:creator>
  <cp:lastModifiedBy>Liam Wilde</cp:lastModifiedBy>
  <cp:revision>164</cp:revision>
  <dcterms:created xsi:type="dcterms:W3CDTF">2021-03-05T10:31:48Z</dcterms:created>
  <dcterms:modified xsi:type="dcterms:W3CDTF">2021-08-24T15:08:55Z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ies>
</file>