
<file path=[Content_Types].xml><?xml version="1.0" encoding="utf-8"?>
<Types xmlns="http://schemas.openxmlformats.org/package/2006/content-types">
  <Default Extension="png" ContentType="image/png"/>
  <Default Extension="svg" ContentType="image/svg+xml"/>
  <Default Extension="jpeg" ContentType="image/jpeg"/>
  <Default Extension="m4a" ContentType="audio/unknown"/>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3"/>
  </p:notesMasterIdLst>
  <p:sldIdLst>
    <p:sldId id="276" r:id="rId5"/>
    <p:sldId id="336" r:id="rId6"/>
    <p:sldId id="281" r:id="rId7"/>
    <p:sldId id="337" r:id="rId8"/>
    <p:sldId id="347" r:id="rId9"/>
    <p:sldId id="348" r:id="rId10"/>
    <p:sldId id="349" r:id="rId11"/>
    <p:sldId id="350" r:id="rId12"/>
    <p:sldId id="351" r:id="rId13"/>
    <p:sldId id="352" r:id="rId14"/>
    <p:sldId id="353" r:id="rId15"/>
    <p:sldId id="354" r:id="rId16"/>
    <p:sldId id="355" r:id="rId17"/>
    <p:sldId id="356" r:id="rId18"/>
    <p:sldId id="357" r:id="rId19"/>
    <p:sldId id="358" r:id="rId20"/>
    <p:sldId id="359" r:id="rId21"/>
    <p:sldId id="360" r:id="rId22"/>
  </p:sldIdLst>
  <p:sldSz cx="12192000" cy="6858000"/>
  <p:notesSz cx="6858000" cy="9144000"/>
  <p:defaultTex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8F9D4"/>
    <a:srgbClr val="A098FA"/>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4B16646-D5BC-255D-EF5E-D86FC6D89F2F}" v="1" dt="2021-06-17T09:01:56.43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103" autoAdjust="0"/>
    <p:restoredTop sz="96660" autoAdjust="0"/>
  </p:normalViewPr>
  <p:slideViewPr>
    <p:cSldViewPr snapToGrid="0">
      <p:cViewPr>
        <p:scale>
          <a:sx n="70" d="100"/>
          <a:sy n="70" d="100"/>
        </p:scale>
        <p:origin x="-72" y="216"/>
      </p:cViewPr>
      <p:guideLst>
        <p:guide orient="horz" pos="2160"/>
        <p:guide pos="3840"/>
      </p:guideLst>
    </p:cSldViewPr>
  </p:slideViewPr>
  <p:notesTextViewPr>
    <p:cViewPr>
      <p:scale>
        <a:sx n="1" d="1"/>
        <a:sy n="1" d="1"/>
      </p:scale>
      <p:origin x="0" y="0"/>
    </p:cViewPr>
  </p:notesTextViewPr>
  <p:notesViewPr>
    <p:cSldViewPr snapToGrid="0">
      <p:cViewPr>
        <p:scale>
          <a:sx n="60" d="100"/>
          <a:sy n="60" d="100"/>
        </p:scale>
        <p:origin x="-2664" y="14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0F1FC59-8E19-AD47-9222-3DA1A3636944}" type="datetimeFigureOut">
              <a:rPr lang="en-US" smtClean="0"/>
              <a:t>7/2/2021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076E61-9260-024D-9815-5A2720F2B918}" type="slidenum">
              <a:rPr lang="en-US" smtClean="0"/>
              <a:t>‹#›</a:t>
            </a:fld>
            <a:endParaRPr lang="en-US"/>
          </a:p>
        </p:txBody>
      </p:sp>
    </p:spTree>
    <p:extLst>
      <p:ext uri="{BB962C8B-B14F-4D97-AF65-F5344CB8AC3E}">
        <p14:creationId xmlns:p14="http://schemas.microsoft.com/office/powerpoint/2010/main" val="11085238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200" kern="1200">
        <a:solidFill>
          <a:schemeClr val="tx1"/>
        </a:solidFill>
        <a:latin typeface="Arial" panose="020B0604020202020204" pitchFamily="34" charset="0"/>
        <a:ea typeface="+mn-ea"/>
        <a:cs typeface="Arial" panose="020B0604020202020204" pitchFamily="34" charset="0"/>
      </a:defRPr>
    </a:lvl2pPr>
    <a:lvl3pPr marL="914400" algn="l" defTabSz="914400" rtl="0" eaLnBrk="1" latinLnBrk="0" hangingPunct="1">
      <a:defRPr sz="1200" kern="1200">
        <a:solidFill>
          <a:schemeClr val="tx1"/>
        </a:solidFill>
        <a:latin typeface="Arial" panose="020B0604020202020204" pitchFamily="34" charset="0"/>
        <a:ea typeface="+mn-ea"/>
        <a:cs typeface="Arial" panose="020B0604020202020204" pitchFamily="34" charset="0"/>
      </a:defRPr>
    </a:lvl3pPr>
    <a:lvl4pPr marL="1371600" algn="l" defTabSz="914400" rtl="0" eaLnBrk="1" latinLnBrk="0" hangingPunct="1">
      <a:defRPr sz="1200" kern="1200">
        <a:solidFill>
          <a:schemeClr val="tx1"/>
        </a:solidFill>
        <a:latin typeface="Arial" panose="020B0604020202020204" pitchFamily="34" charset="0"/>
        <a:ea typeface="+mn-ea"/>
        <a:cs typeface="Arial" panose="020B0604020202020204" pitchFamily="34" charset="0"/>
      </a:defRPr>
    </a:lvl4pPr>
    <a:lvl5pPr marL="1828800" algn="l" defTabSz="914400" rtl="0" eaLnBrk="1" latinLnBrk="0" hangingPunct="1">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9AD66665-F1FB-4F3C-9CF4-580A8A0D7222}" type="slidenum">
              <a:rPr lang="en-GB"/>
              <a:t>1</a:t>
            </a:fld>
            <a:endParaRPr lang="en-GB"/>
          </a:p>
        </p:txBody>
      </p:sp>
    </p:spTree>
    <p:extLst>
      <p:ext uri="{BB962C8B-B14F-4D97-AF65-F5344CB8AC3E}">
        <p14:creationId xmlns:p14="http://schemas.microsoft.com/office/powerpoint/2010/main" val="25071738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3076E61-9260-024D-9815-5A2720F2B918}" type="slidenum">
              <a:rPr lang="en-US" smtClean="0"/>
              <a:t>11</a:t>
            </a:fld>
            <a:endParaRPr lang="en-US"/>
          </a:p>
        </p:txBody>
      </p:sp>
    </p:spTree>
    <p:extLst>
      <p:ext uri="{BB962C8B-B14F-4D97-AF65-F5344CB8AC3E}">
        <p14:creationId xmlns:p14="http://schemas.microsoft.com/office/powerpoint/2010/main" val="27736631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3076E61-9260-024D-9815-5A2720F2B918}" type="slidenum">
              <a:rPr lang="en-US" smtClean="0"/>
              <a:t>12</a:t>
            </a:fld>
            <a:endParaRPr lang="en-US"/>
          </a:p>
        </p:txBody>
      </p:sp>
    </p:spTree>
    <p:extLst>
      <p:ext uri="{BB962C8B-B14F-4D97-AF65-F5344CB8AC3E}">
        <p14:creationId xmlns:p14="http://schemas.microsoft.com/office/powerpoint/2010/main" val="27736631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3076E61-9260-024D-9815-5A2720F2B918}" type="slidenum">
              <a:rPr lang="en-US" smtClean="0"/>
              <a:t>13</a:t>
            </a:fld>
            <a:endParaRPr lang="en-US"/>
          </a:p>
        </p:txBody>
      </p:sp>
    </p:spTree>
    <p:extLst>
      <p:ext uri="{BB962C8B-B14F-4D97-AF65-F5344CB8AC3E}">
        <p14:creationId xmlns:p14="http://schemas.microsoft.com/office/powerpoint/2010/main" val="27736631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3076E61-9260-024D-9815-5A2720F2B918}" type="slidenum">
              <a:rPr lang="en-US" smtClean="0"/>
              <a:t>14</a:t>
            </a:fld>
            <a:endParaRPr lang="en-US"/>
          </a:p>
        </p:txBody>
      </p:sp>
    </p:spTree>
    <p:extLst>
      <p:ext uri="{BB962C8B-B14F-4D97-AF65-F5344CB8AC3E}">
        <p14:creationId xmlns:p14="http://schemas.microsoft.com/office/powerpoint/2010/main" val="27736631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3076E61-9260-024D-9815-5A2720F2B918}" type="slidenum">
              <a:rPr lang="en-US" smtClean="0"/>
              <a:t>15</a:t>
            </a:fld>
            <a:endParaRPr lang="en-US"/>
          </a:p>
        </p:txBody>
      </p:sp>
    </p:spTree>
    <p:extLst>
      <p:ext uri="{BB962C8B-B14F-4D97-AF65-F5344CB8AC3E}">
        <p14:creationId xmlns:p14="http://schemas.microsoft.com/office/powerpoint/2010/main" val="27736631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3076E61-9260-024D-9815-5A2720F2B918}" type="slidenum">
              <a:rPr lang="en-US" smtClean="0"/>
              <a:t>16</a:t>
            </a:fld>
            <a:endParaRPr lang="en-US"/>
          </a:p>
        </p:txBody>
      </p:sp>
    </p:spTree>
    <p:extLst>
      <p:ext uri="{BB962C8B-B14F-4D97-AF65-F5344CB8AC3E}">
        <p14:creationId xmlns:p14="http://schemas.microsoft.com/office/powerpoint/2010/main" val="27736631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3076E61-9260-024D-9815-5A2720F2B918}" type="slidenum">
              <a:rPr lang="en-US" smtClean="0"/>
              <a:t>17</a:t>
            </a:fld>
            <a:endParaRPr lang="en-US"/>
          </a:p>
        </p:txBody>
      </p:sp>
    </p:spTree>
    <p:extLst>
      <p:ext uri="{BB962C8B-B14F-4D97-AF65-F5344CB8AC3E}">
        <p14:creationId xmlns:p14="http://schemas.microsoft.com/office/powerpoint/2010/main" val="27736631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3076E61-9260-024D-9815-5A2720F2B918}" type="slidenum">
              <a:rPr lang="en-US" smtClean="0"/>
              <a:t>3</a:t>
            </a:fld>
            <a:endParaRPr lang="en-US"/>
          </a:p>
        </p:txBody>
      </p:sp>
    </p:spTree>
    <p:extLst>
      <p:ext uri="{BB962C8B-B14F-4D97-AF65-F5344CB8AC3E}">
        <p14:creationId xmlns:p14="http://schemas.microsoft.com/office/powerpoint/2010/main" val="27736631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3076E61-9260-024D-9815-5A2720F2B918}" type="slidenum">
              <a:rPr lang="en-US" smtClean="0"/>
              <a:t>4</a:t>
            </a:fld>
            <a:endParaRPr lang="en-US"/>
          </a:p>
        </p:txBody>
      </p:sp>
    </p:spTree>
    <p:extLst>
      <p:ext uri="{BB962C8B-B14F-4D97-AF65-F5344CB8AC3E}">
        <p14:creationId xmlns:p14="http://schemas.microsoft.com/office/powerpoint/2010/main" val="27736631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3076E61-9260-024D-9815-5A2720F2B918}" type="slidenum">
              <a:rPr lang="en-US" smtClean="0"/>
              <a:t>5</a:t>
            </a:fld>
            <a:endParaRPr lang="en-US"/>
          </a:p>
        </p:txBody>
      </p:sp>
    </p:spTree>
    <p:extLst>
      <p:ext uri="{BB962C8B-B14F-4D97-AF65-F5344CB8AC3E}">
        <p14:creationId xmlns:p14="http://schemas.microsoft.com/office/powerpoint/2010/main" val="27736631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3076E61-9260-024D-9815-5A2720F2B918}" type="slidenum">
              <a:rPr lang="en-US" smtClean="0"/>
              <a:t>6</a:t>
            </a:fld>
            <a:endParaRPr lang="en-US"/>
          </a:p>
        </p:txBody>
      </p:sp>
    </p:spTree>
    <p:extLst>
      <p:ext uri="{BB962C8B-B14F-4D97-AF65-F5344CB8AC3E}">
        <p14:creationId xmlns:p14="http://schemas.microsoft.com/office/powerpoint/2010/main" val="27736631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3076E61-9260-024D-9815-5A2720F2B918}" type="slidenum">
              <a:rPr lang="en-US" smtClean="0"/>
              <a:t>7</a:t>
            </a:fld>
            <a:endParaRPr lang="en-US"/>
          </a:p>
        </p:txBody>
      </p:sp>
    </p:spTree>
    <p:extLst>
      <p:ext uri="{BB962C8B-B14F-4D97-AF65-F5344CB8AC3E}">
        <p14:creationId xmlns:p14="http://schemas.microsoft.com/office/powerpoint/2010/main" val="27736631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3076E61-9260-024D-9815-5A2720F2B918}" type="slidenum">
              <a:rPr lang="en-US" smtClean="0"/>
              <a:t>8</a:t>
            </a:fld>
            <a:endParaRPr lang="en-US"/>
          </a:p>
        </p:txBody>
      </p:sp>
    </p:spTree>
    <p:extLst>
      <p:ext uri="{BB962C8B-B14F-4D97-AF65-F5344CB8AC3E}">
        <p14:creationId xmlns:p14="http://schemas.microsoft.com/office/powerpoint/2010/main" val="27736631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3076E61-9260-024D-9815-5A2720F2B918}" type="slidenum">
              <a:rPr lang="en-US" smtClean="0"/>
              <a:t>9</a:t>
            </a:fld>
            <a:endParaRPr lang="en-US"/>
          </a:p>
        </p:txBody>
      </p:sp>
    </p:spTree>
    <p:extLst>
      <p:ext uri="{BB962C8B-B14F-4D97-AF65-F5344CB8AC3E}">
        <p14:creationId xmlns:p14="http://schemas.microsoft.com/office/powerpoint/2010/main" val="27736631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3076E61-9260-024D-9815-5A2720F2B918}" type="slidenum">
              <a:rPr lang="en-US" smtClean="0"/>
              <a:t>10</a:t>
            </a:fld>
            <a:endParaRPr lang="en-US"/>
          </a:p>
        </p:txBody>
      </p:sp>
    </p:spTree>
    <p:extLst>
      <p:ext uri="{BB962C8B-B14F-4D97-AF65-F5344CB8AC3E}">
        <p14:creationId xmlns:p14="http://schemas.microsoft.com/office/powerpoint/2010/main" val="27736631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12.svg"/><Relationship Id="rId4" Type="http://schemas.openxmlformats.org/officeDocument/2006/relationships/image" Target="../media/image11.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4.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tarter Activity">
    <p:spTree>
      <p:nvGrpSpPr>
        <p:cNvPr id="1" name=""/>
        <p:cNvGrpSpPr/>
        <p:nvPr/>
      </p:nvGrpSpPr>
      <p:grpSpPr>
        <a:xfrm>
          <a:off x="0" y="0"/>
          <a:ext cx="0" cy="0"/>
          <a:chOff x="0" y="0"/>
          <a:chExt cx="0" cy="0"/>
        </a:xfrm>
      </p:grpSpPr>
      <p:pic>
        <p:nvPicPr>
          <p:cNvPr id="3" name="Picture 2" descr="Chart, box and whisker chart&#10;&#10;Description automatically generated">
            <a:extLst>
              <a:ext uri="{FF2B5EF4-FFF2-40B4-BE49-F238E27FC236}">
                <a16:creationId xmlns="" xmlns:a16="http://schemas.microsoft.com/office/drawing/2014/main" id="{5CA046AB-7FF6-4BA4-AA40-6AD3B1C199DD}"/>
              </a:ext>
            </a:extLst>
          </p:cNvPr>
          <p:cNvPicPr>
            <a:picLocks noChangeAspect="1"/>
          </p:cNvPicPr>
          <p:nvPr userDrawn="1"/>
        </p:nvPicPr>
        <p:blipFill>
          <a:blip r:embed="rId2"/>
          <a:stretch>
            <a:fillRect/>
          </a:stretch>
        </p:blipFill>
        <p:spPr>
          <a:xfrm>
            <a:off x="-1916" y="0"/>
            <a:ext cx="12193916" cy="6881992"/>
          </a:xfrm>
          <a:prstGeom prst="rect">
            <a:avLst/>
          </a:prstGeom>
        </p:spPr>
      </p:pic>
      <p:sp>
        <p:nvSpPr>
          <p:cNvPr id="4" name="TextBox 3">
            <a:extLst>
              <a:ext uri="{FF2B5EF4-FFF2-40B4-BE49-F238E27FC236}">
                <a16:creationId xmlns="" xmlns:a16="http://schemas.microsoft.com/office/drawing/2014/main" id="{FDF5DB2E-949D-475C-891A-717AA21CEB65}"/>
              </a:ext>
            </a:extLst>
          </p:cNvPr>
          <p:cNvSpPr txBox="1"/>
          <p:nvPr userDrawn="1"/>
        </p:nvSpPr>
        <p:spPr>
          <a:xfrm>
            <a:off x="727494" y="1810588"/>
            <a:ext cx="7641085" cy="707886"/>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4000" b="1" dirty="0">
                <a:solidFill>
                  <a:schemeClr val="tx1"/>
                </a:solidFill>
                <a:latin typeface="Verdana"/>
                <a:ea typeface="Verdana"/>
                <a:cs typeface="Verdana"/>
              </a:rPr>
              <a:t>Starter Activity</a:t>
            </a:r>
            <a:endParaRPr lang="en-US" dirty="0">
              <a:solidFill>
                <a:schemeClr val="tx1"/>
              </a:solidFill>
            </a:endParaRPr>
          </a:p>
        </p:txBody>
      </p:sp>
      <p:sp>
        <p:nvSpPr>
          <p:cNvPr id="5" name="TextBox 4">
            <a:extLst>
              <a:ext uri="{FF2B5EF4-FFF2-40B4-BE49-F238E27FC236}">
                <a16:creationId xmlns="" xmlns:a16="http://schemas.microsoft.com/office/drawing/2014/main" id="{1BBED51F-FFBF-46DB-84B0-80409BC9AACD}"/>
              </a:ext>
            </a:extLst>
          </p:cNvPr>
          <p:cNvSpPr txBox="1"/>
          <p:nvPr userDrawn="1"/>
        </p:nvSpPr>
        <p:spPr>
          <a:xfrm>
            <a:off x="9448642" y="4226508"/>
            <a:ext cx="2117623"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000" b="1" dirty="0">
                <a:latin typeface="Arial"/>
                <a:ea typeface="+mn-lt"/>
                <a:cs typeface="+mn-lt"/>
              </a:rPr>
              <a:t>TIME ON TASK</a:t>
            </a:r>
            <a:endParaRPr lang="en-US" dirty="0"/>
          </a:p>
        </p:txBody>
      </p:sp>
      <p:pic>
        <p:nvPicPr>
          <p:cNvPr id="7" name="Picture 6" descr="Icon&#10;&#10;Description automatically generated">
            <a:extLst>
              <a:ext uri="{FF2B5EF4-FFF2-40B4-BE49-F238E27FC236}">
                <a16:creationId xmlns="" xmlns:a16="http://schemas.microsoft.com/office/drawing/2014/main" id="{EC5FD8FB-69CF-40A4-A622-1E0EBFEDBBB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797632" y="983668"/>
            <a:ext cx="1430031" cy="1430031"/>
          </a:xfrm>
          <a:prstGeom prst="rect">
            <a:avLst/>
          </a:prstGeom>
          <a:ln>
            <a:noFill/>
          </a:ln>
        </p:spPr>
      </p:pic>
    </p:spTree>
    <p:extLst>
      <p:ext uri="{BB962C8B-B14F-4D97-AF65-F5344CB8AC3E}">
        <p14:creationId xmlns:p14="http://schemas.microsoft.com/office/powerpoint/2010/main" val="306670979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Info Slide">
    <p:spTree>
      <p:nvGrpSpPr>
        <p:cNvPr id="1" name=""/>
        <p:cNvGrpSpPr/>
        <p:nvPr/>
      </p:nvGrpSpPr>
      <p:grpSpPr>
        <a:xfrm>
          <a:off x="0" y="0"/>
          <a:ext cx="0" cy="0"/>
          <a:chOff x="0" y="0"/>
          <a:chExt cx="0" cy="0"/>
        </a:xfrm>
      </p:grpSpPr>
      <p:pic>
        <p:nvPicPr>
          <p:cNvPr id="5" name="Picture 7" descr="A picture containing background pattern&#10;&#10;Description automatically generated">
            <a:extLst>
              <a:ext uri="{FF2B5EF4-FFF2-40B4-BE49-F238E27FC236}">
                <a16:creationId xmlns="" xmlns:a16="http://schemas.microsoft.com/office/drawing/2014/main" id="{C844F43E-8EE0-4ED8-8EAD-07C427BCD483}"/>
              </a:ext>
            </a:extLst>
          </p:cNvPr>
          <p:cNvPicPr>
            <a:picLocks noChangeAspect="1"/>
          </p:cNvPicPr>
          <p:nvPr userDrawn="1"/>
        </p:nvPicPr>
        <p:blipFill>
          <a:blip r:embed="rId2"/>
          <a:stretch>
            <a:fillRect/>
          </a:stretch>
        </p:blipFill>
        <p:spPr>
          <a:xfrm>
            <a:off x="-958" y="-1225"/>
            <a:ext cx="12193916" cy="6889203"/>
          </a:xfrm>
          <a:prstGeom prst="rect">
            <a:avLst/>
          </a:prstGeom>
        </p:spPr>
      </p:pic>
      <p:sp>
        <p:nvSpPr>
          <p:cNvPr id="6" name="Title 1">
            <a:extLst>
              <a:ext uri="{FF2B5EF4-FFF2-40B4-BE49-F238E27FC236}">
                <a16:creationId xmlns="" xmlns:a16="http://schemas.microsoft.com/office/drawing/2014/main" id="{648C5907-B710-472B-B533-B383389295A6}"/>
              </a:ext>
            </a:extLst>
          </p:cNvPr>
          <p:cNvSpPr>
            <a:spLocks noGrp="1"/>
          </p:cNvSpPr>
          <p:nvPr>
            <p:ph type="title"/>
          </p:nvPr>
        </p:nvSpPr>
        <p:spPr>
          <a:xfrm>
            <a:off x="668607" y="1481055"/>
            <a:ext cx="7641085" cy="707886"/>
          </a:xfrm>
          <a:prstGeom prst="rect">
            <a:avLst/>
          </a:prstGeom>
          <a:ln>
            <a:noFill/>
          </a:ln>
        </p:spPr>
        <p:txBody>
          <a:bodyPr/>
          <a:lstStyle>
            <a:lvl1pPr>
              <a:defRPr sz="3600" b="1">
                <a:latin typeface="Verdana" panose="020B0604030504040204" pitchFamily="34" charset="0"/>
                <a:ea typeface="Verdana" panose="020B0604030504040204" pitchFamily="34" charset="0"/>
              </a:defRPr>
            </a:lvl1pPr>
          </a:lstStyle>
          <a:p>
            <a:r>
              <a:rPr lang="en-US" dirty="0"/>
              <a:t>Click to edit Master title style</a:t>
            </a:r>
            <a:endParaRPr lang="en-GB" dirty="0"/>
          </a:p>
        </p:txBody>
      </p:sp>
      <p:sp>
        <p:nvSpPr>
          <p:cNvPr id="4" name="Text Box 2">
            <a:extLst>
              <a:ext uri="{FF2B5EF4-FFF2-40B4-BE49-F238E27FC236}">
                <a16:creationId xmlns="" xmlns:a16="http://schemas.microsoft.com/office/drawing/2014/main" id="{DC19B304-F1F0-4339-9F16-7B616925E281}"/>
              </a:ext>
            </a:extLst>
          </p:cNvPr>
          <p:cNvSpPr txBox="1"/>
          <p:nvPr userDrawn="1"/>
        </p:nvSpPr>
        <p:spPr>
          <a:xfrm>
            <a:off x="3851115" y="5675769"/>
            <a:ext cx="7681125" cy="977191"/>
          </a:xfrm>
          <a:prstGeom prst="rect">
            <a:avLst/>
          </a:prstGeom>
          <a:solidFill>
            <a:srgbClr val="78FAD4"/>
          </a:solidFill>
          <a:ln w="19046">
            <a:noFill/>
            <a:prstDash val="solid"/>
          </a:ln>
        </p:spPr>
        <p:txBody>
          <a:bodyPr vert="horz" wrap="square" lIns="91440" tIns="45720" rIns="91440" bIns="45720" anchor="t" anchorCtr="0" compatLnSpc="0">
            <a:spAutoFit/>
          </a:bodyPr>
          <a:lstStyle/>
          <a:p>
            <a:pPr marL="0" indent="0">
              <a:buNone/>
            </a:pPr>
            <a:endParaRPr lang="en-GB" sz="2000" dirty="0">
              <a:latin typeface="Arial" panose="020B0604020202020204" pitchFamily="34" charset="0"/>
              <a:cs typeface="Arial" panose="020B0604020202020204" pitchFamily="34" charset="0"/>
            </a:endParaRPr>
          </a:p>
          <a:p>
            <a:pPr marL="0" indent="0">
              <a:buNone/>
            </a:pPr>
            <a:endParaRPr lang="en-GB" sz="2000" dirty="0">
              <a:latin typeface="Arial" panose="020B0604020202020204" pitchFamily="34" charset="0"/>
              <a:cs typeface="Arial" panose="020B0604020202020204" pitchFamily="34" charset="0"/>
            </a:endParaRPr>
          </a:p>
          <a:p>
            <a:pPr marL="0" indent="0">
              <a:buNone/>
            </a:pPr>
            <a:endParaRPr lang="en-GB"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2595113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Info Slide">
    <p:spTree>
      <p:nvGrpSpPr>
        <p:cNvPr id="1" name=""/>
        <p:cNvGrpSpPr/>
        <p:nvPr/>
      </p:nvGrpSpPr>
      <p:grpSpPr>
        <a:xfrm>
          <a:off x="0" y="0"/>
          <a:ext cx="0" cy="0"/>
          <a:chOff x="0" y="0"/>
          <a:chExt cx="0" cy="0"/>
        </a:xfrm>
      </p:grpSpPr>
      <p:pic>
        <p:nvPicPr>
          <p:cNvPr id="5" name="Picture 7" descr="A picture containing background pattern&#10;&#10;Description automatically generated">
            <a:extLst>
              <a:ext uri="{FF2B5EF4-FFF2-40B4-BE49-F238E27FC236}">
                <a16:creationId xmlns="" xmlns:a16="http://schemas.microsoft.com/office/drawing/2014/main" id="{C844F43E-8EE0-4ED8-8EAD-07C427BCD483}"/>
              </a:ext>
            </a:extLst>
          </p:cNvPr>
          <p:cNvPicPr>
            <a:picLocks noChangeAspect="1"/>
          </p:cNvPicPr>
          <p:nvPr userDrawn="1"/>
        </p:nvPicPr>
        <p:blipFill>
          <a:blip r:embed="rId2"/>
          <a:stretch>
            <a:fillRect/>
          </a:stretch>
        </p:blipFill>
        <p:spPr>
          <a:xfrm>
            <a:off x="-958" y="-1225"/>
            <a:ext cx="12193916" cy="6889203"/>
          </a:xfrm>
          <a:prstGeom prst="rect">
            <a:avLst/>
          </a:prstGeom>
        </p:spPr>
      </p:pic>
      <p:sp>
        <p:nvSpPr>
          <p:cNvPr id="6" name="Title 1">
            <a:extLst>
              <a:ext uri="{FF2B5EF4-FFF2-40B4-BE49-F238E27FC236}">
                <a16:creationId xmlns="" xmlns:a16="http://schemas.microsoft.com/office/drawing/2014/main" id="{648C5907-B710-472B-B533-B383389295A6}"/>
              </a:ext>
            </a:extLst>
          </p:cNvPr>
          <p:cNvSpPr>
            <a:spLocks noGrp="1"/>
          </p:cNvSpPr>
          <p:nvPr>
            <p:ph type="title"/>
          </p:nvPr>
        </p:nvSpPr>
        <p:spPr>
          <a:xfrm>
            <a:off x="668607" y="1481055"/>
            <a:ext cx="7641085" cy="707886"/>
          </a:xfrm>
          <a:prstGeom prst="rect">
            <a:avLst/>
          </a:prstGeom>
          <a:ln>
            <a:noFill/>
          </a:ln>
        </p:spPr>
        <p:txBody>
          <a:bodyPr/>
          <a:lstStyle>
            <a:lvl1pPr>
              <a:defRPr sz="3600" b="1">
                <a:latin typeface="Verdana" panose="020B0604030504040204" pitchFamily="34" charset="0"/>
                <a:ea typeface="Verdana" panose="020B0604030504040204" pitchFamily="34" charset="0"/>
              </a:defRPr>
            </a:lvl1pPr>
          </a:lstStyle>
          <a:p>
            <a:r>
              <a:rPr lang="en-US" dirty="0"/>
              <a:t>Click to edit Master title style</a:t>
            </a:r>
            <a:endParaRPr lang="en-GB" dirty="0"/>
          </a:p>
        </p:txBody>
      </p:sp>
      <p:sp>
        <p:nvSpPr>
          <p:cNvPr id="4" name="Text Box 2">
            <a:extLst>
              <a:ext uri="{FF2B5EF4-FFF2-40B4-BE49-F238E27FC236}">
                <a16:creationId xmlns="" xmlns:a16="http://schemas.microsoft.com/office/drawing/2014/main" id="{DC19B304-F1F0-4339-9F16-7B616925E281}"/>
              </a:ext>
            </a:extLst>
          </p:cNvPr>
          <p:cNvSpPr txBox="1"/>
          <p:nvPr userDrawn="1"/>
        </p:nvSpPr>
        <p:spPr>
          <a:xfrm>
            <a:off x="0" y="5675768"/>
            <a:ext cx="12192957" cy="1188000"/>
          </a:xfrm>
          <a:prstGeom prst="rect">
            <a:avLst/>
          </a:prstGeom>
          <a:solidFill>
            <a:srgbClr val="78FAD4"/>
          </a:solidFill>
          <a:ln w="19046">
            <a:noFill/>
            <a:prstDash val="solid"/>
          </a:ln>
        </p:spPr>
        <p:txBody>
          <a:bodyPr vert="horz" wrap="square" lIns="91440" tIns="45720" rIns="91440" bIns="45720" anchor="t" anchorCtr="0" compatLnSpc="0">
            <a:spAutoFit/>
          </a:bodyPr>
          <a:lstStyle/>
          <a:p>
            <a:pPr marL="0" indent="0">
              <a:buNone/>
            </a:pPr>
            <a:endParaRPr lang="en-GB" sz="2000" dirty="0">
              <a:latin typeface="Arial" panose="020B0604020202020204" pitchFamily="34" charset="0"/>
              <a:cs typeface="Arial" panose="020B0604020202020204" pitchFamily="34" charset="0"/>
            </a:endParaRPr>
          </a:p>
          <a:p>
            <a:pPr marL="0" indent="0">
              <a:buNone/>
            </a:pPr>
            <a:endParaRPr lang="en-GB" sz="2000" dirty="0">
              <a:latin typeface="Arial" panose="020B0604020202020204" pitchFamily="34" charset="0"/>
              <a:cs typeface="Arial" panose="020B0604020202020204" pitchFamily="34" charset="0"/>
            </a:endParaRPr>
          </a:p>
          <a:p>
            <a:pPr marL="0" indent="0">
              <a:buNone/>
            </a:pPr>
            <a:endParaRPr lang="en-GB"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6365731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ctivity">
    <p:spTree>
      <p:nvGrpSpPr>
        <p:cNvPr id="1" name=""/>
        <p:cNvGrpSpPr/>
        <p:nvPr/>
      </p:nvGrpSpPr>
      <p:grpSpPr>
        <a:xfrm>
          <a:off x="0" y="0"/>
          <a:ext cx="0" cy="0"/>
          <a:chOff x="0" y="0"/>
          <a:chExt cx="0" cy="0"/>
        </a:xfrm>
      </p:grpSpPr>
      <p:pic>
        <p:nvPicPr>
          <p:cNvPr id="3" name="Picture 2" descr="Chart, box and whisker chart&#10;&#10;Description automatically generated">
            <a:extLst>
              <a:ext uri="{FF2B5EF4-FFF2-40B4-BE49-F238E27FC236}">
                <a16:creationId xmlns="" xmlns:a16="http://schemas.microsoft.com/office/drawing/2014/main" id="{5CA046AB-7FF6-4BA4-AA40-6AD3B1C199DD}"/>
              </a:ext>
            </a:extLst>
          </p:cNvPr>
          <p:cNvPicPr>
            <a:picLocks noChangeAspect="1"/>
          </p:cNvPicPr>
          <p:nvPr userDrawn="1"/>
        </p:nvPicPr>
        <p:blipFill>
          <a:blip r:embed="rId2"/>
          <a:stretch>
            <a:fillRect/>
          </a:stretch>
        </p:blipFill>
        <p:spPr>
          <a:xfrm>
            <a:off x="-958" y="2381"/>
            <a:ext cx="12193916" cy="6881992"/>
          </a:xfrm>
          <a:prstGeom prst="rect">
            <a:avLst/>
          </a:prstGeom>
        </p:spPr>
      </p:pic>
      <p:sp>
        <p:nvSpPr>
          <p:cNvPr id="5" name="TextBox 4">
            <a:extLst>
              <a:ext uri="{FF2B5EF4-FFF2-40B4-BE49-F238E27FC236}">
                <a16:creationId xmlns="" xmlns:a16="http://schemas.microsoft.com/office/drawing/2014/main" id="{1BBED51F-FFBF-46DB-84B0-80409BC9AACD}"/>
              </a:ext>
            </a:extLst>
          </p:cNvPr>
          <p:cNvSpPr txBox="1"/>
          <p:nvPr userDrawn="1"/>
        </p:nvSpPr>
        <p:spPr>
          <a:xfrm>
            <a:off x="9089152" y="4155694"/>
            <a:ext cx="2117623"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000" b="1" dirty="0">
                <a:latin typeface="Arial"/>
                <a:ea typeface="+mn-lt"/>
                <a:cs typeface="+mn-lt"/>
              </a:rPr>
              <a:t>TIME ON TASK</a:t>
            </a:r>
            <a:endParaRPr lang="en-US" dirty="0"/>
          </a:p>
        </p:txBody>
      </p:sp>
      <p:sp>
        <p:nvSpPr>
          <p:cNvPr id="8" name="Title 1">
            <a:extLst>
              <a:ext uri="{FF2B5EF4-FFF2-40B4-BE49-F238E27FC236}">
                <a16:creationId xmlns="" xmlns:a16="http://schemas.microsoft.com/office/drawing/2014/main" id="{5F1C658F-1039-4A48-ABB5-3BFECA4CD2B2}"/>
              </a:ext>
            </a:extLst>
          </p:cNvPr>
          <p:cNvSpPr>
            <a:spLocks noGrp="1"/>
          </p:cNvSpPr>
          <p:nvPr>
            <p:ph type="title"/>
          </p:nvPr>
        </p:nvSpPr>
        <p:spPr>
          <a:xfrm>
            <a:off x="668606" y="1481055"/>
            <a:ext cx="7641085" cy="707886"/>
          </a:xfrm>
          <a:prstGeom prst="rect">
            <a:avLst/>
          </a:prstGeom>
        </p:spPr>
        <p:txBody>
          <a:bodyPr/>
          <a:lstStyle>
            <a:lvl1pPr>
              <a:defRPr sz="3600" b="1">
                <a:latin typeface="Verdana" panose="020B0604030504040204" pitchFamily="34" charset="0"/>
                <a:ea typeface="Verdana" panose="020B0604030504040204" pitchFamily="34" charset="0"/>
              </a:defRPr>
            </a:lvl1pPr>
          </a:lstStyle>
          <a:p>
            <a:r>
              <a:rPr lang="en-US" dirty="0"/>
              <a:t>Click to edit Master title style</a:t>
            </a:r>
            <a:endParaRPr lang="en-GB" dirty="0"/>
          </a:p>
        </p:txBody>
      </p:sp>
      <p:pic>
        <p:nvPicPr>
          <p:cNvPr id="4" name="Graphic 3" descr="Stopwatch 75% with solid fill">
            <a:extLst>
              <a:ext uri="{FF2B5EF4-FFF2-40B4-BE49-F238E27FC236}">
                <a16:creationId xmlns="" xmlns:a16="http://schemas.microsoft.com/office/drawing/2014/main" id="{2B52B4B0-EDE2-46A0-9806-427A1B207C5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9515475" y="796720"/>
            <a:ext cx="1819781" cy="1819781"/>
          </a:xfrm>
          <a:prstGeom prst="rect">
            <a:avLst/>
          </a:prstGeom>
        </p:spPr>
      </p:pic>
    </p:spTree>
    <p:extLst>
      <p:ext uri="{BB962C8B-B14F-4D97-AF65-F5344CB8AC3E}">
        <p14:creationId xmlns:p14="http://schemas.microsoft.com/office/powerpoint/2010/main" val="396504330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Activity">
    <p:spTree>
      <p:nvGrpSpPr>
        <p:cNvPr id="1" name=""/>
        <p:cNvGrpSpPr/>
        <p:nvPr/>
      </p:nvGrpSpPr>
      <p:grpSpPr>
        <a:xfrm>
          <a:off x="0" y="0"/>
          <a:ext cx="0" cy="0"/>
          <a:chOff x="0" y="0"/>
          <a:chExt cx="0" cy="0"/>
        </a:xfrm>
      </p:grpSpPr>
      <p:pic>
        <p:nvPicPr>
          <p:cNvPr id="3" name="Picture 2" descr="Chart, box and whisker chart&#10;&#10;Description automatically generated">
            <a:extLst>
              <a:ext uri="{FF2B5EF4-FFF2-40B4-BE49-F238E27FC236}">
                <a16:creationId xmlns="" xmlns:a16="http://schemas.microsoft.com/office/drawing/2014/main" id="{5CA046AB-7FF6-4BA4-AA40-6AD3B1C199DD}"/>
              </a:ext>
            </a:extLst>
          </p:cNvPr>
          <p:cNvPicPr>
            <a:picLocks noChangeAspect="1"/>
          </p:cNvPicPr>
          <p:nvPr userDrawn="1"/>
        </p:nvPicPr>
        <p:blipFill>
          <a:blip r:embed="rId2"/>
          <a:stretch>
            <a:fillRect/>
          </a:stretch>
        </p:blipFill>
        <p:spPr>
          <a:xfrm>
            <a:off x="-958" y="2381"/>
            <a:ext cx="12193916" cy="6881992"/>
          </a:xfrm>
          <a:prstGeom prst="rect">
            <a:avLst/>
          </a:prstGeom>
        </p:spPr>
      </p:pic>
      <p:sp>
        <p:nvSpPr>
          <p:cNvPr id="8" name="Title 1">
            <a:extLst>
              <a:ext uri="{FF2B5EF4-FFF2-40B4-BE49-F238E27FC236}">
                <a16:creationId xmlns="" xmlns:a16="http://schemas.microsoft.com/office/drawing/2014/main" id="{5F1C658F-1039-4A48-ABB5-3BFECA4CD2B2}"/>
              </a:ext>
            </a:extLst>
          </p:cNvPr>
          <p:cNvSpPr>
            <a:spLocks noGrp="1"/>
          </p:cNvSpPr>
          <p:nvPr>
            <p:ph type="title"/>
          </p:nvPr>
        </p:nvSpPr>
        <p:spPr>
          <a:xfrm>
            <a:off x="668606" y="1481055"/>
            <a:ext cx="7641085" cy="707886"/>
          </a:xfrm>
          <a:prstGeom prst="rect">
            <a:avLst/>
          </a:prstGeom>
        </p:spPr>
        <p:txBody>
          <a:bodyPr/>
          <a:lstStyle>
            <a:lvl1pPr>
              <a:defRPr sz="3600" b="1">
                <a:latin typeface="Verdana" panose="020B0604030504040204" pitchFamily="34" charset="0"/>
                <a:ea typeface="Verdana" panose="020B0604030504040204" pitchFamily="34" charset="0"/>
              </a:defRPr>
            </a:lvl1pPr>
          </a:lstStyle>
          <a:p>
            <a:r>
              <a:rPr lang="en-US" dirty="0"/>
              <a:t>Click to edit Master title style</a:t>
            </a:r>
            <a:endParaRPr lang="en-GB" dirty="0"/>
          </a:p>
        </p:txBody>
      </p:sp>
      <p:pic>
        <p:nvPicPr>
          <p:cNvPr id="2050" name="Picture 2" descr="C:\Users\vicsafc\Documents\NCFE\Rebranding project\EDSQ workbook\FW__Workbook_icons_ (1)\L&amp;OD Icons-11.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701034" y="822324"/>
            <a:ext cx="1812557" cy="18216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userDrawn="1"/>
        </p:nvSpPr>
        <p:spPr>
          <a:xfrm>
            <a:off x="8229600" y="4229100"/>
            <a:ext cx="3448050" cy="1908000"/>
          </a:xfrm>
          <a:prstGeom prst="rect">
            <a:avLst/>
          </a:prstGeom>
          <a:solidFill>
            <a:srgbClr val="78F9D4"/>
          </a:solidFill>
        </p:spPr>
        <p:txBody>
          <a:bodyPr wrap="square" rtlCol="0">
            <a:spAutoFit/>
          </a:bodyPr>
          <a:lstStyle/>
          <a:p>
            <a:endParaRPr lang="en-GB" dirty="0"/>
          </a:p>
        </p:txBody>
      </p:sp>
    </p:spTree>
    <p:extLst>
      <p:ext uri="{BB962C8B-B14F-4D97-AF65-F5344CB8AC3E}">
        <p14:creationId xmlns:p14="http://schemas.microsoft.com/office/powerpoint/2010/main" val="1344447415"/>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ctivity w/ EXT">
    <p:spTree>
      <p:nvGrpSpPr>
        <p:cNvPr id="1" name=""/>
        <p:cNvGrpSpPr/>
        <p:nvPr/>
      </p:nvGrpSpPr>
      <p:grpSpPr>
        <a:xfrm>
          <a:off x="0" y="0"/>
          <a:ext cx="0" cy="0"/>
          <a:chOff x="0" y="0"/>
          <a:chExt cx="0" cy="0"/>
        </a:xfrm>
      </p:grpSpPr>
      <p:pic>
        <p:nvPicPr>
          <p:cNvPr id="3" name="Picture 2" descr="Chart, box and whisker chart&#10;&#10;Description automatically generated">
            <a:extLst>
              <a:ext uri="{FF2B5EF4-FFF2-40B4-BE49-F238E27FC236}">
                <a16:creationId xmlns="" xmlns:a16="http://schemas.microsoft.com/office/drawing/2014/main" id="{5CA046AB-7FF6-4BA4-AA40-6AD3B1C199DD}"/>
              </a:ext>
            </a:extLst>
          </p:cNvPr>
          <p:cNvPicPr>
            <a:picLocks noChangeAspect="1"/>
          </p:cNvPicPr>
          <p:nvPr userDrawn="1"/>
        </p:nvPicPr>
        <p:blipFill>
          <a:blip r:embed="rId2"/>
          <a:stretch>
            <a:fillRect/>
          </a:stretch>
        </p:blipFill>
        <p:spPr>
          <a:xfrm>
            <a:off x="-958" y="2381"/>
            <a:ext cx="12193916" cy="6881992"/>
          </a:xfrm>
          <a:prstGeom prst="rect">
            <a:avLst/>
          </a:prstGeom>
        </p:spPr>
      </p:pic>
      <p:sp>
        <p:nvSpPr>
          <p:cNvPr id="5" name="TextBox 4">
            <a:extLst>
              <a:ext uri="{FF2B5EF4-FFF2-40B4-BE49-F238E27FC236}">
                <a16:creationId xmlns="" xmlns:a16="http://schemas.microsoft.com/office/drawing/2014/main" id="{1BBED51F-FFBF-46DB-84B0-80409BC9AACD}"/>
              </a:ext>
            </a:extLst>
          </p:cNvPr>
          <p:cNvSpPr txBox="1"/>
          <p:nvPr userDrawn="1"/>
        </p:nvSpPr>
        <p:spPr>
          <a:xfrm>
            <a:off x="9089152" y="4155694"/>
            <a:ext cx="2117623"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000" b="1" dirty="0">
                <a:latin typeface="Arial"/>
                <a:ea typeface="+mn-lt"/>
                <a:cs typeface="+mn-lt"/>
              </a:rPr>
              <a:t>TIME ON TASK</a:t>
            </a:r>
            <a:endParaRPr lang="en-US" dirty="0"/>
          </a:p>
        </p:txBody>
      </p:sp>
      <p:sp>
        <p:nvSpPr>
          <p:cNvPr id="8" name="Text Box 2">
            <a:extLst>
              <a:ext uri="{FF2B5EF4-FFF2-40B4-BE49-F238E27FC236}">
                <a16:creationId xmlns="" xmlns:a16="http://schemas.microsoft.com/office/drawing/2014/main" id="{DC19B304-F1F0-4339-9F16-7B616925E281}"/>
              </a:ext>
            </a:extLst>
          </p:cNvPr>
          <p:cNvSpPr txBox="1"/>
          <p:nvPr userDrawn="1"/>
        </p:nvSpPr>
        <p:spPr>
          <a:xfrm>
            <a:off x="3851115" y="5675769"/>
            <a:ext cx="7681125" cy="977191"/>
          </a:xfrm>
          <a:prstGeom prst="rect">
            <a:avLst/>
          </a:prstGeom>
          <a:solidFill>
            <a:srgbClr val="78FAD4"/>
          </a:solidFill>
          <a:ln w="19046">
            <a:noFill/>
            <a:prstDash val="solid"/>
          </a:ln>
        </p:spPr>
        <p:txBody>
          <a:bodyPr vert="horz" wrap="square" lIns="91440" tIns="45720" rIns="91440" bIns="45720" anchor="t" anchorCtr="0" compatLnSpc="0">
            <a:spAutoFit/>
          </a:bodyPr>
          <a:lstStyle/>
          <a:p>
            <a:pPr marL="0" indent="0">
              <a:buNone/>
            </a:pPr>
            <a:endParaRPr lang="en-GB" sz="2000" dirty="0">
              <a:latin typeface="Arial" panose="020B0604020202020204" pitchFamily="34" charset="0"/>
              <a:cs typeface="Arial" panose="020B0604020202020204" pitchFamily="34" charset="0"/>
            </a:endParaRPr>
          </a:p>
          <a:p>
            <a:pPr marL="0" indent="0">
              <a:buNone/>
            </a:pPr>
            <a:endParaRPr lang="en-GB" sz="2000" dirty="0">
              <a:latin typeface="Arial" panose="020B0604020202020204" pitchFamily="34" charset="0"/>
              <a:cs typeface="Arial" panose="020B0604020202020204" pitchFamily="34" charset="0"/>
            </a:endParaRPr>
          </a:p>
          <a:p>
            <a:pPr marL="0" indent="0">
              <a:buNone/>
            </a:pPr>
            <a:endParaRPr lang="en-GB" sz="2000" dirty="0">
              <a:latin typeface="Arial" panose="020B0604020202020204" pitchFamily="34" charset="0"/>
              <a:cs typeface="Arial" panose="020B0604020202020204" pitchFamily="34" charset="0"/>
            </a:endParaRPr>
          </a:p>
        </p:txBody>
      </p:sp>
      <p:sp>
        <p:nvSpPr>
          <p:cNvPr id="9" name="Title 1">
            <a:extLst>
              <a:ext uri="{FF2B5EF4-FFF2-40B4-BE49-F238E27FC236}">
                <a16:creationId xmlns="" xmlns:a16="http://schemas.microsoft.com/office/drawing/2014/main" id="{31070037-B661-4971-BE0E-AA90A9E7C2BD}"/>
              </a:ext>
            </a:extLst>
          </p:cNvPr>
          <p:cNvSpPr>
            <a:spLocks noGrp="1"/>
          </p:cNvSpPr>
          <p:nvPr>
            <p:ph type="title"/>
          </p:nvPr>
        </p:nvSpPr>
        <p:spPr>
          <a:xfrm>
            <a:off x="668606" y="1481055"/>
            <a:ext cx="7641085" cy="707886"/>
          </a:xfrm>
          <a:prstGeom prst="rect">
            <a:avLst/>
          </a:prstGeom>
        </p:spPr>
        <p:txBody>
          <a:bodyPr/>
          <a:lstStyle>
            <a:lvl1pPr>
              <a:defRPr sz="3600" b="1">
                <a:latin typeface="Verdana" panose="020B0604030504040204" pitchFamily="34" charset="0"/>
                <a:ea typeface="Verdana" panose="020B0604030504040204" pitchFamily="34" charset="0"/>
              </a:defRPr>
            </a:lvl1pPr>
          </a:lstStyle>
          <a:p>
            <a:r>
              <a:rPr lang="en-US" dirty="0"/>
              <a:t>Click to edit Master title style</a:t>
            </a:r>
            <a:endParaRPr lang="en-GB" dirty="0"/>
          </a:p>
        </p:txBody>
      </p:sp>
      <p:pic>
        <p:nvPicPr>
          <p:cNvPr id="10" name="Graphic 9" descr="Stopwatch 75% with solid fill">
            <a:extLst>
              <a:ext uri="{FF2B5EF4-FFF2-40B4-BE49-F238E27FC236}">
                <a16:creationId xmlns="" xmlns:a16="http://schemas.microsoft.com/office/drawing/2014/main" id="{08ACC6B3-A7CC-4EA6-87AF-3CD8A12AA895}"/>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9515475" y="796720"/>
            <a:ext cx="1819781" cy="1819781"/>
          </a:xfrm>
          <a:prstGeom prst="rect">
            <a:avLst/>
          </a:prstGeom>
        </p:spPr>
      </p:pic>
    </p:spTree>
    <p:extLst>
      <p:ext uri="{BB962C8B-B14F-4D97-AF65-F5344CB8AC3E}">
        <p14:creationId xmlns:p14="http://schemas.microsoft.com/office/powerpoint/2010/main" val="1623613276"/>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ctivity Feedback">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F86DD1C3-0D5D-4684-AD73-760A8816C335}"/>
              </a:ext>
            </a:extLst>
          </p:cNvPr>
          <p:cNvPicPr>
            <a:picLocks noChangeAspect="1"/>
          </p:cNvPicPr>
          <p:nvPr userDrawn="1"/>
        </p:nvPicPr>
        <p:blipFill>
          <a:blip r:embed="rId2"/>
          <a:stretch>
            <a:fillRect/>
          </a:stretch>
        </p:blipFill>
        <p:spPr>
          <a:xfrm>
            <a:off x="-1916" y="-404190"/>
            <a:ext cx="12193916" cy="6881992"/>
          </a:xfrm>
          <a:prstGeom prst="rect">
            <a:avLst/>
          </a:prstGeom>
        </p:spPr>
      </p:pic>
      <p:sp>
        <p:nvSpPr>
          <p:cNvPr id="5" name="TextBox 4">
            <a:extLst>
              <a:ext uri="{FF2B5EF4-FFF2-40B4-BE49-F238E27FC236}">
                <a16:creationId xmlns="" xmlns:a16="http://schemas.microsoft.com/office/drawing/2014/main" id="{1A5BC1E1-C22C-439E-B858-5D86F479A1BF}"/>
              </a:ext>
            </a:extLst>
          </p:cNvPr>
          <p:cNvSpPr txBox="1"/>
          <p:nvPr userDrawn="1"/>
        </p:nvSpPr>
        <p:spPr>
          <a:xfrm>
            <a:off x="727492" y="1811484"/>
            <a:ext cx="7641085" cy="64633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600" b="1" dirty="0">
                <a:solidFill>
                  <a:schemeClr val="tx1"/>
                </a:solidFill>
                <a:latin typeface="Verdana"/>
                <a:ea typeface="Verdana"/>
                <a:cs typeface="Verdana"/>
              </a:rPr>
              <a:t>Activity Feedback</a:t>
            </a:r>
            <a:endParaRPr lang="en-US" sz="1600" dirty="0">
              <a:solidFill>
                <a:schemeClr val="tx1"/>
              </a:solidFill>
            </a:endParaRPr>
          </a:p>
        </p:txBody>
      </p:sp>
      <p:pic>
        <p:nvPicPr>
          <p:cNvPr id="18" name="Picture 17" descr="Icon&#10;&#10;Description automatically generated">
            <a:extLst>
              <a:ext uri="{FF2B5EF4-FFF2-40B4-BE49-F238E27FC236}">
                <a16:creationId xmlns="" xmlns:a16="http://schemas.microsoft.com/office/drawing/2014/main" id="{687A2BC2-3139-488A-A7DA-A98040978F73}"/>
              </a:ext>
            </a:extLst>
          </p:cNvPr>
          <p:cNvPicPr>
            <a:picLocks noChangeAspect="1"/>
          </p:cNvPicPr>
          <p:nvPr userDrawn="1"/>
        </p:nvPicPr>
        <p:blipFill>
          <a:blip r:embed="rId3"/>
          <a:stretch>
            <a:fillRect/>
          </a:stretch>
        </p:blipFill>
        <p:spPr>
          <a:xfrm>
            <a:off x="1923469" y="2712583"/>
            <a:ext cx="3379407" cy="3358702"/>
          </a:xfrm>
          <a:prstGeom prst="rect">
            <a:avLst/>
          </a:prstGeom>
        </p:spPr>
      </p:pic>
      <p:pic>
        <p:nvPicPr>
          <p:cNvPr id="19" name="Picture 18" descr="Icon&#10;&#10;Description automatically generated">
            <a:extLst>
              <a:ext uri="{FF2B5EF4-FFF2-40B4-BE49-F238E27FC236}">
                <a16:creationId xmlns="" xmlns:a16="http://schemas.microsoft.com/office/drawing/2014/main" id="{CAC44082-180D-4308-A0A9-652D4594D774}"/>
              </a:ext>
            </a:extLst>
          </p:cNvPr>
          <p:cNvPicPr>
            <a:picLocks noChangeAspect="1"/>
          </p:cNvPicPr>
          <p:nvPr userDrawn="1"/>
        </p:nvPicPr>
        <p:blipFill>
          <a:blip r:embed="rId3"/>
          <a:stretch>
            <a:fillRect/>
          </a:stretch>
        </p:blipFill>
        <p:spPr>
          <a:xfrm>
            <a:off x="4509751" y="5026701"/>
            <a:ext cx="1586249" cy="1576530"/>
          </a:xfrm>
          <a:prstGeom prst="rect">
            <a:avLst/>
          </a:prstGeom>
        </p:spPr>
      </p:pic>
      <p:pic>
        <p:nvPicPr>
          <p:cNvPr id="6" name="Graphic 5" descr="Left Brain with solid fill">
            <a:extLst>
              <a:ext uri="{FF2B5EF4-FFF2-40B4-BE49-F238E27FC236}">
                <a16:creationId xmlns="" xmlns:a16="http://schemas.microsoft.com/office/drawing/2014/main" id="{B2089269-9C04-401B-A9FE-72046B642DFC}"/>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9710057" y="518300"/>
            <a:ext cx="1754451" cy="1754451"/>
          </a:xfrm>
          <a:prstGeom prst="rect">
            <a:avLst/>
          </a:prstGeom>
        </p:spPr>
      </p:pic>
    </p:spTree>
    <p:extLst>
      <p:ext uri="{BB962C8B-B14F-4D97-AF65-F5344CB8AC3E}">
        <p14:creationId xmlns:p14="http://schemas.microsoft.com/office/powerpoint/2010/main" val="6892391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rogress Check">
    <p:spTree>
      <p:nvGrpSpPr>
        <p:cNvPr id="1" name=""/>
        <p:cNvGrpSpPr/>
        <p:nvPr/>
      </p:nvGrpSpPr>
      <p:grpSpPr>
        <a:xfrm>
          <a:off x="0" y="0"/>
          <a:ext cx="0" cy="0"/>
          <a:chOff x="0" y="0"/>
          <a:chExt cx="0" cy="0"/>
        </a:xfrm>
      </p:grpSpPr>
      <p:pic>
        <p:nvPicPr>
          <p:cNvPr id="5" name="Picture 2">
            <a:extLst>
              <a:ext uri="{FF2B5EF4-FFF2-40B4-BE49-F238E27FC236}">
                <a16:creationId xmlns="" xmlns:a16="http://schemas.microsoft.com/office/drawing/2014/main" id="{6EED34ED-73E2-4C72-81AF-3EBA850126C6}"/>
              </a:ext>
            </a:extLst>
          </p:cNvPr>
          <p:cNvPicPr>
            <a:picLocks noChangeAspect="1"/>
          </p:cNvPicPr>
          <p:nvPr userDrawn="1"/>
        </p:nvPicPr>
        <p:blipFill>
          <a:blip r:embed="rId2"/>
          <a:stretch>
            <a:fillRect/>
          </a:stretch>
        </p:blipFill>
        <p:spPr>
          <a:xfrm>
            <a:off x="-1916" y="0"/>
            <a:ext cx="12193916" cy="6881992"/>
          </a:xfrm>
          <a:prstGeom prst="rect">
            <a:avLst/>
          </a:prstGeom>
        </p:spPr>
      </p:pic>
      <p:sp>
        <p:nvSpPr>
          <p:cNvPr id="4" name="TextBox 3">
            <a:extLst>
              <a:ext uri="{FF2B5EF4-FFF2-40B4-BE49-F238E27FC236}">
                <a16:creationId xmlns="" xmlns:a16="http://schemas.microsoft.com/office/drawing/2014/main" id="{F2F3442D-4961-43B6-AE8C-4AD1B542760F}"/>
              </a:ext>
            </a:extLst>
          </p:cNvPr>
          <p:cNvSpPr txBox="1"/>
          <p:nvPr userDrawn="1"/>
        </p:nvSpPr>
        <p:spPr>
          <a:xfrm>
            <a:off x="727494" y="1810588"/>
            <a:ext cx="7641085" cy="707886"/>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4000" b="1" dirty="0">
                <a:solidFill>
                  <a:schemeClr val="tx1"/>
                </a:solidFill>
                <a:latin typeface="Verdana"/>
                <a:ea typeface="Verdana"/>
                <a:cs typeface="Verdana"/>
              </a:rPr>
              <a:t>Progress check</a:t>
            </a:r>
            <a:endParaRPr lang="en-US" dirty="0">
              <a:solidFill>
                <a:schemeClr val="tx1"/>
              </a:solidFill>
            </a:endParaRPr>
          </a:p>
        </p:txBody>
      </p:sp>
      <p:pic>
        <p:nvPicPr>
          <p:cNvPr id="7" name="Picture 6" descr="Icon&#10;&#10;Description automatically generated">
            <a:extLst>
              <a:ext uri="{FF2B5EF4-FFF2-40B4-BE49-F238E27FC236}">
                <a16:creationId xmlns="" xmlns:a16="http://schemas.microsoft.com/office/drawing/2014/main" id="{D617CE3A-3811-41CE-BEAC-A85EE1ACA99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753600" y="979018"/>
            <a:ext cx="1539456" cy="1539456"/>
          </a:xfrm>
          <a:prstGeom prst="rect">
            <a:avLst/>
          </a:prstGeom>
        </p:spPr>
      </p:pic>
    </p:spTree>
    <p:extLst>
      <p:ext uri="{BB962C8B-B14F-4D97-AF65-F5344CB8AC3E}">
        <p14:creationId xmlns:p14="http://schemas.microsoft.com/office/powerpoint/2010/main" val="38340424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ecap">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3D75D932-29C5-4473-98EE-1616A6AB2E46}"/>
              </a:ext>
            </a:extLst>
          </p:cNvPr>
          <p:cNvPicPr>
            <a:picLocks noChangeAspect="1"/>
          </p:cNvPicPr>
          <p:nvPr userDrawn="1"/>
        </p:nvPicPr>
        <p:blipFill>
          <a:blip r:embed="rId2"/>
          <a:stretch>
            <a:fillRect/>
          </a:stretch>
        </p:blipFill>
        <p:spPr>
          <a:xfrm>
            <a:off x="-1917" y="6215"/>
            <a:ext cx="12193916" cy="6881992"/>
          </a:xfrm>
          <a:prstGeom prst="rect">
            <a:avLst/>
          </a:prstGeom>
        </p:spPr>
      </p:pic>
      <p:sp>
        <p:nvSpPr>
          <p:cNvPr id="4" name="TextBox 1">
            <a:extLst>
              <a:ext uri="{FF2B5EF4-FFF2-40B4-BE49-F238E27FC236}">
                <a16:creationId xmlns="" xmlns:a16="http://schemas.microsoft.com/office/drawing/2014/main" id="{9244FEEE-4690-4480-BA7D-C24B96349855}"/>
              </a:ext>
            </a:extLst>
          </p:cNvPr>
          <p:cNvSpPr txBox="1"/>
          <p:nvPr userDrawn="1"/>
        </p:nvSpPr>
        <p:spPr>
          <a:xfrm>
            <a:off x="727494" y="1810588"/>
            <a:ext cx="7641085" cy="707886"/>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4000" b="1" dirty="0">
                <a:solidFill>
                  <a:schemeClr val="tx1"/>
                </a:solidFill>
                <a:latin typeface="Verdana"/>
                <a:ea typeface="Verdana"/>
                <a:cs typeface="Verdana"/>
              </a:rPr>
              <a:t>Session objectives recap</a:t>
            </a:r>
            <a:endParaRPr lang="en-US" dirty="0">
              <a:solidFill>
                <a:schemeClr val="tx1"/>
              </a:solidFill>
            </a:endParaRPr>
          </a:p>
        </p:txBody>
      </p:sp>
      <p:pic>
        <p:nvPicPr>
          <p:cNvPr id="5" name="Picture 4" descr="Icon&#10;&#10;Description automatically generated">
            <a:extLst>
              <a:ext uri="{FF2B5EF4-FFF2-40B4-BE49-F238E27FC236}">
                <a16:creationId xmlns="" xmlns:a16="http://schemas.microsoft.com/office/drawing/2014/main" id="{A85B2D9D-3064-4018-9D4E-AE4D5018643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753600" y="979018"/>
            <a:ext cx="1539456" cy="1539456"/>
          </a:xfrm>
          <a:prstGeom prst="rect">
            <a:avLst/>
          </a:prstGeom>
        </p:spPr>
      </p:pic>
    </p:spTree>
    <p:extLst>
      <p:ext uri="{BB962C8B-B14F-4D97-AF65-F5344CB8AC3E}">
        <p14:creationId xmlns:p14="http://schemas.microsoft.com/office/powerpoint/2010/main" val="33378491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ext session">
    <p:spTree>
      <p:nvGrpSpPr>
        <p:cNvPr id="1" name=""/>
        <p:cNvGrpSpPr/>
        <p:nvPr/>
      </p:nvGrpSpPr>
      <p:grpSpPr>
        <a:xfrm>
          <a:off x="0" y="0"/>
          <a:ext cx="0" cy="0"/>
          <a:chOff x="0" y="0"/>
          <a:chExt cx="0" cy="0"/>
        </a:xfrm>
      </p:grpSpPr>
      <p:pic>
        <p:nvPicPr>
          <p:cNvPr id="5" name="Picture 2">
            <a:extLst>
              <a:ext uri="{FF2B5EF4-FFF2-40B4-BE49-F238E27FC236}">
                <a16:creationId xmlns="" xmlns:a16="http://schemas.microsoft.com/office/drawing/2014/main" id="{6EED34ED-73E2-4C72-81AF-3EBA850126C6}"/>
              </a:ext>
            </a:extLst>
          </p:cNvPr>
          <p:cNvPicPr>
            <a:picLocks noChangeAspect="1"/>
          </p:cNvPicPr>
          <p:nvPr userDrawn="1"/>
        </p:nvPicPr>
        <p:blipFill>
          <a:blip r:embed="rId2"/>
          <a:stretch>
            <a:fillRect/>
          </a:stretch>
        </p:blipFill>
        <p:spPr>
          <a:xfrm>
            <a:off x="-1916" y="0"/>
            <a:ext cx="12193916" cy="6881992"/>
          </a:xfrm>
          <a:prstGeom prst="rect">
            <a:avLst/>
          </a:prstGeom>
        </p:spPr>
      </p:pic>
      <p:sp>
        <p:nvSpPr>
          <p:cNvPr id="4" name="TextBox 3">
            <a:extLst>
              <a:ext uri="{FF2B5EF4-FFF2-40B4-BE49-F238E27FC236}">
                <a16:creationId xmlns="" xmlns:a16="http://schemas.microsoft.com/office/drawing/2014/main" id="{F2F3442D-4961-43B6-AE8C-4AD1B542760F}"/>
              </a:ext>
            </a:extLst>
          </p:cNvPr>
          <p:cNvSpPr txBox="1"/>
          <p:nvPr userDrawn="1"/>
        </p:nvSpPr>
        <p:spPr>
          <a:xfrm>
            <a:off x="727494" y="1810588"/>
            <a:ext cx="7641085" cy="707886"/>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4000" b="1" dirty="0">
                <a:solidFill>
                  <a:schemeClr val="tx1"/>
                </a:solidFill>
                <a:latin typeface="Verdana"/>
                <a:ea typeface="Verdana"/>
                <a:cs typeface="Verdana"/>
              </a:rPr>
              <a:t>Next session…</a:t>
            </a:r>
            <a:endParaRPr lang="en-US" dirty="0">
              <a:solidFill>
                <a:schemeClr val="tx1"/>
              </a:solidFill>
            </a:endParaRPr>
          </a:p>
        </p:txBody>
      </p:sp>
      <p:pic>
        <p:nvPicPr>
          <p:cNvPr id="6" name="Graphic 5" descr="Fast Forward with solid fill">
            <a:extLst>
              <a:ext uri="{FF2B5EF4-FFF2-40B4-BE49-F238E27FC236}">
                <a16:creationId xmlns="" xmlns:a16="http://schemas.microsoft.com/office/drawing/2014/main" id="{823C7A73-E3A3-4303-8E14-D44C69EFDEE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9692226" y="1046101"/>
            <a:ext cx="1528973" cy="1528973"/>
          </a:xfrm>
          <a:prstGeom prst="rect">
            <a:avLst/>
          </a:prstGeom>
        </p:spPr>
      </p:pic>
    </p:spTree>
    <p:extLst>
      <p:ext uri="{BB962C8B-B14F-4D97-AF65-F5344CB8AC3E}">
        <p14:creationId xmlns:p14="http://schemas.microsoft.com/office/powerpoint/2010/main" val="755553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Homework">
    <p:spTree>
      <p:nvGrpSpPr>
        <p:cNvPr id="1" name=""/>
        <p:cNvGrpSpPr/>
        <p:nvPr/>
      </p:nvGrpSpPr>
      <p:grpSpPr>
        <a:xfrm>
          <a:off x="0" y="0"/>
          <a:ext cx="0" cy="0"/>
          <a:chOff x="0" y="0"/>
          <a:chExt cx="0" cy="0"/>
        </a:xfrm>
      </p:grpSpPr>
      <p:pic>
        <p:nvPicPr>
          <p:cNvPr id="3" name="Picture 2" descr="Chart, box and whisker chart&#10;&#10;Description automatically generated">
            <a:extLst>
              <a:ext uri="{FF2B5EF4-FFF2-40B4-BE49-F238E27FC236}">
                <a16:creationId xmlns="" xmlns:a16="http://schemas.microsoft.com/office/drawing/2014/main" id="{5CA046AB-7FF6-4BA4-AA40-6AD3B1C199DD}"/>
              </a:ext>
            </a:extLst>
          </p:cNvPr>
          <p:cNvPicPr>
            <a:picLocks noChangeAspect="1"/>
          </p:cNvPicPr>
          <p:nvPr userDrawn="1"/>
        </p:nvPicPr>
        <p:blipFill>
          <a:blip r:embed="rId2"/>
          <a:stretch>
            <a:fillRect/>
          </a:stretch>
        </p:blipFill>
        <p:spPr>
          <a:xfrm>
            <a:off x="-958" y="2381"/>
            <a:ext cx="12193916" cy="6881992"/>
          </a:xfrm>
          <a:prstGeom prst="rect">
            <a:avLst/>
          </a:prstGeom>
        </p:spPr>
      </p:pic>
      <p:sp>
        <p:nvSpPr>
          <p:cNvPr id="4" name="TextBox 3">
            <a:extLst>
              <a:ext uri="{FF2B5EF4-FFF2-40B4-BE49-F238E27FC236}">
                <a16:creationId xmlns="" xmlns:a16="http://schemas.microsoft.com/office/drawing/2014/main" id="{FDF5DB2E-949D-475C-891A-717AA21CEB65}"/>
              </a:ext>
            </a:extLst>
          </p:cNvPr>
          <p:cNvSpPr txBox="1"/>
          <p:nvPr userDrawn="1"/>
        </p:nvSpPr>
        <p:spPr>
          <a:xfrm>
            <a:off x="727494" y="1810588"/>
            <a:ext cx="7641085" cy="707886"/>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4000" b="1" dirty="0">
                <a:solidFill>
                  <a:schemeClr val="tx1"/>
                </a:solidFill>
                <a:latin typeface="Verdana"/>
                <a:ea typeface="Verdana"/>
                <a:cs typeface="Verdana"/>
              </a:rPr>
              <a:t>Homework</a:t>
            </a:r>
            <a:endParaRPr lang="en-US" dirty="0">
              <a:solidFill>
                <a:schemeClr val="tx1"/>
              </a:solidFill>
            </a:endParaRPr>
          </a:p>
        </p:txBody>
      </p:sp>
      <p:sp>
        <p:nvSpPr>
          <p:cNvPr id="5" name="TextBox 4">
            <a:extLst>
              <a:ext uri="{FF2B5EF4-FFF2-40B4-BE49-F238E27FC236}">
                <a16:creationId xmlns="" xmlns:a16="http://schemas.microsoft.com/office/drawing/2014/main" id="{1BBED51F-FFBF-46DB-84B0-80409BC9AACD}"/>
              </a:ext>
            </a:extLst>
          </p:cNvPr>
          <p:cNvSpPr txBox="1"/>
          <p:nvPr userDrawn="1"/>
        </p:nvSpPr>
        <p:spPr>
          <a:xfrm>
            <a:off x="9089152" y="4155694"/>
            <a:ext cx="2117623"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000" b="1" dirty="0">
                <a:latin typeface="Arial"/>
                <a:ea typeface="+mn-lt"/>
                <a:cs typeface="+mn-lt"/>
              </a:rPr>
              <a:t>TIME ON TASK</a:t>
            </a:r>
            <a:endParaRPr lang="en-US" dirty="0"/>
          </a:p>
        </p:txBody>
      </p:sp>
      <p:pic>
        <p:nvPicPr>
          <p:cNvPr id="7" name="Graphic 6" descr="Stopwatch 75% with solid fill">
            <a:extLst>
              <a:ext uri="{FF2B5EF4-FFF2-40B4-BE49-F238E27FC236}">
                <a16:creationId xmlns="" xmlns:a16="http://schemas.microsoft.com/office/drawing/2014/main" id="{9C4D065C-15E2-42A2-AC20-1FCE86594286}"/>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9515475" y="796720"/>
            <a:ext cx="1819781" cy="1819781"/>
          </a:xfrm>
          <a:prstGeom prst="rect">
            <a:avLst/>
          </a:prstGeom>
        </p:spPr>
      </p:pic>
    </p:spTree>
    <p:extLst>
      <p:ext uri="{BB962C8B-B14F-4D97-AF65-F5344CB8AC3E}">
        <p14:creationId xmlns:p14="http://schemas.microsoft.com/office/powerpoint/2010/main" val="38893477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Starter Activity">
    <p:spTree>
      <p:nvGrpSpPr>
        <p:cNvPr id="1" name=""/>
        <p:cNvGrpSpPr/>
        <p:nvPr/>
      </p:nvGrpSpPr>
      <p:grpSpPr>
        <a:xfrm>
          <a:off x="0" y="0"/>
          <a:ext cx="0" cy="0"/>
          <a:chOff x="0" y="0"/>
          <a:chExt cx="0" cy="0"/>
        </a:xfrm>
      </p:grpSpPr>
      <p:pic>
        <p:nvPicPr>
          <p:cNvPr id="3" name="Picture 2" descr="Chart, box and whisker chart&#10;&#10;Description automatically generated">
            <a:extLst>
              <a:ext uri="{FF2B5EF4-FFF2-40B4-BE49-F238E27FC236}">
                <a16:creationId xmlns="" xmlns:a16="http://schemas.microsoft.com/office/drawing/2014/main" id="{5CA046AB-7FF6-4BA4-AA40-6AD3B1C199DD}"/>
              </a:ext>
            </a:extLst>
          </p:cNvPr>
          <p:cNvPicPr>
            <a:picLocks noChangeAspect="1"/>
          </p:cNvPicPr>
          <p:nvPr userDrawn="1"/>
        </p:nvPicPr>
        <p:blipFill>
          <a:blip r:embed="rId2"/>
          <a:stretch>
            <a:fillRect/>
          </a:stretch>
        </p:blipFill>
        <p:spPr>
          <a:xfrm>
            <a:off x="-1916" y="0"/>
            <a:ext cx="12193916" cy="6881992"/>
          </a:xfrm>
          <a:prstGeom prst="rect">
            <a:avLst/>
          </a:prstGeom>
        </p:spPr>
      </p:pic>
      <p:sp>
        <p:nvSpPr>
          <p:cNvPr id="4" name="TextBox 3">
            <a:extLst>
              <a:ext uri="{FF2B5EF4-FFF2-40B4-BE49-F238E27FC236}">
                <a16:creationId xmlns="" xmlns:a16="http://schemas.microsoft.com/office/drawing/2014/main" id="{FDF5DB2E-949D-475C-891A-717AA21CEB65}"/>
              </a:ext>
            </a:extLst>
          </p:cNvPr>
          <p:cNvSpPr txBox="1"/>
          <p:nvPr userDrawn="1"/>
        </p:nvSpPr>
        <p:spPr>
          <a:xfrm>
            <a:off x="727494" y="1810588"/>
            <a:ext cx="7641085" cy="707886"/>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4000" b="1" dirty="0" smtClean="0">
                <a:solidFill>
                  <a:schemeClr val="tx1"/>
                </a:solidFill>
                <a:latin typeface="Verdana"/>
                <a:ea typeface="Verdana"/>
                <a:cs typeface="Verdana"/>
              </a:rPr>
              <a:t>Ice Breaker </a:t>
            </a:r>
            <a:r>
              <a:rPr lang="en-GB" sz="4000" b="1" dirty="0">
                <a:solidFill>
                  <a:schemeClr val="tx1"/>
                </a:solidFill>
                <a:latin typeface="Verdana"/>
                <a:ea typeface="Verdana"/>
                <a:cs typeface="Verdana"/>
              </a:rPr>
              <a:t>Activity</a:t>
            </a:r>
            <a:endParaRPr lang="en-US" dirty="0">
              <a:solidFill>
                <a:schemeClr val="tx1"/>
              </a:solidFill>
            </a:endParaRPr>
          </a:p>
        </p:txBody>
      </p:sp>
      <p:sp>
        <p:nvSpPr>
          <p:cNvPr id="5" name="TextBox 4">
            <a:extLst>
              <a:ext uri="{FF2B5EF4-FFF2-40B4-BE49-F238E27FC236}">
                <a16:creationId xmlns="" xmlns:a16="http://schemas.microsoft.com/office/drawing/2014/main" id="{1BBED51F-FFBF-46DB-84B0-80409BC9AACD}"/>
              </a:ext>
            </a:extLst>
          </p:cNvPr>
          <p:cNvSpPr txBox="1"/>
          <p:nvPr userDrawn="1"/>
        </p:nvSpPr>
        <p:spPr>
          <a:xfrm>
            <a:off x="9448642" y="4226508"/>
            <a:ext cx="2117623"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000" b="1" dirty="0">
                <a:latin typeface="Arial"/>
                <a:ea typeface="+mn-lt"/>
                <a:cs typeface="+mn-lt"/>
              </a:rPr>
              <a:t>TIME ON TASK</a:t>
            </a:r>
            <a:endParaRPr lang="en-US" dirty="0"/>
          </a:p>
        </p:txBody>
      </p:sp>
      <p:pic>
        <p:nvPicPr>
          <p:cNvPr id="7" name="Picture 6" descr="Icon&#10;&#10;Description automatically generated">
            <a:extLst>
              <a:ext uri="{FF2B5EF4-FFF2-40B4-BE49-F238E27FC236}">
                <a16:creationId xmlns="" xmlns:a16="http://schemas.microsoft.com/office/drawing/2014/main" id="{EC5FD8FB-69CF-40A4-A622-1E0EBFEDBBB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797632" y="983668"/>
            <a:ext cx="1430031" cy="1430031"/>
          </a:xfrm>
          <a:prstGeom prst="rect">
            <a:avLst/>
          </a:prstGeom>
          <a:ln>
            <a:noFill/>
          </a:ln>
        </p:spPr>
      </p:pic>
    </p:spTree>
    <p:extLst>
      <p:ext uri="{BB962C8B-B14F-4D97-AF65-F5344CB8AC3E}">
        <p14:creationId xmlns:p14="http://schemas.microsoft.com/office/powerpoint/2010/main" val="2102989331"/>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GB" smtClean="0"/>
              <a:t>02/07/2021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32411038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revious Session">
    <p:spTree>
      <p:nvGrpSpPr>
        <p:cNvPr id="1" name=""/>
        <p:cNvGrpSpPr/>
        <p:nvPr/>
      </p:nvGrpSpPr>
      <p:grpSpPr>
        <a:xfrm>
          <a:off x="0" y="0"/>
          <a:ext cx="0" cy="0"/>
          <a:chOff x="0" y="0"/>
          <a:chExt cx="0" cy="0"/>
        </a:xfrm>
      </p:grpSpPr>
      <p:pic>
        <p:nvPicPr>
          <p:cNvPr id="8" name="Picture 2">
            <a:extLst>
              <a:ext uri="{FF2B5EF4-FFF2-40B4-BE49-F238E27FC236}">
                <a16:creationId xmlns="" xmlns:a16="http://schemas.microsoft.com/office/drawing/2014/main" id="{80FC60C2-333E-4C09-9428-B6B9612A319E}"/>
              </a:ext>
            </a:extLst>
          </p:cNvPr>
          <p:cNvPicPr>
            <a:picLocks noChangeAspect="1"/>
          </p:cNvPicPr>
          <p:nvPr userDrawn="1"/>
        </p:nvPicPr>
        <p:blipFill>
          <a:blip r:embed="rId2"/>
          <a:stretch>
            <a:fillRect/>
          </a:stretch>
        </p:blipFill>
        <p:spPr>
          <a:xfrm>
            <a:off x="-1916" y="0"/>
            <a:ext cx="12193916" cy="6881992"/>
          </a:xfrm>
          <a:prstGeom prst="rect">
            <a:avLst/>
          </a:prstGeom>
        </p:spPr>
      </p:pic>
      <p:sp>
        <p:nvSpPr>
          <p:cNvPr id="4" name="TextBox 3">
            <a:extLst>
              <a:ext uri="{FF2B5EF4-FFF2-40B4-BE49-F238E27FC236}">
                <a16:creationId xmlns="" xmlns:a16="http://schemas.microsoft.com/office/drawing/2014/main" id="{F2F3442D-4961-43B6-AE8C-4AD1B542760F}"/>
              </a:ext>
            </a:extLst>
          </p:cNvPr>
          <p:cNvSpPr txBox="1"/>
          <p:nvPr userDrawn="1"/>
        </p:nvSpPr>
        <p:spPr>
          <a:xfrm>
            <a:off x="727494" y="1810588"/>
            <a:ext cx="7641085" cy="707886"/>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4000" b="1" dirty="0">
                <a:solidFill>
                  <a:schemeClr val="tx1"/>
                </a:solidFill>
                <a:latin typeface="Verdana"/>
                <a:ea typeface="Verdana"/>
                <a:cs typeface="Verdana"/>
              </a:rPr>
              <a:t>Previous session</a:t>
            </a:r>
            <a:endParaRPr lang="en-US" dirty="0">
              <a:solidFill>
                <a:schemeClr val="tx1"/>
              </a:solidFill>
            </a:endParaRPr>
          </a:p>
        </p:txBody>
      </p:sp>
      <p:pic>
        <p:nvPicPr>
          <p:cNvPr id="3" name="Graphic 2" descr="Rewind with solid fill">
            <a:extLst>
              <a:ext uri="{FF2B5EF4-FFF2-40B4-BE49-F238E27FC236}">
                <a16:creationId xmlns="" xmlns:a16="http://schemas.microsoft.com/office/drawing/2014/main" id="{EDA7DDE2-5C2A-4460-AFAD-E5C453F41F7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9730654" y="1081925"/>
            <a:ext cx="1457325" cy="1457325"/>
          </a:xfrm>
          <a:prstGeom prst="rect">
            <a:avLst/>
          </a:prstGeom>
        </p:spPr>
      </p:pic>
    </p:spTree>
    <p:extLst>
      <p:ext uri="{BB962C8B-B14F-4D97-AF65-F5344CB8AC3E}">
        <p14:creationId xmlns:p14="http://schemas.microsoft.com/office/powerpoint/2010/main" val="31132946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5" name="Picture 3">
            <a:extLst>
              <a:ext uri="{FF2B5EF4-FFF2-40B4-BE49-F238E27FC236}">
                <a16:creationId xmlns="" xmlns:a16="http://schemas.microsoft.com/office/drawing/2014/main" id="{321F265A-F63B-478D-A4BB-80FB6E6B3465}"/>
              </a:ext>
            </a:extLst>
          </p:cNvPr>
          <p:cNvPicPr>
            <a:picLocks noChangeAspect="1"/>
          </p:cNvPicPr>
          <p:nvPr userDrawn="1"/>
        </p:nvPicPr>
        <p:blipFill>
          <a:blip r:embed="rId2"/>
          <a:stretch>
            <a:fillRect/>
          </a:stretch>
        </p:blipFill>
        <p:spPr>
          <a:xfrm>
            <a:off x="-1916" y="-11996"/>
            <a:ext cx="12193916" cy="6881992"/>
          </a:xfrm>
          <a:prstGeom prst="rect">
            <a:avLst/>
          </a:prstGeom>
        </p:spPr>
      </p:pic>
      <p:sp>
        <p:nvSpPr>
          <p:cNvPr id="6" name="TextBox 5">
            <a:extLst>
              <a:ext uri="{FF2B5EF4-FFF2-40B4-BE49-F238E27FC236}">
                <a16:creationId xmlns="" xmlns:a16="http://schemas.microsoft.com/office/drawing/2014/main" id="{21398435-3FB5-43E4-842B-7C7CC1D63E6A}"/>
              </a:ext>
            </a:extLst>
          </p:cNvPr>
          <p:cNvSpPr txBox="1"/>
          <p:nvPr userDrawn="1"/>
        </p:nvSpPr>
        <p:spPr>
          <a:xfrm>
            <a:off x="873021" y="2390615"/>
            <a:ext cx="7641085" cy="1815882"/>
          </a:xfrm>
          <a:prstGeom prst="rect">
            <a:avLst/>
          </a:prstGeom>
          <a:noFill/>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5600" b="1" dirty="0">
                <a:solidFill>
                  <a:schemeClr val="tx1"/>
                </a:solidFill>
                <a:latin typeface="Verdana"/>
                <a:ea typeface="Verdana"/>
                <a:cs typeface="Verdana"/>
              </a:rPr>
              <a:t>Qualification </a:t>
            </a:r>
          </a:p>
          <a:p>
            <a:r>
              <a:rPr lang="en-GB" sz="5600" b="1" dirty="0">
                <a:solidFill>
                  <a:schemeClr val="tx1"/>
                </a:solidFill>
                <a:latin typeface="Verdana"/>
                <a:ea typeface="Verdana"/>
                <a:cs typeface="Verdana"/>
              </a:rPr>
              <a:t>Title</a:t>
            </a:r>
            <a:endParaRPr lang="en-US" sz="5600" b="1" dirty="0">
              <a:solidFill>
                <a:schemeClr val="tx1"/>
              </a:solidFill>
              <a:latin typeface="Verdana"/>
              <a:ea typeface="Verdana"/>
              <a:cs typeface="Verdana"/>
            </a:endParaRPr>
          </a:p>
        </p:txBody>
      </p:sp>
      <p:sp>
        <p:nvSpPr>
          <p:cNvPr id="7" name="TextBox 6">
            <a:extLst>
              <a:ext uri="{FF2B5EF4-FFF2-40B4-BE49-F238E27FC236}">
                <a16:creationId xmlns="" xmlns:a16="http://schemas.microsoft.com/office/drawing/2014/main" id="{66A99A3F-4CCF-4202-A85F-F69FDF0E70D3}"/>
              </a:ext>
            </a:extLst>
          </p:cNvPr>
          <p:cNvSpPr txBox="1"/>
          <p:nvPr userDrawn="1"/>
        </p:nvSpPr>
        <p:spPr>
          <a:xfrm>
            <a:off x="555133" y="6124068"/>
            <a:ext cx="3318294"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600" dirty="0">
                <a:solidFill>
                  <a:srgbClr val="333333"/>
                </a:solidFill>
                <a:latin typeface="Arial"/>
                <a:cs typeface="Arial"/>
              </a:rPr>
              <a:t>Version 2.0   |   March 2021</a:t>
            </a:r>
            <a:endParaRPr lang="en-US" sz="1600" dirty="0">
              <a:solidFill>
                <a:srgbClr val="333333"/>
              </a:solidFill>
              <a:latin typeface="Arial"/>
              <a:cs typeface="Arial"/>
            </a:endParaRPr>
          </a:p>
        </p:txBody>
      </p:sp>
      <p:sp>
        <p:nvSpPr>
          <p:cNvPr id="8" name="TextBox 7">
            <a:extLst>
              <a:ext uri="{FF2B5EF4-FFF2-40B4-BE49-F238E27FC236}">
                <a16:creationId xmlns="" xmlns:a16="http://schemas.microsoft.com/office/drawing/2014/main" id="{03D35374-882D-481A-97C5-E58F6E2E623C}"/>
              </a:ext>
            </a:extLst>
          </p:cNvPr>
          <p:cNvSpPr txBox="1"/>
          <p:nvPr userDrawn="1"/>
        </p:nvSpPr>
        <p:spPr>
          <a:xfrm>
            <a:off x="1031171" y="4288120"/>
            <a:ext cx="7324784" cy="584775"/>
          </a:xfrm>
          <a:prstGeom prst="rect">
            <a:avLst/>
          </a:prstGeom>
          <a:noFill/>
          <a:ln>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dirty="0">
                <a:solidFill>
                  <a:schemeClr val="bg1"/>
                </a:solidFill>
                <a:latin typeface="Verdana"/>
                <a:ea typeface="Verdana"/>
                <a:cs typeface="Verdana"/>
              </a:rPr>
              <a:t>(x/xxx/xxx/x)</a:t>
            </a:r>
          </a:p>
        </p:txBody>
      </p:sp>
      <p:sp>
        <p:nvSpPr>
          <p:cNvPr id="9" name="TextBox 8">
            <a:extLst>
              <a:ext uri="{FF2B5EF4-FFF2-40B4-BE49-F238E27FC236}">
                <a16:creationId xmlns="" xmlns:a16="http://schemas.microsoft.com/office/drawing/2014/main" id="{41D0903E-DCD4-4B99-9705-1CDE46E163F9}"/>
              </a:ext>
            </a:extLst>
          </p:cNvPr>
          <p:cNvSpPr txBox="1"/>
          <p:nvPr userDrawn="1"/>
        </p:nvSpPr>
        <p:spPr>
          <a:xfrm>
            <a:off x="555133" y="5785514"/>
            <a:ext cx="7324784"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600" dirty="0">
                <a:solidFill>
                  <a:srgbClr val="333333"/>
                </a:solidFill>
                <a:latin typeface="Arial"/>
                <a:cs typeface="Arial"/>
              </a:rPr>
              <a:t>Session X – Session Title</a:t>
            </a:r>
            <a:endParaRPr lang="en-US" sz="1600" dirty="0">
              <a:solidFill>
                <a:srgbClr val="333333"/>
              </a:solidFill>
              <a:latin typeface="Arial"/>
              <a:cs typeface="Arial"/>
            </a:endParaRPr>
          </a:p>
        </p:txBody>
      </p:sp>
    </p:spTree>
    <p:extLst>
      <p:ext uri="{BB962C8B-B14F-4D97-AF65-F5344CB8AC3E}">
        <p14:creationId xmlns:p14="http://schemas.microsoft.com/office/powerpoint/2010/main" val="31463889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earning Objectives">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3D75D932-29C5-4473-98EE-1616A6AB2E46}"/>
              </a:ext>
            </a:extLst>
          </p:cNvPr>
          <p:cNvPicPr>
            <a:picLocks noChangeAspect="1"/>
          </p:cNvPicPr>
          <p:nvPr userDrawn="1"/>
        </p:nvPicPr>
        <p:blipFill>
          <a:blip r:embed="rId2"/>
          <a:stretch>
            <a:fillRect/>
          </a:stretch>
        </p:blipFill>
        <p:spPr>
          <a:xfrm>
            <a:off x="-1917" y="6215"/>
            <a:ext cx="12193916" cy="6881992"/>
          </a:xfrm>
          <a:prstGeom prst="rect">
            <a:avLst/>
          </a:prstGeom>
        </p:spPr>
      </p:pic>
      <p:sp>
        <p:nvSpPr>
          <p:cNvPr id="4" name="TextBox 1">
            <a:extLst>
              <a:ext uri="{FF2B5EF4-FFF2-40B4-BE49-F238E27FC236}">
                <a16:creationId xmlns="" xmlns:a16="http://schemas.microsoft.com/office/drawing/2014/main" id="{9244FEEE-4690-4480-BA7D-C24B96349855}"/>
              </a:ext>
            </a:extLst>
          </p:cNvPr>
          <p:cNvSpPr txBox="1"/>
          <p:nvPr userDrawn="1"/>
        </p:nvSpPr>
        <p:spPr>
          <a:xfrm>
            <a:off x="727494" y="1810588"/>
            <a:ext cx="7641085" cy="707886"/>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4000" b="1" dirty="0">
                <a:solidFill>
                  <a:schemeClr val="tx1"/>
                </a:solidFill>
                <a:latin typeface="Verdana"/>
                <a:ea typeface="Verdana"/>
                <a:cs typeface="Verdana"/>
              </a:rPr>
              <a:t>What you will learn today</a:t>
            </a:r>
            <a:endParaRPr lang="en-US" dirty="0">
              <a:solidFill>
                <a:schemeClr val="tx1"/>
              </a:solidFill>
            </a:endParaRPr>
          </a:p>
        </p:txBody>
      </p:sp>
      <p:pic>
        <p:nvPicPr>
          <p:cNvPr id="5" name="Picture 4" descr="Icon&#10;&#10;Description automatically generated">
            <a:extLst>
              <a:ext uri="{FF2B5EF4-FFF2-40B4-BE49-F238E27FC236}">
                <a16:creationId xmlns="" xmlns:a16="http://schemas.microsoft.com/office/drawing/2014/main" id="{7BDB0595-B5DA-499A-B8D5-1D7EE2A3A4D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753600" y="979018"/>
            <a:ext cx="1539456" cy="1539456"/>
          </a:xfrm>
          <a:prstGeom prst="rect">
            <a:avLst/>
          </a:prstGeom>
        </p:spPr>
      </p:pic>
    </p:spTree>
    <p:extLst>
      <p:ext uri="{BB962C8B-B14F-4D97-AF65-F5344CB8AC3E}">
        <p14:creationId xmlns:p14="http://schemas.microsoft.com/office/powerpoint/2010/main" val="30498039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Learning Objectives">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3D75D932-29C5-4473-98EE-1616A6AB2E46}"/>
              </a:ext>
            </a:extLst>
          </p:cNvPr>
          <p:cNvPicPr>
            <a:picLocks noChangeAspect="1"/>
          </p:cNvPicPr>
          <p:nvPr userDrawn="1"/>
        </p:nvPicPr>
        <p:blipFill>
          <a:blip r:embed="rId2"/>
          <a:stretch>
            <a:fillRect/>
          </a:stretch>
        </p:blipFill>
        <p:spPr>
          <a:xfrm>
            <a:off x="-1917" y="6215"/>
            <a:ext cx="12193916" cy="6881992"/>
          </a:xfrm>
          <a:prstGeom prst="rect">
            <a:avLst/>
          </a:prstGeom>
        </p:spPr>
      </p:pic>
      <p:sp>
        <p:nvSpPr>
          <p:cNvPr id="4" name="TextBox 1">
            <a:extLst>
              <a:ext uri="{FF2B5EF4-FFF2-40B4-BE49-F238E27FC236}">
                <a16:creationId xmlns="" xmlns:a16="http://schemas.microsoft.com/office/drawing/2014/main" id="{9244FEEE-4690-4480-BA7D-C24B96349855}"/>
              </a:ext>
            </a:extLst>
          </p:cNvPr>
          <p:cNvSpPr txBox="1"/>
          <p:nvPr userDrawn="1"/>
        </p:nvSpPr>
        <p:spPr>
          <a:xfrm>
            <a:off x="727494" y="1810588"/>
            <a:ext cx="7641085" cy="707886"/>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4000" b="1" dirty="0" smtClean="0">
                <a:solidFill>
                  <a:schemeClr val="tx1"/>
                </a:solidFill>
                <a:latin typeface="Verdana"/>
                <a:ea typeface="Verdana"/>
                <a:cs typeface="Verdana"/>
              </a:rPr>
              <a:t>Aims and</a:t>
            </a:r>
            <a:r>
              <a:rPr lang="en-GB" sz="4000" b="1" baseline="0" dirty="0" smtClean="0">
                <a:solidFill>
                  <a:schemeClr val="tx1"/>
                </a:solidFill>
                <a:latin typeface="Verdana"/>
                <a:ea typeface="Verdana"/>
                <a:cs typeface="Verdana"/>
              </a:rPr>
              <a:t> Outcomes</a:t>
            </a:r>
            <a:endParaRPr lang="en-US" dirty="0">
              <a:solidFill>
                <a:schemeClr val="tx1"/>
              </a:solidFill>
            </a:endParaRPr>
          </a:p>
        </p:txBody>
      </p:sp>
      <p:pic>
        <p:nvPicPr>
          <p:cNvPr id="5" name="Picture 4" descr="Icon&#10;&#10;Description automatically generated">
            <a:extLst>
              <a:ext uri="{FF2B5EF4-FFF2-40B4-BE49-F238E27FC236}">
                <a16:creationId xmlns="" xmlns:a16="http://schemas.microsoft.com/office/drawing/2014/main" id="{7BDB0595-B5DA-499A-B8D5-1D7EE2A3A4D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753600" y="979018"/>
            <a:ext cx="1539456" cy="1539456"/>
          </a:xfrm>
          <a:prstGeom prst="rect">
            <a:avLst/>
          </a:prstGeom>
        </p:spPr>
      </p:pic>
    </p:spTree>
    <p:extLst>
      <p:ext uri="{BB962C8B-B14F-4D97-AF65-F5344CB8AC3E}">
        <p14:creationId xmlns:p14="http://schemas.microsoft.com/office/powerpoint/2010/main" val="334392232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Learning Objectives">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3D75D932-29C5-4473-98EE-1616A6AB2E46}"/>
              </a:ext>
            </a:extLst>
          </p:cNvPr>
          <p:cNvPicPr>
            <a:picLocks noChangeAspect="1"/>
          </p:cNvPicPr>
          <p:nvPr userDrawn="1"/>
        </p:nvPicPr>
        <p:blipFill>
          <a:blip r:embed="rId2"/>
          <a:stretch>
            <a:fillRect/>
          </a:stretch>
        </p:blipFill>
        <p:spPr>
          <a:xfrm>
            <a:off x="-1917" y="6215"/>
            <a:ext cx="12193916" cy="6881992"/>
          </a:xfrm>
          <a:prstGeom prst="rect">
            <a:avLst/>
          </a:prstGeom>
        </p:spPr>
      </p:pic>
      <p:sp>
        <p:nvSpPr>
          <p:cNvPr id="4" name="TextBox 1">
            <a:extLst>
              <a:ext uri="{FF2B5EF4-FFF2-40B4-BE49-F238E27FC236}">
                <a16:creationId xmlns="" xmlns:a16="http://schemas.microsoft.com/office/drawing/2014/main" id="{9244FEEE-4690-4480-BA7D-C24B96349855}"/>
              </a:ext>
            </a:extLst>
          </p:cNvPr>
          <p:cNvSpPr txBox="1"/>
          <p:nvPr userDrawn="1"/>
        </p:nvSpPr>
        <p:spPr>
          <a:xfrm>
            <a:off x="727494" y="1810588"/>
            <a:ext cx="7641085" cy="707886"/>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4000" b="1" dirty="0" smtClean="0">
                <a:solidFill>
                  <a:schemeClr val="tx1"/>
                </a:solidFill>
                <a:latin typeface="Verdana"/>
                <a:ea typeface="Verdana"/>
                <a:cs typeface="Verdana"/>
              </a:rPr>
              <a:t>Aims and</a:t>
            </a:r>
            <a:r>
              <a:rPr lang="en-GB" sz="4000" b="1" baseline="0" dirty="0" smtClean="0">
                <a:solidFill>
                  <a:schemeClr val="tx1"/>
                </a:solidFill>
                <a:latin typeface="Verdana"/>
                <a:ea typeface="Verdana"/>
                <a:cs typeface="Verdana"/>
              </a:rPr>
              <a:t> Outcomes</a:t>
            </a:r>
            <a:endParaRPr lang="en-US" dirty="0">
              <a:solidFill>
                <a:schemeClr val="tx1"/>
              </a:solidFill>
            </a:endParaRPr>
          </a:p>
        </p:txBody>
      </p:sp>
      <p:pic>
        <p:nvPicPr>
          <p:cNvPr id="5" name="Picture 4" descr="Icon&#10;&#10;Description automatically generated">
            <a:extLst>
              <a:ext uri="{FF2B5EF4-FFF2-40B4-BE49-F238E27FC236}">
                <a16:creationId xmlns="" xmlns:a16="http://schemas.microsoft.com/office/drawing/2014/main" id="{7BDB0595-B5DA-499A-B8D5-1D7EE2A3A4D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753600" y="979018"/>
            <a:ext cx="1539456" cy="1539456"/>
          </a:xfrm>
          <a:prstGeom prst="rect">
            <a:avLst/>
          </a:prstGeom>
        </p:spPr>
      </p:pic>
      <p:sp>
        <p:nvSpPr>
          <p:cNvPr id="6" name="TextBox 5"/>
          <p:cNvSpPr txBox="1"/>
          <p:nvPr userDrawn="1"/>
        </p:nvSpPr>
        <p:spPr>
          <a:xfrm>
            <a:off x="8229600" y="4229099"/>
            <a:ext cx="3448050" cy="2246769"/>
          </a:xfrm>
          <a:prstGeom prst="rect">
            <a:avLst/>
          </a:prstGeom>
          <a:solidFill>
            <a:srgbClr val="78F9D4"/>
          </a:solidFill>
        </p:spPr>
        <p:txBody>
          <a:bodyPr wrap="square" rtlCol="0">
            <a:spAutoFit/>
          </a:bodyPr>
          <a:lstStyle/>
          <a:p>
            <a:pPr algn="ctr"/>
            <a:endParaRPr lang="en-GB" sz="2000" b="1" dirty="0" smtClean="0">
              <a:latin typeface="Arial" panose="020B0604020202020204" pitchFamily="34" charset="0"/>
              <a:cs typeface="Arial" panose="020B0604020202020204" pitchFamily="34" charset="0"/>
            </a:endParaRPr>
          </a:p>
          <a:p>
            <a:pPr algn="ctr"/>
            <a:endParaRPr lang="en-GB" sz="2000" b="1" dirty="0" smtClean="0">
              <a:latin typeface="Arial" panose="020B0604020202020204" pitchFamily="34" charset="0"/>
              <a:cs typeface="Arial" panose="020B0604020202020204" pitchFamily="34" charset="0"/>
            </a:endParaRPr>
          </a:p>
          <a:p>
            <a:pPr algn="ctr"/>
            <a:endParaRPr lang="en-GB" sz="2000" b="1" dirty="0" smtClean="0">
              <a:latin typeface="Arial" panose="020B0604020202020204" pitchFamily="34" charset="0"/>
              <a:cs typeface="Arial" panose="020B0604020202020204" pitchFamily="34" charset="0"/>
            </a:endParaRPr>
          </a:p>
          <a:p>
            <a:pPr algn="ctr"/>
            <a:endParaRPr lang="en-GB" sz="2000" b="1" dirty="0" smtClean="0">
              <a:latin typeface="Arial" panose="020B0604020202020204" pitchFamily="34" charset="0"/>
              <a:cs typeface="Arial" panose="020B0604020202020204" pitchFamily="34" charset="0"/>
            </a:endParaRPr>
          </a:p>
          <a:p>
            <a:pPr algn="ctr"/>
            <a:r>
              <a:rPr lang="en-GB" sz="2000" b="1" dirty="0" smtClean="0">
                <a:latin typeface="Arial" panose="020B0604020202020204" pitchFamily="34" charset="0"/>
                <a:cs typeface="Arial" panose="020B0604020202020204" pitchFamily="34" charset="0"/>
              </a:rPr>
              <a:t>Don’t forget to complete your Knowledge Check!</a:t>
            </a:r>
          </a:p>
          <a:p>
            <a:pPr algn="ctr"/>
            <a:endParaRPr lang="en-GB" sz="2000" b="1" dirty="0" smtClean="0">
              <a:latin typeface="Arial" panose="020B0604020202020204" pitchFamily="34" charset="0"/>
              <a:cs typeface="Arial" panose="020B0604020202020204" pitchFamily="34" charset="0"/>
            </a:endParaRPr>
          </a:p>
        </p:txBody>
      </p:sp>
      <p:pic>
        <p:nvPicPr>
          <p:cNvPr id="3074" name="Picture 2" descr="C:\Users\vicsafc\Documents\NCFE\Rebranding project\EDSQ workbook\FW__Workbook_icons_ (1)\L&amp;OD Icons-09.png"/>
          <p:cNvPicPr>
            <a:picLocks noChangeAspect="1" noChangeArrowheads="1"/>
          </p:cNvPicPr>
          <p:nvPr userDrawn="1"/>
        </p:nvPicPr>
        <p:blipFill>
          <a:blip r:embed="rId4" cstate="print">
            <a:biLevel thresh="75000"/>
            <a:extLst>
              <a:ext uri="{28A0092B-C50C-407E-A947-70E740481C1C}">
                <a14:useLocalDpi xmlns:a14="http://schemas.microsoft.com/office/drawing/2010/main" val="0"/>
              </a:ext>
            </a:extLst>
          </a:blip>
          <a:srcRect/>
          <a:stretch>
            <a:fillRect/>
          </a:stretch>
        </p:blipFill>
        <p:spPr bwMode="auto">
          <a:xfrm>
            <a:off x="8368579" y="4402793"/>
            <a:ext cx="832571" cy="8325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311260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fo Slide">
    <p:spTree>
      <p:nvGrpSpPr>
        <p:cNvPr id="1" name=""/>
        <p:cNvGrpSpPr/>
        <p:nvPr/>
      </p:nvGrpSpPr>
      <p:grpSpPr>
        <a:xfrm>
          <a:off x="0" y="0"/>
          <a:ext cx="0" cy="0"/>
          <a:chOff x="0" y="0"/>
          <a:chExt cx="0" cy="0"/>
        </a:xfrm>
      </p:grpSpPr>
      <p:pic>
        <p:nvPicPr>
          <p:cNvPr id="5" name="Picture 7" descr="A picture containing background pattern&#10;&#10;Description automatically generated">
            <a:extLst>
              <a:ext uri="{FF2B5EF4-FFF2-40B4-BE49-F238E27FC236}">
                <a16:creationId xmlns="" xmlns:a16="http://schemas.microsoft.com/office/drawing/2014/main" id="{C844F43E-8EE0-4ED8-8EAD-07C427BCD483}"/>
              </a:ext>
            </a:extLst>
          </p:cNvPr>
          <p:cNvPicPr>
            <a:picLocks noChangeAspect="1"/>
          </p:cNvPicPr>
          <p:nvPr userDrawn="1"/>
        </p:nvPicPr>
        <p:blipFill>
          <a:blip r:embed="rId2"/>
          <a:stretch>
            <a:fillRect/>
          </a:stretch>
        </p:blipFill>
        <p:spPr>
          <a:xfrm>
            <a:off x="-958" y="-1225"/>
            <a:ext cx="12193916" cy="6889203"/>
          </a:xfrm>
          <a:prstGeom prst="rect">
            <a:avLst/>
          </a:prstGeom>
        </p:spPr>
      </p:pic>
      <p:sp>
        <p:nvSpPr>
          <p:cNvPr id="6" name="Title 1">
            <a:extLst>
              <a:ext uri="{FF2B5EF4-FFF2-40B4-BE49-F238E27FC236}">
                <a16:creationId xmlns="" xmlns:a16="http://schemas.microsoft.com/office/drawing/2014/main" id="{648C5907-B710-472B-B533-B383389295A6}"/>
              </a:ext>
            </a:extLst>
          </p:cNvPr>
          <p:cNvSpPr>
            <a:spLocks noGrp="1"/>
          </p:cNvSpPr>
          <p:nvPr>
            <p:ph type="title"/>
          </p:nvPr>
        </p:nvSpPr>
        <p:spPr>
          <a:xfrm>
            <a:off x="668607" y="1481055"/>
            <a:ext cx="7641085" cy="707886"/>
          </a:xfrm>
          <a:prstGeom prst="rect">
            <a:avLst/>
          </a:prstGeom>
          <a:ln>
            <a:noFill/>
          </a:ln>
        </p:spPr>
        <p:txBody>
          <a:bodyPr/>
          <a:lstStyle>
            <a:lvl1pPr>
              <a:defRPr sz="3600" b="1">
                <a:latin typeface="Verdana" panose="020B0604030504040204" pitchFamily="34" charset="0"/>
                <a:ea typeface="Verdana" panose="020B0604030504040204" pitchFamily="34" charset="0"/>
              </a:defRPr>
            </a:lvl1pPr>
          </a:lstStyle>
          <a:p>
            <a:r>
              <a:rPr lang="en-US" dirty="0"/>
              <a:t>Click to edit Master title style</a:t>
            </a:r>
            <a:endParaRPr lang="en-GB" dirty="0"/>
          </a:p>
        </p:txBody>
      </p:sp>
    </p:spTree>
    <p:extLst>
      <p:ext uri="{BB962C8B-B14F-4D97-AF65-F5344CB8AC3E}">
        <p14:creationId xmlns:p14="http://schemas.microsoft.com/office/powerpoint/2010/main" val="241952755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Info Slide">
    <p:spTree>
      <p:nvGrpSpPr>
        <p:cNvPr id="1" name=""/>
        <p:cNvGrpSpPr/>
        <p:nvPr/>
      </p:nvGrpSpPr>
      <p:grpSpPr>
        <a:xfrm>
          <a:off x="0" y="0"/>
          <a:ext cx="0" cy="0"/>
          <a:chOff x="0" y="0"/>
          <a:chExt cx="0" cy="0"/>
        </a:xfrm>
      </p:grpSpPr>
      <p:pic>
        <p:nvPicPr>
          <p:cNvPr id="5" name="Picture 7" descr="A picture containing background pattern&#10;&#10;Description automatically generated">
            <a:extLst>
              <a:ext uri="{FF2B5EF4-FFF2-40B4-BE49-F238E27FC236}">
                <a16:creationId xmlns="" xmlns:a16="http://schemas.microsoft.com/office/drawing/2014/main" id="{C844F43E-8EE0-4ED8-8EAD-07C427BCD483}"/>
              </a:ext>
            </a:extLst>
          </p:cNvPr>
          <p:cNvPicPr>
            <a:picLocks noChangeAspect="1"/>
          </p:cNvPicPr>
          <p:nvPr userDrawn="1"/>
        </p:nvPicPr>
        <p:blipFill>
          <a:blip r:embed="rId2"/>
          <a:stretch>
            <a:fillRect/>
          </a:stretch>
        </p:blipFill>
        <p:spPr>
          <a:xfrm>
            <a:off x="-958" y="-1225"/>
            <a:ext cx="12193916" cy="6889203"/>
          </a:xfrm>
          <a:prstGeom prst="rect">
            <a:avLst/>
          </a:prstGeom>
        </p:spPr>
      </p:pic>
      <p:sp>
        <p:nvSpPr>
          <p:cNvPr id="6" name="Title 1">
            <a:extLst>
              <a:ext uri="{FF2B5EF4-FFF2-40B4-BE49-F238E27FC236}">
                <a16:creationId xmlns="" xmlns:a16="http://schemas.microsoft.com/office/drawing/2014/main" id="{648C5907-B710-472B-B533-B383389295A6}"/>
              </a:ext>
            </a:extLst>
          </p:cNvPr>
          <p:cNvSpPr>
            <a:spLocks noGrp="1"/>
          </p:cNvSpPr>
          <p:nvPr>
            <p:ph type="title"/>
          </p:nvPr>
        </p:nvSpPr>
        <p:spPr>
          <a:xfrm>
            <a:off x="668607" y="1481055"/>
            <a:ext cx="7641085" cy="707886"/>
          </a:xfrm>
          <a:prstGeom prst="rect">
            <a:avLst/>
          </a:prstGeom>
          <a:ln>
            <a:noFill/>
          </a:ln>
        </p:spPr>
        <p:txBody>
          <a:bodyPr/>
          <a:lstStyle>
            <a:lvl1pPr>
              <a:defRPr sz="3600" b="1">
                <a:latin typeface="Verdana" panose="020B0604030504040204" pitchFamily="34" charset="0"/>
                <a:ea typeface="Verdana" panose="020B0604030504040204" pitchFamily="34" charset="0"/>
              </a:defRPr>
            </a:lvl1pPr>
          </a:lstStyle>
          <a:p>
            <a:r>
              <a:rPr lang="en-US" dirty="0"/>
              <a:t>Click to edit Master title style</a:t>
            </a:r>
            <a:endParaRPr lang="en-GB" dirty="0"/>
          </a:p>
        </p:txBody>
      </p:sp>
      <p:sp>
        <p:nvSpPr>
          <p:cNvPr id="4" name="TextBox 3"/>
          <p:cNvSpPr txBox="1"/>
          <p:nvPr userDrawn="1"/>
        </p:nvSpPr>
        <p:spPr>
          <a:xfrm>
            <a:off x="8229600" y="4229100"/>
            <a:ext cx="3448050" cy="1908000"/>
          </a:xfrm>
          <a:prstGeom prst="rect">
            <a:avLst/>
          </a:prstGeom>
          <a:solidFill>
            <a:srgbClr val="78F9D4"/>
          </a:solidFill>
        </p:spPr>
        <p:txBody>
          <a:bodyPr wrap="square" rtlCol="0">
            <a:spAutoFit/>
          </a:bodyPr>
          <a:lstStyle/>
          <a:p>
            <a:endParaRPr lang="en-GB" dirty="0"/>
          </a:p>
        </p:txBody>
      </p:sp>
    </p:spTree>
    <p:extLst>
      <p:ext uri="{BB962C8B-B14F-4D97-AF65-F5344CB8AC3E}">
        <p14:creationId xmlns:p14="http://schemas.microsoft.com/office/powerpoint/2010/main" val="15820685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73" r:id="rId1"/>
    <p:sldLayoutId id="2147483684" r:id="rId2"/>
    <p:sldLayoutId id="2147483674" r:id="rId3"/>
    <p:sldLayoutId id="2147483667" r:id="rId4"/>
    <p:sldLayoutId id="2147483668" r:id="rId5"/>
    <p:sldLayoutId id="2147483686" r:id="rId6"/>
    <p:sldLayoutId id="2147483690" r:id="rId7"/>
    <p:sldLayoutId id="2147483680" r:id="rId8"/>
    <p:sldLayoutId id="2147483689" r:id="rId9"/>
    <p:sldLayoutId id="2147483685" r:id="rId10"/>
    <p:sldLayoutId id="2147483687" r:id="rId11"/>
    <p:sldLayoutId id="2147483671" r:id="rId12"/>
    <p:sldLayoutId id="2147483688" r:id="rId13"/>
    <p:sldLayoutId id="2147483682" r:id="rId14"/>
    <p:sldLayoutId id="2147483679" r:id="rId15"/>
    <p:sldLayoutId id="2147483669" r:id="rId16"/>
    <p:sldLayoutId id="2147483678" r:id="rId17"/>
    <p:sldLayoutId id="2147483677" r:id="rId18"/>
    <p:sldLayoutId id="2147483670" r:id="rId19"/>
    <p:sldLayoutId id="2147483683" r:id="rId20"/>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8" Type="http://schemas.openxmlformats.org/officeDocument/2006/relationships/audio" Target="../media/media27.m4a"/><Relationship Id="rId3" Type="http://schemas.microsoft.com/office/2007/relationships/media" Target="../media/media25.m4a"/><Relationship Id="rId7" Type="http://schemas.microsoft.com/office/2007/relationships/media" Target="../media/media27.m4a"/><Relationship Id="rId2" Type="http://schemas.openxmlformats.org/officeDocument/2006/relationships/audio" Target="../media/media24.m4a"/><Relationship Id="rId1" Type="http://schemas.microsoft.com/office/2007/relationships/media" Target="../media/media24.m4a"/><Relationship Id="rId6" Type="http://schemas.openxmlformats.org/officeDocument/2006/relationships/audio" Target="../media/media26.m4a"/><Relationship Id="rId11" Type="http://schemas.openxmlformats.org/officeDocument/2006/relationships/image" Target="../media/image13.png"/><Relationship Id="rId5" Type="http://schemas.microsoft.com/office/2007/relationships/media" Target="../media/media26.m4a"/><Relationship Id="rId10" Type="http://schemas.openxmlformats.org/officeDocument/2006/relationships/notesSlide" Target="../notesSlides/notesSlide11.xml"/><Relationship Id="rId4" Type="http://schemas.openxmlformats.org/officeDocument/2006/relationships/audio" Target="../media/media25.m4a"/><Relationship Id="rId9"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microsoft.com/office/2007/relationships/media" Target="../media/media29.m4a"/><Relationship Id="rId7" Type="http://schemas.openxmlformats.org/officeDocument/2006/relationships/audio" Target="../media/media31.m4a"/><Relationship Id="rId2" Type="http://schemas.microsoft.com/office/2007/relationships/media" Target="../media/media28.m4a"/><Relationship Id="rId1" Type="http://schemas.openxmlformats.org/officeDocument/2006/relationships/audio" Target="NULL" TargetMode="External"/><Relationship Id="rId6" Type="http://schemas.microsoft.com/office/2007/relationships/media" Target="../media/media31.m4a"/><Relationship Id="rId5" Type="http://schemas.microsoft.com/office/2007/relationships/media" Target="../media/media30.m4a"/><Relationship Id="rId10" Type="http://schemas.openxmlformats.org/officeDocument/2006/relationships/image" Target="../media/image13.png"/><Relationship Id="rId4" Type="http://schemas.openxmlformats.org/officeDocument/2006/relationships/audio" Target="../media/media29.m4a"/><Relationship Id="rId9"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slideLayout" Target="../slideLayouts/slideLayout8.xml"/><Relationship Id="rId7" Type="http://schemas.openxmlformats.org/officeDocument/2006/relationships/image" Target="../media/image19.jpg"/><Relationship Id="rId2" Type="http://schemas.microsoft.com/office/2007/relationships/media" Target="../media/media32.m4a"/><Relationship Id="rId1" Type="http://schemas.openxmlformats.org/officeDocument/2006/relationships/audio" Target="NULL" TargetMode="Externa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8" Type="http://schemas.openxmlformats.org/officeDocument/2006/relationships/audio" Target="../media/media4.m4a"/><Relationship Id="rId13" Type="http://schemas.microsoft.com/office/2007/relationships/media" Target="../media/media7.m4a"/><Relationship Id="rId18" Type="http://schemas.openxmlformats.org/officeDocument/2006/relationships/audio" Target="../media/media9.m4a"/><Relationship Id="rId3" Type="http://schemas.microsoft.com/office/2007/relationships/media" Target="../media/media2.m4a"/><Relationship Id="rId21" Type="http://schemas.openxmlformats.org/officeDocument/2006/relationships/slideLayout" Target="../slideLayouts/slideLayout8.xml"/><Relationship Id="rId7" Type="http://schemas.microsoft.com/office/2007/relationships/media" Target="../media/media4.m4a"/><Relationship Id="rId12" Type="http://schemas.openxmlformats.org/officeDocument/2006/relationships/audio" Target="../media/media6.m4a"/><Relationship Id="rId17" Type="http://schemas.microsoft.com/office/2007/relationships/media" Target="../media/media9.m4a"/><Relationship Id="rId2" Type="http://schemas.openxmlformats.org/officeDocument/2006/relationships/audio" Target="../media/media1.m4a"/><Relationship Id="rId16" Type="http://schemas.openxmlformats.org/officeDocument/2006/relationships/audio" Target="../media/media8.m4a"/><Relationship Id="rId20" Type="http://schemas.openxmlformats.org/officeDocument/2006/relationships/audio" Target="../media/media10.m4a"/><Relationship Id="rId1" Type="http://schemas.microsoft.com/office/2007/relationships/media" Target="../media/media1.m4a"/><Relationship Id="rId6" Type="http://schemas.openxmlformats.org/officeDocument/2006/relationships/audio" Target="../media/media3.m4a"/><Relationship Id="rId11" Type="http://schemas.microsoft.com/office/2007/relationships/media" Target="../media/media6.m4a"/><Relationship Id="rId24" Type="http://schemas.openxmlformats.org/officeDocument/2006/relationships/image" Target="../media/image14.png"/><Relationship Id="rId5" Type="http://schemas.microsoft.com/office/2007/relationships/media" Target="../media/media3.m4a"/><Relationship Id="rId15" Type="http://schemas.microsoft.com/office/2007/relationships/media" Target="../media/media8.m4a"/><Relationship Id="rId23" Type="http://schemas.openxmlformats.org/officeDocument/2006/relationships/image" Target="../media/image13.png"/><Relationship Id="rId10" Type="http://schemas.openxmlformats.org/officeDocument/2006/relationships/audio" Target="../media/media5.m4a"/><Relationship Id="rId19" Type="http://schemas.microsoft.com/office/2007/relationships/media" Target="../media/media10.m4a"/><Relationship Id="rId4" Type="http://schemas.openxmlformats.org/officeDocument/2006/relationships/audio" Target="../media/media2.m4a"/><Relationship Id="rId9" Type="http://schemas.microsoft.com/office/2007/relationships/media" Target="../media/media5.m4a"/><Relationship Id="rId14" Type="http://schemas.openxmlformats.org/officeDocument/2006/relationships/audio" Target="../media/media7.m4a"/><Relationship Id="rId2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audio" Target="NULL" TargetMode="External"/><Relationship Id="rId7" Type="http://schemas.openxmlformats.org/officeDocument/2006/relationships/image" Target="../media/image13.png"/><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notesSlide" Target="../notesSlides/notesSlide4.xml"/><Relationship Id="rId5" Type="http://schemas.openxmlformats.org/officeDocument/2006/relationships/slideLayout" Target="../slideLayouts/slideLayout8.xml"/><Relationship Id="rId4" Type="http://schemas.microsoft.com/office/2007/relationships/media" Target="../media/media12.m4a"/></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6.xml"/><Relationship Id="rId3" Type="http://schemas.microsoft.com/office/2007/relationships/media" Target="../media/media14.m4a"/><Relationship Id="rId7" Type="http://schemas.openxmlformats.org/officeDocument/2006/relationships/slideLayout" Target="../slideLayouts/slideLayout8.xml"/><Relationship Id="rId2" Type="http://schemas.openxmlformats.org/officeDocument/2006/relationships/audio" Target="../media/media13.m4a"/><Relationship Id="rId1" Type="http://schemas.microsoft.com/office/2007/relationships/media" Target="../media/media13.m4a"/><Relationship Id="rId6" Type="http://schemas.openxmlformats.org/officeDocument/2006/relationships/audio" Target="../media/media15.m4a"/><Relationship Id="rId5" Type="http://schemas.microsoft.com/office/2007/relationships/media" Target="../media/media15.m4a"/><Relationship Id="rId4" Type="http://schemas.openxmlformats.org/officeDocument/2006/relationships/audio" Target="../media/media14.m4a"/><Relationship Id="rId9" Type="http://schemas.openxmlformats.org/officeDocument/2006/relationships/image" Target="../media/image13.png"/></Relationships>
</file>

<file path=ppt/slides/_rels/slide8.xml.rels><?xml version="1.0" encoding="UTF-8" standalone="yes"?>
<Relationships xmlns="http://schemas.openxmlformats.org/package/2006/relationships"><Relationship Id="rId8" Type="http://schemas.openxmlformats.org/officeDocument/2006/relationships/audio" Target="../media/media19.m4a"/><Relationship Id="rId3" Type="http://schemas.microsoft.com/office/2007/relationships/media" Target="../media/media17.m4a"/><Relationship Id="rId7" Type="http://schemas.microsoft.com/office/2007/relationships/media" Target="../media/media19.m4a"/><Relationship Id="rId2" Type="http://schemas.openxmlformats.org/officeDocument/2006/relationships/audio" Target="../media/media16.m4a"/><Relationship Id="rId1" Type="http://schemas.microsoft.com/office/2007/relationships/media" Target="../media/media16.m4a"/><Relationship Id="rId6" Type="http://schemas.openxmlformats.org/officeDocument/2006/relationships/audio" Target="../media/media18.m4a"/><Relationship Id="rId11" Type="http://schemas.openxmlformats.org/officeDocument/2006/relationships/image" Target="../media/image13.png"/><Relationship Id="rId5" Type="http://schemas.microsoft.com/office/2007/relationships/media" Target="../media/media18.m4a"/><Relationship Id="rId10" Type="http://schemas.openxmlformats.org/officeDocument/2006/relationships/notesSlide" Target="../notesSlides/notesSlide7.xml"/><Relationship Id="rId4" Type="http://schemas.openxmlformats.org/officeDocument/2006/relationships/audio" Target="../media/media17.m4a"/><Relationship Id="rId9"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8" Type="http://schemas.openxmlformats.org/officeDocument/2006/relationships/audio" Target="../media/media23.m4a"/><Relationship Id="rId3" Type="http://schemas.microsoft.com/office/2007/relationships/media" Target="../media/media21.m4a"/><Relationship Id="rId7" Type="http://schemas.microsoft.com/office/2007/relationships/media" Target="../media/media23.m4a"/><Relationship Id="rId12" Type="http://schemas.openxmlformats.org/officeDocument/2006/relationships/image" Target="../media/image13.png"/><Relationship Id="rId2" Type="http://schemas.openxmlformats.org/officeDocument/2006/relationships/audio" Target="../media/media20.m4a"/><Relationship Id="rId1" Type="http://schemas.microsoft.com/office/2007/relationships/media" Target="../media/media20.m4a"/><Relationship Id="rId6" Type="http://schemas.openxmlformats.org/officeDocument/2006/relationships/audio" Target="../media/media22.m4a"/><Relationship Id="rId11" Type="http://schemas.openxmlformats.org/officeDocument/2006/relationships/image" Target="../media/image15.png"/><Relationship Id="rId5" Type="http://schemas.microsoft.com/office/2007/relationships/media" Target="../media/media22.m4a"/><Relationship Id="rId10" Type="http://schemas.openxmlformats.org/officeDocument/2006/relationships/notesSlide" Target="../notesSlides/notesSlide8.xml"/><Relationship Id="rId4" Type="http://schemas.openxmlformats.org/officeDocument/2006/relationships/audio" Target="../media/media21.m4a"/><Relationship Id="rId9"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a:extLst>
              <a:ext uri="{FF2B5EF4-FFF2-40B4-BE49-F238E27FC236}">
                <a16:creationId xmlns="" xmlns:a16="http://schemas.microsoft.com/office/drawing/2014/main" id="{EAC99EAD-E0B9-4894-9670-CE44ACFFEE46}"/>
              </a:ext>
            </a:extLst>
          </p:cNvPr>
          <p:cNvPicPr>
            <a:picLocks noChangeAspect="1"/>
          </p:cNvPicPr>
          <p:nvPr/>
        </p:nvPicPr>
        <p:blipFill>
          <a:blip r:embed="rId3"/>
          <a:stretch>
            <a:fillRect/>
          </a:stretch>
        </p:blipFill>
        <p:spPr>
          <a:xfrm>
            <a:off x="-958" y="2381"/>
            <a:ext cx="12193916" cy="6881992"/>
          </a:xfrm>
          <a:prstGeom prst="rect">
            <a:avLst/>
          </a:prstGeom>
        </p:spPr>
      </p:pic>
      <p:sp>
        <p:nvSpPr>
          <p:cNvPr id="5" name="TextBox 4">
            <a:extLst>
              <a:ext uri="{FF2B5EF4-FFF2-40B4-BE49-F238E27FC236}">
                <a16:creationId xmlns="" xmlns:a16="http://schemas.microsoft.com/office/drawing/2014/main" id="{816DE08B-5D86-4B85-A8B3-9D3B86DE9452}"/>
              </a:ext>
            </a:extLst>
          </p:cNvPr>
          <p:cNvSpPr txBox="1"/>
          <p:nvPr/>
        </p:nvSpPr>
        <p:spPr>
          <a:xfrm>
            <a:off x="873021" y="2390615"/>
            <a:ext cx="7641085"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5600" b="1" dirty="0" smtClean="0">
                <a:latin typeface="Verdana"/>
                <a:ea typeface="Verdana"/>
                <a:cs typeface="Verdana"/>
              </a:rPr>
              <a:t>Functional Skills</a:t>
            </a:r>
            <a:endParaRPr lang="en-US" sz="5600" b="1" dirty="0">
              <a:latin typeface="Verdana"/>
              <a:ea typeface="Verdana"/>
              <a:cs typeface="Verdana"/>
            </a:endParaRPr>
          </a:p>
        </p:txBody>
      </p:sp>
      <p:sp>
        <p:nvSpPr>
          <p:cNvPr id="7" name="TextBox 6">
            <a:extLst>
              <a:ext uri="{FF2B5EF4-FFF2-40B4-BE49-F238E27FC236}">
                <a16:creationId xmlns="" xmlns:a16="http://schemas.microsoft.com/office/drawing/2014/main" id="{59C9D7F2-EE90-4DEB-B9F7-2559E305101A}"/>
              </a:ext>
            </a:extLst>
          </p:cNvPr>
          <p:cNvSpPr txBox="1"/>
          <p:nvPr/>
        </p:nvSpPr>
        <p:spPr>
          <a:xfrm>
            <a:off x="555133" y="6124068"/>
            <a:ext cx="3318294"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600" dirty="0">
                <a:solidFill>
                  <a:srgbClr val="333333"/>
                </a:solidFill>
                <a:latin typeface="Arial"/>
                <a:cs typeface="Arial"/>
              </a:rPr>
              <a:t>Version 3</a:t>
            </a:r>
            <a:r>
              <a:rPr lang="en-GB" sz="1600" dirty="0" smtClean="0">
                <a:solidFill>
                  <a:srgbClr val="333333"/>
                </a:solidFill>
                <a:latin typeface="Arial"/>
                <a:cs typeface="Arial"/>
              </a:rPr>
              <a:t>.0</a:t>
            </a:r>
            <a:r>
              <a:rPr lang="en-GB" sz="1600" dirty="0">
                <a:solidFill>
                  <a:srgbClr val="333333"/>
                </a:solidFill>
                <a:latin typeface="Arial"/>
                <a:cs typeface="Arial"/>
              </a:rPr>
              <a:t>   |   </a:t>
            </a:r>
            <a:r>
              <a:rPr lang="en-GB" sz="1600" dirty="0" smtClean="0">
                <a:solidFill>
                  <a:srgbClr val="333333"/>
                </a:solidFill>
                <a:latin typeface="Arial"/>
                <a:cs typeface="Arial"/>
              </a:rPr>
              <a:t>July </a:t>
            </a:r>
            <a:r>
              <a:rPr lang="en-GB" sz="1600" dirty="0">
                <a:solidFill>
                  <a:srgbClr val="333333"/>
                </a:solidFill>
                <a:latin typeface="Arial"/>
                <a:cs typeface="Arial"/>
              </a:rPr>
              <a:t>2021</a:t>
            </a:r>
            <a:endParaRPr lang="en-US" sz="1600" dirty="0">
              <a:solidFill>
                <a:srgbClr val="333333"/>
              </a:solidFill>
              <a:latin typeface="Arial"/>
              <a:cs typeface="Arial"/>
            </a:endParaRPr>
          </a:p>
        </p:txBody>
      </p:sp>
      <p:sp>
        <p:nvSpPr>
          <p:cNvPr id="6" name="TextBox 5">
            <a:extLst>
              <a:ext uri="{FF2B5EF4-FFF2-40B4-BE49-F238E27FC236}">
                <a16:creationId xmlns="" xmlns:a16="http://schemas.microsoft.com/office/drawing/2014/main" id="{4F5DB323-0079-4141-A452-0739EF0009D4}"/>
              </a:ext>
            </a:extLst>
          </p:cNvPr>
          <p:cNvSpPr txBox="1"/>
          <p:nvPr/>
        </p:nvSpPr>
        <p:spPr>
          <a:xfrm>
            <a:off x="1031171" y="4288120"/>
            <a:ext cx="7324784"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dirty="0" smtClean="0">
                <a:solidFill>
                  <a:schemeClr val="bg1"/>
                </a:solidFill>
                <a:latin typeface="Verdana"/>
                <a:ea typeface="Verdana"/>
                <a:cs typeface="Verdana"/>
              </a:rPr>
              <a:t>EL3.08a </a:t>
            </a:r>
            <a:r>
              <a:rPr lang="en-GB" sz="3200" dirty="0">
                <a:solidFill>
                  <a:schemeClr val="bg1"/>
                </a:solidFill>
                <a:latin typeface="Verdana"/>
                <a:ea typeface="Verdana"/>
                <a:cs typeface="Verdana"/>
              </a:rPr>
              <a:t>R</a:t>
            </a:r>
          </a:p>
        </p:txBody>
      </p:sp>
      <p:sp>
        <p:nvSpPr>
          <p:cNvPr id="8" name="TextBox 7">
            <a:extLst>
              <a:ext uri="{FF2B5EF4-FFF2-40B4-BE49-F238E27FC236}">
                <a16:creationId xmlns="" xmlns:a16="http://schemas.microsoft.com/office/drawing/2014/main" id="{4EDCF0B3-B0B3-9746-82FB-E4357B61BF69}"/>
              </a:ext>
            </a:extLst>
          </p:cNvPr>
          <p:cNvSpPr txBox="1"/>
          <p:nvPr/>
        </p:nvSpPr>
        <p:spPr>
          <a:xfrm>
            <a:off x="555133" y="5778340"/>
            <a:ext cx="7324784"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600" dirty="0">
                <a:solidFill>
                  <a:srgbClr val="333333"/>
                </a:solidFill>
                <a:latin typeface="Arial"/>
                <a:cs typeface="Arial"/>
              </a:rPr>
              <a:t>Read correctly words designated for Entry Level 3 </a:t>
            </a:r>
            <a:endParaRPr lang="en-GB" sz="1600" dirty="0">
              <a:latin typeface="Arial" panose="020B0604020202020204" pitchFamily="34" charset="0"/>
              <a:cs typeface="Arial" panose="020B0604020202020204" pitchFamily="34" charset="0"/>
            </a:endParaRPr>
          </a:p>
          <a:p>
            <a:endParaRPr lang="en-US" sz="1600" dirty="0">
              <a:solidFill>
                <a:srgbClr val="333333"/>
              </a:solidFill>
              <a:latin typeface="Arial"/>
              <a:cs typeface="Arial"/>
            </a:endParaRPr>
          </a:p>
        </p:txBody>
      </p:sp>
    </p:spTree>
    <p:extLst>
      <p:ext uri="{BB962C8B-B14F-4D97-AF65-F5344CB8AC3E}">
        <p14:creationId xmlns:p14="http://schemas.microsoft.com/office/powerpoint/2010/main" val="381038322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smtClean="0"/>
              <a:t>/s/</a:t>
            </a:r>
            <a:endParaRPr lang="en-GB" dirty="0"/>
          </a:p>
        </p:txBody>
      </p:sp>
      <p:sp>
        <p:nvSpPr>
          <p:cNvPr id="4" name="Rectangle 3"/>
          <p:cNvSpPr/>
          <p:nvPr/>
        </p:nvSpPr>
        <p:spPr>
          <a:xfrm>
            <a:off x="347913" y="2155978"/>
            <a:ext cx="9801726" cy="5016758"/>
          </a:xfrm>
          <a:prstGeom prst="rect">
            <a:avLst/>
          </a:prstGeom>
        </p:spPr>
        <p:txBody>
          <a:bodyPr wrap="square">
            <a:spAutoFit/>
          </a:bodyPr>
          <a:lstStyle/>
          <a:p>
            <a:pPr lvl="0" algn="ctr"/>
            <a:r>
              <a:rPr lang="en-GB" sz="2000" dirty="0">
                <a:solidFill>
                  <a:schemeClr val="dk1"/>
                </a:solidFill>
                <a:latin typeface="Arial" panose="020B0604020202020204" pitchFamily="34" charset="0"/>
                <a:cs typeface="Arial" panose="020B0604020202020204" pitchFamily="34" charset="0"/>
              </a:rPr>
              <a:t>Lots of words here. Look at how the /s/ sound is spelled with an </a:t>
            </a:r>
            <a:r>
              <a:rPr lang="en-GB" sz="2000" b="1" dirty="0" err="1">
                <a:solidFill>
                  <a:schemeClr val="dk1"/>
                </a:solidFill>
                <a:latin typeface="Arial" panose="020B0604020202020204" pitchFamily="34" charset="0"/>
                <a:cs typeface="Arial" panose="020B0604020202020204" pitchFamily="34" charset="0"/>
              </a:rPr>
              <a:t>st</a:t>
            </a:r>
            <a:r>
              <a:rPr lang="en-GB" sz="2000" b="1" dirty="0">
                <a:solidFill>
                  <a:schemeClr val="dk1"/>
                </a:solidFill>
                <a:latin typeface="Arial" panose="020B0604020202020204" pitchFamily="34" charset="0"/>
                <a:cs typeface="Arial" panose="020B0604020202020204" pitchFamily="34" charset="0"/>
              </a:rPr>
              <a:t>, c </a:t>
            </a:r>
            <a:r>
              <a:rPr lang="en-GB" sz="2000" dirty="0">
                <a:solidFill>
                  <a:schemeClr val="dk1"/>
                </a:solidFill>
                <a:latin typeface="Arial" panose="020B0604020202020204" pitchFamily="34" charset="0"/>
                <a:cs typeface="Arial" panose="020B0604020202020204" pitchFamily="34" charset="0"/>
              </a:rPr>
              <a:t>and</a:t>
            </a:r>
            <a:r>
              <a:rPr lang="en-GB" sz="2000" b="1" dirty="0">
                <a:solidFill>
                  <a:schemeClr val="dk1"/>
                </a:solidFill>
                <a:latin typeface="Arial" panose="020B0604020202020204" pitchFamily="34" charset="0"/>
                <a:cs typeface="Arial" panose="020B0604020202020204" pitchFamily="34" charset="0"/>
              </a:rPr>
              <a:t> se</a:t>
            </a:r>
            <a:r>
              <a:rPr lang="en-GB" sz="2000" dirty="0">
                <a:solidFill>
                  <a:schemeClr val="dk1"/>
                </a:solidFill>
                <a:latin typeface="Arial" panose="020B0604020202020204" pitchFamily="34" charset="0"/>
                <a:cs typeface="Arial" panose="020B0604020202020204" pitchFamily="34" charset="0"/>
              </a:rPr>
              <a:t> in the different words</a:t>
            </a:r>
            <a:r>
              <a:rPr lang="en-GB" sz="2000" b="1" dirty="0">
                <a:solidFill>
                  <a:schemeClr val="dk1"/>
                </a:solidFill>
                <a:latin typeface="Arial" panose="020B0604020202020204" pitchFamily="34" charset="0"/>
                <a:cs typeface="Arial" panose="020B0604020202020204" pitchFamily="34" charset="0"/>
              </a:rPr>
              <a:t>.</a:t>
            </a:r>
            <a:endParaRPr lang="en-GB" sz="2000" dirty="0">
              <a:solidFill>
                <a:schemeClr val="dk1"/>
              </a:solidFill>
              <a:latin typeface="Arial" panose="020B0604020202020204" pitchFamily="34" charset="0"/>
              <a:cs typeface="Arial" panose="020B0604020202020204" pitchFamily="34" charset="0"/>
            </a:endParaRPr>
          </a:p>
          <a:p>
            <a:pPr lvl="0" algn="ctr"/>
            <a:endParaRPr lang="en-GB" sz="2000" b="1" dirty="0">
              <a:solidFill>
                <a:schemeClr val="dk1"/>
              </a:solidFill>
              <a:latin typeface="Arial" panose="020B0604020202020204" pitchFamily="34" charset="0"/>
              <a:cs typeface="Arial" panose="020B0604020202020204" pitchFamily="34" charset="0"/>
            </a:endParaRPr>
          </a:p>
          <a:p>
            <a:pPr lvl="0" algn="ctr"/>
            <a:r>
              <a:rPr lang="en-GB" sz="2000" b="1" dirty="0">
                <a:solidFill>
                  <a:schemeClr val="dk1"/>
                </a:solidFill>
                <a:latin typeface="Arial" panose="020B0604020202020204" pitchFamily="34" charset="0"/>
                <a:cs typeface="Arial" panose="020B0604020202020204" pitchFamily="34" charset="0"/>
              </a:rPr>
              <a:t>/s/</a:t>
            </a:r>
          </a:p>
          <a:p>
            <a:pPr lvl="0" algn="ctr"/>
            <a:r>
              <a:rPr lang="en-GB" sz="2000" dirty="0">
                <a:solidFill>
                  <a:schemeClr val="dk1"/>
                </a:solidFill>
                <a:latin typeface="Arial" panose="020B0604020202020204" pitchFamily="34" charset="0"/>
                <a:cs typeface="Arial" panose="020B0604020202020204" pitchFamily="34" charset="0"/>
              </a:rPr>
              <a:t>sound heard</a:t>
            </a:r>
          </a:p>
          <a:p>
            <a:pPr lvl="0" algn="ctr"/>
            <a:endParaRPr lang="en-GB" sz="2000" dirty="0">
              <a:solidFill>
                <a:schemeClr val="dk1"/>
              </a:solidFill>
              <a:latin typeface="Arial" panose="020B0604020202020204" pitchFamily="34" charset="0"/>
              <a:cs typeface="Arial" panose="020B0604020202020204" pitchFamily="34" charset="0"/>
            </a:endParaRPr>
          </a:p>
          <a:p>
            <a:pPr lvl="0" algn="ctr"/>
            <a:r>
              <a:rPr lang="en-GB" sz="2000" dirty="0">
                <a:solidFill>
                  <a:schemeClr val="dk1"/>
                </a:solidFill>
                <a:latin typeface="Arial" panose="020B0604020202020204" pitchFamily="34" charset="0"/>
                <a:cs typeface="Arial" panose="020B0604020202020204" pitchFamily="34" charset="0"/>
              </a:rPr>
              <a:t>words needed to know</a:t>
            </a:r>
          </a:p>
          <a:p>
            <a:pPr lvl="0" algn="ctr"/>
            <a:endParaRPr lang="en-GB" sz="2000" dirty="0">
              <a:solidFill>
                <a:schemeClr val="dk1"/>
              </a:solidFill>
              <a:latin typeface="Arial" panose="020B0604020202020204" pitchFamily="34" charset="0"/>
              <a:cs typeface="Arial" panose="020B0604020202020204" pitchFamily="34" charset="0"/>
            </a:endParaRPr>
          </a:p>
          <a:p>
            <a:pPr lvl="0" algn="ctr"/>
            <a:r>
              <a:rPr lang="en-GB" sz="2000" dirty="0">
                <a:solidFill>
                  <a:schemeClr val="dk1"/>
                </a:solidFill>
                <a:latin typeface="Arial" panose="020B0604020202020204" pitchFamily="34" charset="0"/>
                <a:cs typeface="Arial" panose="020B0604020202020204" pitchFamily="34" charset="0"/>
              </a:rPr>
              <a:t>li</a:t>
            </a:r>
            <a:r>
              <a:rPr lang="en-GB" sz="2000" b="1" dirty="0">
                <a:ln>
                  <a:solidFill>
                    <a:schemeClr val="tx1"/>
                  </a:solidFill>
                </a:ln>
                <a:solidFill>
                  <a:srgbClr val="78F9D4"/>
                </a:solidFill>
                <a:latin typeface="Arial" panose="020B0604020202020204" pitchFamily="34" charset="0"/>
                <a:cs typeface="Arial" panose="020B0604020202020204" pitchFamily="34" charset="0"/>
              </a:rPr>
              <a:t>s</a:t>
            </a:r>
            <a:r>
              <a:rPr lang="en-GB" sz="2000" dirty="0">
                <a:solidFill>
                  <a:schemeClr val="dk1"/>
                </a:solidFill>
                <a:latin typeface="Arial" panose="020B0604020202020204" pitchFamily="34" charset="0"/>
                <a:cs typeface="Arial" panose="020B0604020202020204" pitchFamily="34" charset="0"/>
              </a:rPr>
              <a:t>ten 		fa</a:t>
            </a:r>
            <a:r>
              <a:rPr lang="en-GB" sz="2000" b="1" dirty="0">
                <a:ln>
                  <a:solidFill>
                    <a:schemeClr val="tx1"/>
                  </a:solidFill>
                </a:ln>
                <a:solidFill>
                  <a:srgbClr val="78F9D4"/>
                </a:solidFill>
                <a:latin typeface="Arial" panose="020B0604020202020204" pitchFamily="34" charset="0"/>
                <a:cs typeface="Arial" panose="020B0604020202020204" pitchFamily="34" charset="0"/>
              </a:rPr>
              <a:t>s</a:t>
            </a:r>
            <a:r>
              <a:rPr lang="en-GB" sz="2000" dirty="0">
                <a:solidFill>
                  <a:schemeClr val="dk1"/>
                </a:solidFill>
                <a:latin typeface="Arial" panose="020B0604020202020204" pitchFamily="34" charset="0"/>
                <a:cs typeface="Arial" panose="020B0604020202020204" pitchFamily="34" charset="0"/>
              </a:rPr>
              <a:t>ten 		whi</a:t>
            </a:r>
            <a:r>
              <a:rPr lang="en-GB" sz="2000" b="1" dirty="0">
                <a:ln>
                  <a:solidFill>
                    <a:schemeClr val="tx1"/>
                  </a:solidFill>
                </a:ln>
                <a:solidFill>
                  <a:srgbClr val="78F9D4"/>
                </a:solidFill>
                <a:latin typeface="Arial" panose="020B0604020202020204" pitchFamily="34" charset="0"/>
                <a:cs typeface="Arial" panose="020B0604020202020204" pitchFamily="34" charset="0"/>
              </a:rPr>
              <a:t>s</a:t>
            </a:r>
            <a:r>
              <a:rPr lang="en-GB" sz="2000" dirty="0">
                <a:solidFill>
                  <a:schemeClr val="dk1"/>
                </a:solidFill>
                <a:latin typeface="Arial" panose="020B0604020202020204" pitchFamily="34" charset="0"/>
                <a:cs typeface="Arial" panose="020B0604020202020204" pitchFamily="34" charset="0"/>
              </a:rPr>
              <a:t>tle</a:t>
            </a:r>
          </a:p>
          <a:p>
            <a:pPr lvl="0" algn="ctr"/>
            <a:endParaRPr lang="en-GB" sz="2000" dirty="0">
              <a:solidFill>
                <a:schemeClr val="dk1"/>
              </a:solidFill>
              <a:latin typeface="Arial" panose="020B0604020202020204" pitchFamily="34" charset="0"/>
              <a:cs typeface="Arial" panose="020B0604020202020204" pitchFamily="34" charset="0"/>
            </a:endParaRPr>
          </a:p>
          <a:p>
            <a:pPr lvl="0" algn="ctr"/>
            <a:r>
              <a:rPr lang="en-GB" sz="2000" dirty="0">
                <a:solidFill>
                  <a:schemeClr val="dk1"/>
                </a:solidFill>
                <a:latin typeface="Arial" panose="020B0604020202020204" pitchFamily="34" charset="0"/>
                <a:cs typeface="Arial" panose="020B0604020202020204" pitchFamily="34" charset="0"/>
              </a:rPr>
              <a:t>criti</a:t>
            </a:r>
            <a:r>
              <a:rPr lang="en-GB" sz="2000" b="1" dirty="0">
                <a:ln>
                  <a:solidFill>
                    <a:schemeClr val="tx1"/>
                  </a:solidFill>
                </a:ln>
                <a:solidFill>
                  <a:srgbClr val="78F9D4"/>
                </a:solidFill>
                <a:latin typeface="Arial" panose="020B0604020202020204" pitchFamily="34" charset="0"/>
                <a:cs typeface="Arial" panose="020B0604020202020204" pitchFamily="34" charset="0"/>
              </a:rPr>
              <a:t>c</a:t>
            </a:r>
            <a:r>
              <a:rPr lang="en-GB" sz="2000" dirty="0">
                <a:solidFill>
                  <a:schemeClr val="dk1"/>
                </a:solidFill>
                <a:latin typeface="Arial" panose="020B0604020202020204" pitchFamily="34" charset="0"/>
                <a:cs typeface="Arial" panose="020B0604020202020204" pitchFamily="34" charset="0"/>
              </a:rPr>
              <a:t>ise 		re</a:t>
            </a:r>
            <a:r>
              <a:rPr lang="en-GB" sz="2000" b="1" dirty="0">
                <a:ln>
                  <a:solidFill>
                    <a:schemeClr val="tx1"/>
                  </a:solidFill>
                </a:ln>
                <a:solidFill>
                  <a:srgbClr val="78F9D4"/>
                </a:solidFill>
                <a:latin typeface="Arial" panose="020B0604020202020204" pitchFamily="34" charset="0"/>
                <a:cs typeface="Arial" panose="020B0604020202020204" pitchFamily="34" charset="0"/>
              </a:rPr>
              <a:t>c</a:t>
            </a:r>
            <a:r>
              <a:rPr lang="en-GB" sz="2000" dirty="0">
                <a:solidFill>
                  <a:schemeClr val="dk1"/>
                </a:solidFill>
                <a:latin typeface="Arial" panose="020B0604020202020204" pitchFamily="34" charset="0"/>
                <a:cs typeface="Arial" panose="020B0604020202020204" pitchFamily="34" charset="0"/>
              </a:rPr>
              <a:t>eive 		purpo</a:t>
            </a:r>
            <a:r>
              <a:rPr lang="en-GB" sz="2000" b="1" dirty="0">
                <a:ln>
                  <a:solidFill>
                    <a:schemeClr val="tx1"/>
                  </a:solidFill>
                </a:ln>
                <a:solidFill>
                  <a:srgbClr val="78F9D4"/>
                </a:solidFill>
                <a:latin typeface="Arial" panose="020B0604020202020204" pitchFamily="34" charset="0"/>
                <a:cs typeface="Arial" panose="020B0604020202020204" pitchFamily="34" charset="0"/>
              </a:rPr>
              <a:t>se</a:t>
            </a:r>
          </a:p>
          <a:p>
            <a:pPr lvl="0" algn="ctr"/>
            <a:endParaRPr lang="en-GB" sz="2000" dirty="0">
              <a:solidFill>
                <a:schemeClr val="dk1"/>
              </a:solidFill>
              <a:latin typeface="Arial" panose="020B0604020202020204" pitchFamily="34" charset="0"/>
              <a:cs typeface="Arial" panose="020B0604020202020204" pitchFamily="34" charset="0"/>
            </a:endParaRPr>
          </a:p>
          <a:p>
            <a:pPr lvl="0" algn="ctr"/>
            <a:r>
              <a:rPr lang="en-GB" sz="2000" dirty="0">
                <a:solidFill>
                  <a:schemeClr val="dk1"/>
                </a:solidFill>
                <a:latin typeface="Arial" panose="020B0604020202020204" pitchFamily="34" charset="0"/>
                <a:cs typeface="Arial" panose="020B0604020202020204" pitchFamily="34" charset="0"/>
              </a:rPr>
              <a:t>increa</a:t>
            </a:r>
            <a:r>
              <a:rPr lang="en-GB" sz="2000" b="1" dirty="0">
                <a:ln>
                  <a:solidFill>
                    <a:schemeClr val="tx1"/>
                  </a:solidFill>
                </a:ln>
                <a:solidFill>
                  <a:srgbClr val="78F9D4"/>
                </a:solidFill>
                <a:latin typeface="Arial" panose="020B0604020202020204" pitchFamily="34" charset="0"/>
                <a:cs typeface="Arial" panose="020B0604020202020204" pitchFamily="34" charset="0"/>
              </a:rPr>
              <a:t>se</a:t>
            </a:r>
            <a:r>
              <a:rPr lang="en-GB" sz="2000" dirty="0">
                <a:solidFill>
                  <a:schemeClr val="dk1"/>
                </a:solidFill>
                <a:latin typeface="Arial" panose="020B0604020202020204" pitchFamily="34" charset="0"/>
                <a:cs typeface="Arial" panose="020B0604020202020204" pitchFamily="34" charset="0"/>
              </a:rPr>
              <a:t> 	re</a:t>
            </a:r>
            <a:r>
              <a:rPr lang="en-GB" sz="2000" b="1" dirty="0">
                <a:ln>
                  <a:solidFill>
                    <a:schemeClr val="tx1"/>
                  </a:solidFill>
                </a:ln>
                <a:solidFill>
                  <a:srgbClr val="78F9D4"/>
                </a:solidFill>
                <a:latin typeface="Arial" panose="020B0604020202020204" pitchFamily="34" charset="0"/>
                <a:cs typeface="Arial" panose="020B0604020202020204" pitchFamily="34" charset="0"/>
              </a:rPr>
              <a:t>c</a:t>
            </a:r>
            <a:r>
              <a:rPr lang="en-GB" sz="2000" dirty="0">
                <a:solidFill>
                  <a:schemeClr val="dk1"/>
                </a:solidFill>
                <a:latin typeface="Arial" panose="020B0604020202020204" pitchFamily="34" charset="0"/>
                <a:cs typeface="Arial" panose="020B0604020202020204" pitchFamily="34" charset="0"/>
              </a:rPr>
              <a:t>ent 		</a:t>
            </a:r>
            <a:r>
              <a:rPr lang="en-GB" sz="2000" b="1" dirty="0">
                <a:ln>
                  <a:solidFill>
                    <a:schemeClr val="tx1"/>
                  </a:solidFill>
                </a:ln>
                <a:solidFill>
                  <a:srgbClr val="78F9D4"/>
                </a:solidFill>
                <a:latin typeface="Arial" panose="020B0604020202020204" pitchFamily="34" charset="0"/>
                <a:cs typeface="Arial" panose="020B0604020202020204" pitchFamily="34" charset="0"/>
              </a:rPr>
              <a:t>c</a:t>
            </a:r>
            <a:r>
              <a:rPr lang="en-GB" sz="2000" dirty="0">
                <a:solidFill>
                  <a:schemeClr val="dk1"/>
                </a:solidFill>
                <a:latin typeface="Arial" panose="020B0604020202020204" pitchFamily="34" charset="0"/>
                <a:cs typeface="Arial" panose="020B0604020202020204" pitchFamily="34" charset="0"/>
              </a:rPr>
              <a:t>entre </a:t>
            </a:r>
          </a:p>
          <a:p>
            <a:pPr lvl="0" algn="ctr"/>
            <a:endParaRPr lang="en-GB" sz="2000" dirty="0">
              <a:solidFill>
                <a:schemeClr val="dk1"/>
              </a:solidFill>
              <a:latin typeface="Arial" panose="020B0604020202020204" pitchFamily="34" charset="0"/>
              <a:cs typeface="Arial" panose="020B0604020202020204" pitchFamily="34" charset="0"/>
            </a:endParaRPr>
          </a:p>
          <a:p>
            <a:pPr lvl="0" algn="ctr"/>
            <a:r>
              <a:rPr lang="en-GB" sz="2000" dirty="0">
                <a:solidFill>
                  <a:schemeClr val="dk1"/>
                </a:solidFill>
                <a:latin typeface="Arial" panose="020B0604020202020204" pitchFamily="34" charset="0"/>
                <a:cs typeface="Arial" panose="020B0604020202020204" pitchFamily="34" charset="0"/>
              </a:rPr>
              <a:t>exer</a:t>
            </a:r>
            <a:r>
              <a:rPr lang="en-GB" sz="2000" b="1" dirty="0">
                <a:ln>
                  <a:solidFill>
                    <a:schemeClr val="tx1"/>
                  </a:solidFill>
                </a:ln>
                <a:solidFill>
                  <a:srgbClr val="78F9D4"/>
                </a:solidFill>
                <a:latin typeface="Arial" panose="020B0604020202020204" pitchFamily="34" charset="0"/>
                <a:cs typeface="Arial" panose="020B0604020202020204" pitchFamily="34" charset="0"/>
              </a:rPr>
              <a:t>c</a:t>
            </a:r>
            <a:r>
              <a:rPr lang="en-GB" sz="2000" dirty="0">
                <a:solidFill>
                  <a:schemeClr val="dk1"/>
                </a:solidFill>
                <a:latin typeface="Arial" panose="020B0604020202020204" pitchFamily="34" charset="0"/>
                <a:cs typeface="Arial" panose="020B0604020202020204" pitchFamily="34" charset="0"/>
              </a:rPr>
              <a:t>ise 	medi</a:t>
            </a:r>
            <a:r>
              <a:rPr lang="en-GB" sz="2000" b="1" dirty="0">
                <a:ln>
                  <a:solidFill>
                    <a:schemeClr val="tx1"/>
                  </a:solidFill>
                </a:ln>
                <a:solidFill>
                  <a:srgbClr val="78F9D4"/>
                </a:solidFill>
                <a:latin typeface="Arial" panose="020B0604020202020204" pitchFamily="34" charset="0"/>
                <a:cs typeface="Arial" panose="020B0604020202020204" pitchFamily="34" charset="0"/>
              </a:rPr>
              <a:t>c</a:t>
            </a:r>
            <a:r>
              <a:rPr lang="en-GB" sz="2000" dirty="0">
                <a:solidFill>
                  <a:schemeClr val="dk1"/>
                </a:solidFill>
                <a:latin typeface="Arial" panose="020B0604020202020204" pitchFamily="34" charset="0"/>
                <a:cs typeface="Arial" panose="020B0604020202020204" pitchFamily="34" charset="0"/>
              </a:rPr>
              <a:t>ine 	experien</a:t>
            </a:r>
            <a:r>
              <a:rPr lang="en-GB" sz="2000" b="1" dirty="0">
                <a:ln>
                  <a:solidFill>
                    <a:schemeClr val="tx1"/>
                  </a:solidFill>
                </a:ln>
                <a:solidFill>
                  <a:srgbClr val="78F9D4"/>
                </a:solidFill>
                <a:latin typeface="Arial" panose="020B0604020202020204" pitchFamily="34" charset="0"/>
                <a:cs typeface="Arial" panose="020B0604020202020204" pitchFamily="34" charset="0"/>
              </a:rPr>
              <a:t>ce</a:t>
            </a:r>
          </a:p>
          <a:p>
            <a:pPr marL="285750" lvl="0" indent="-285750">
              <a:buFont typeface="Arial" panose="020B0604020202020204" pitchFamily="34" charset="0"/>
              <a:buChar char="•"/>
            </a:pPr>
            <a:endParaRPr lang="en-GB" sz="2000" b="1" dirty="0">
              <a:solidFill>
                <a:schemeClr val="dk1"/>
              </a:solidFill>
              <a:latin typeface="Arial"/>
              <a:ea typeface="Arial"/>
              <a:cs typeface="Arial"/>
              <a:sym typeface="Arial"/>
            </a:endParaRPr>
          </a:p>
        </p:txBody>
      </p:sp>
      <p:sp>
        <p:nvSpPr>
          <p:cNvPr id="5" name="Rectangle 4"/>
          <p:cNvSpPr/>
          <p:nvPr/>
        </p:nvSpPr>
        <p:spPr>
          <a:xfrm>
            <a:off x="8420101" y="5331791"/>
            <a:ext cx="3009900" cy="707886"/>
          </a:xfrm>
          <a:prstGeom prst="rect">
            <a:avLst/>
          </a:prstGeom>
        </p:spPr>
        <p:txBody>
          <a:bodyPr wrap="square">
            <a:spAutoFit/>
          </a:bodyPr>
          <a:lstStyle/>
          <a:p>
            <a:pPr algn="ctr"/>
            <a:r>
              <a:rPr lang="en-GB" sz="2000" dirty="0">
                <a:latin typeface="Arial" panose="020B0604020202020204" pitchFamily="34" charset="0"/>
                <a:cs typeface="Arial" panose="020B0604020202020204" pitchFamily="34" charset="0"/>
              </a:rPr>
              <a:t>The t is silent in listen, fasten and whistle</a:t>
            </a:r>
          </a:p>
        </p:txBody>
      </p:sp>
      <p:pic>
        <p:nvPicPr>
          <p:cNvPr id="6" name="Picture 2" descr="C:\Users\vicsafc\Documents\NCFE\Rebranding project\EDSQ workbook\FW__Workbook_icons_ (1)\L&amp;OD Icons-08.png"/>
          <p:cNvPicPr>
            <a:picLocks noChangeAspect="1" noChangeArrowheads="1"/>
          </p:cNvPicPr>
          <p:nvPr/>
        </p:nvPicPr>
        <p:blipFill>
          <a:blip r:embed="rId3" cstate="print">
            <a:biLevel thresh="75000"/>
            <a:extLst>
              <a:ext uri="{28A0092B-C50C-407E-A947-70E740481C1C}">
                <a14:useLocalDpi xmlns:a14="http://schemas.microsoft.com/office/drawing/2010/main" val="0"/>
              </a:ext>
            </a:extLst>
          </a:blip>
          <a:srcRect/>
          <a:stretch>
            <a:fillRect/>
          </a:stretch>
        </p:blipFill>
        <p:spPr bwMode="auto">
          <a:xfrm>
            <a:off x="8420101" y="4377644"/>
            <a:ext cx="798853" cy="798853"/>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8134350" y="4095750"/>
            <a:ext cx="3638550" cy="2247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262970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084622" y="2886694"/>
            <a:ext cx="584365" cy="2286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a:xfrm>
            <a:off x="668607" y="1481055"/>
            <a:ext cx="10833582" cy="707886"/>
          </a:xfrm>
        </p:spPr>
        <p:txBody>
          <a:bodyPr/>
          <a:lstStyle/>
          <a:p>
            <a:r>
              <a:rPr lang="en-US" altLang="en-US" dirty="0"/>
              <a:t>Consonant sounds spelling check</a:t>
            </a:r>
            <a:endParaRPr lang="en-GB" dirty="0"/>
          </a:p>
        </p:txBody>
      </p:sp>
      <p:sp>
        <p:nvSpPr>
          <p:cNvPr id="4" name="Rectangle 3"/>
          <p:cNvSpPr/>
          <p:nvPr/>
        </p:nvSpPr>
        <p:spPr>
          <a:xfrm>
            <a:off x="786063" y="2175028"/>
            <a:ext cx="9801726" cy="5016758"/>
          </a:xfrm>
          <a:prstGeom prst="rect">
            <a:avLst/>
          </a:prstGeom>
        </p:spPr>
        <p:txBody>
          <a:bodyPr wrap="square">
            <a:spAutoFit/>
          </a:bodyPr>
          <a:lstStyle/>
          <a:p>
            <a:pPr lvl="0"/>
            <a:r>
              <a:rPr lang="en-GB" sz="2000" b="1" dirty="0">
                <a:solidFill>
                  <a:schemeClr val="dk1"/>
                </a:solidFill>
                <a:latin typeface="Arial" panose="020B0604020202020204" pitchFamily="34" charset="0"/>
                <a:cs typeface="Arial" panose="020B0604020202020204" pitchFamily="34" charset="0"/>
              </a:rPr>
              <a:t>Correct the spelling mistakes in the text. Can you do it without looking at your notes? </a:t>
            </a:r>
            <a:r>
              <a:rPr lang="en-GB" sz="2000" b="1" dirty="0">
                <a:latin typeface="Arial" panose="020B0604020202020204" pitchFamily="34" charset="0"/>
                <a:cs typeface="Arial" panose="020B0604020202020204" pitchFamily="34" charset="0"/>
              </a:rPr>
              <a:t>The first one has been highlighted.</a:t>
            </a:r>
            <a:endParaRPr lang="en-GB" sz="2000" b="1" dirty="0">
              <a:solidFill>
                <a:schemeClr val="dk1"/>
              </a:solidFill>
              <a:latin typeface="Arial" panose="020B0604020202020204" pitchFamily="34" charset="0"/>
              <a:cs typeface="Arial" panose="020B0604020202020204" pitchFamily="34" charset="0"/>
            </a:endParaRPr>
          </a:p>
          <a:p>
            <a:pPr lvl="0"/>
            <a:r>
              <a:rPr lang="en-GB" sz="2000" dirty="0">
                <a:solidFill>
                  <a:schemeClr val="dk1"/>
                </a:solidFill>
                <a:latin typeface="Arial" panose="020B0604020202020204" pitchFamily="34" charset="0"/>
                <a:cs typeface="Arial" panose="020B0604020202020204" pitchFamily="34" charset="0"/>
              </a:rPr>
              <a:t>Yu Yan was preparing dinner. She chopped spring onions with a </a:t>
            </a:r>
            <a:r>
              <a:rPr lang="en-GB" sz="2000" b="1" dirty="0" err="1">
                <a:latin typeface="Arial" panose="020B0604020202020204" pitchFamily="34" charset="0"/>
                <a:cs typeface="Arial" panose="020B0604020202020204" pitchFamily="34" charset="0"/>
              </a:rPr>
              <a:t>nife</a:t>
            </a:r>
            <a:r>
              <a:rPr lang="en-GB" sz="2000" b="1" dirty="0">
                <a:latin typeface="Arial" panose="020B0604020202020204" pitchFamily="34" charset="0"/>
                <a:cs typeface="Arial" panose="020B0604020202020204" pitchFamily="34" charset="0"/>
              </a:rPr>
              <a:t>.</a:t>
            </a:r>
            <a:r>
              <a:rPr lang="en-GB" sz="2000" dirty="0">
                <a:solidFill>
                  <a:schemeClr val="dk1"/>
                </a:solidFill>
                <a:latin typeface="Arial" panose="020B0604020202020204" pitchFamily="34" charset="0"/>
                <a:cs typeface="Arial" panose="020B0604020202020204" pitchFamily="34" charset="0"/>
              </a:rPr>
              <a:t> Today was an </a:t>
            </a:r>
            <a:r>
              <a:rPr lang="en-GB" sz="2000" dirty="0" err="1">
                <a:solidFill>
                  <a:schemeClr val="dk1"/>
                </a:solidFill>
                <a:latin typeface="Arial" panose="020B0604020202020204" pitchFamily="34" charset="0"/>
                <a:cs typeface="Arial" panose="020B0604020202020204" pitchFamily="34" charset="0"/>
              </a:rPr>
              <a:t>espesially</a:t>
            </a:r>
            <a:r>
              <a:rPr lang="en-GB" sz="2000" dirty="0">
                <a:solidFill>
                  <a:schemeClr val="dk1"/>
                </a:solidFill>
                <a:latin typeface="Arial" panose="020B0604020202020204" pitchFamily="34" charset="0"/>
                <a:cs typeface="Arial" panose="020B0604020202020204" pitchFamily="34" charset="0"/>
              </a:rPr>
              <a:t> important </a:t>
            </a:r>
            <a:r>
              <a:rPr lang="en-GB" sz="2000" dirty="0" err="1">
                <a:solidFill>
                  <a:schemeClr val="dk1"/>
                </a:solidFill>
                <a:latin typeface="Arial" panose="020B0604020202020204" pitchFamily="34" charset="0"/>
                <a:cs typeface="Arial" panose="020B0604020202020204" pitchFamily="34" charset="0"/>
              </a:rPr>
              <a:t>ocasion</a:t>
            </a:r>
            <a:r>
              <a:rPr lang="en-GB" sz="2000" dirty="0">
                <a:solidFill>
                  <a:schemeClr val="dk1"/>
                </a:solidFill>
                <a:latin typeface="Arial" panose="020B0604020202020204" pitchFamily="34" charset="0"/>
                <a:cs typeface="Arial" panose="020B0604020202020204" pitchFamily="34" charset="0"/>
              </a:rPr>
              <a:t>. It was her birthday. She looked at the pitcher on the kitchen wall. In it she was 9 and was giving a ‘</a:t>
            </a:r>
            <a:r>
              <a:rPr lang="en-GB" sz="2000" dirty="0" err="1">
                <a:solidFill>
                  <a:schemeClr val="dk1"/>
                </a:solidFill>
                <a:latin typeface="Arial" panose="020B0604020202020204" pitchFamily="34" charset="0"/>
                <a:cs typeface="Arial" panose="020B0604020202020204" pitchFamily="34" charset="0"/>
              </a:rPr>
              <a:t>thums</a:t>
            </a:r>
            <a:r>
              <a:rPr lang="en-GB" sz="2000" dirty="0">
                <a:solidFill>
                  <a:schemeClr val="dk1"/>
                </a:solidFill>
                <a:latin typeface="Arial" panose="020B0604020202020204" pitchFamily="34" charset="0"/>
                <a:cs typeface="Arial" panose="020B0604020202020204" pitchFamily="34" charset="0"/>
              </a:rPr>
              <a:t> up’. Today she would be 25. She </a:t>
            </a:r>
            <a:r>
              <a:rPr lang="en-GB" sz="2000" dirty="0" err="1">
                <a:solidFill>
                  <a:schemeClr val="dk1"/>
                </a:solidFill>
                <a:latin typeface="Arial" panose="020B0604020202020204" pitchFamily="34" charset="0"/>
                <a:cs typeface="Arial" panose="020B0604020202020204" pitchFamily="34" charset="0"/>
              </a:rPr>
              <a:t>coffed</a:t>
            </a:r>
            <a:r>
              <a:rPr lang="en-GB" sz="2000" dirty="0">
                <a:solidFill>
                  <a:schemeClr val="dk1"/>
                </a:solidFill>
                <a:latin typeface="Arial" panose="020B0604020202020204" pitchFamily="34" charset="0"/>
                <a:cs typeface="Arial" panose="020B0604020202020204" pitchFamily="34" charset="0"/>
              </a:rPr>
              <a:t> and went to get a glass of water. </a:t>
            </a:r>
          </a:p>
          <a:p>
            <a:pPr lvl="0"/>
            <a:r>
              <a:rPr lang="en-GB" sz="2000" dirty="0">
                <a:solidFill>
                  <a:schemeClr val="dk1"/>
                </a:solidFill>
                <a:latin typeface="Arial" panose="020B0604020202020204" pitchFamily="34" charset="0"/>
                <a:cs typeface="Arial" panose="020B0604020202020204" pitchFamily="34" charset="0"/>
              </a:rPr>
              <a:t>She decide to </a:t>
            </a:r>
            <a:r>
              <a:rPr lang="en-GB" sz="2000" dirty="0" err="1">
                <a:solidFill>
                  <a:schemeClr val="dk1"/>
                </a:solidFill>
                <a:latin typeface="Arial" panose="020B0604020202020204" pitchFamily="34" charset="0"/>
                <a:cs typeface="Arial" panose="020B0604020202020204" pitchFamily="34" charset="0"/>
              </a:rPr>
              <a:t>lissen</a:t>
            </a:r>
            <a:r>
              <a:rPr lang="en-GB" sz="2000" dirty="0">
                <a:solidFill>
                  <a:schemeClr val="dk1"/>
                </a:solidFill>
                <a:latin typeface="Arial" panose="020B0604020202020204" pitchFamily="34" charset="0"/>
                <a:cs typeface="Arial" panose="020B0604020202020204" pitchFamily="34" charset="0"/>
              </a:rPr>
              <a:t> to some music so put on the radio. The music cheered her up. It was raining outside and was a chilly </a:t>
            </a:r>
            <a:r>
              <a:rPr lang="en-GB" sz="2000" dirty="0" err="1">
                <a:solidFill>
                  <a:schemeClr val="dk1"/>
                </a:solidFill>
                <a:latin typeface="Arial" panose="020B0604020202020204" pitchFamily="34" charset="0"/>
                <a:cs typeface="Arial" panose="020B0604020202020204" pitchFamily="34" charset="0"/>
              </a:rPr>
              <a:t>autum</a:t>
            </a:r>
            <a:r>
              <a:rPr lang="en-GB" sz="2000" dirty="0">
                <a:solidFill>
                  <a:schemeClr val="dk1"/>
                </a:solidFill>
                <a:latin typeface="Arial" panose="020B0604020202020204" pitchFamily="34" charset="0"/>
                <a:cs typeface="Arial" panose="020B0604020202020204" pitchFamily="34" charset="0"/>
              </a:rPr>
              <a:t> day. She had taken the day off </a:t>
            </a:r>
            <a:r>
              <a:rPr lang="en-GB" sz="2000" dirty="0" err="1">
                <a:solidFill>
                  <a:schemeClr val="dk1"/>
                </a:solidFill>
                <a:latin typeface="Arial" panose="020B0604020202020204" pitchFamily="34" charset="0"/>
                <a:cs typeface="Arial" panose="020B0604020202020204" pitchFamily="34" charset="0"/>
              </a:rPr>
              <a:t>colledge</a:t>
            </a:r>
            <a:r>
              <a:rPr lang="en-GB" sz="2000" dirty="0">
                <a:solidFill>
                  <a:schemeClr val="dk1"/>
                </a:solidFill>
                <a:latin typeface="Arial" panose="020B0604020202020204" pitchFamily="34" charset="0"/>
                <a:cs typeface="Arial" panose="020B0604020202020204" pitchFamily="34" charset="0"/>
              </a:rPr>
              <a:t>. Her mother had criticized her for this, but she had worked had all term on what was a </a:t>
            </a:r>
            <a:r>
              <a:rPr lang="en-GB" sz="2000" dirty="0" err="1">
                <a:solidFill>
                  <a:schemeClr val="dk1"/>
                </a:solidFill>
                <a:latin typeface="Arial" panose="020B0604020202020204" pitchFamily="34" charset="0"/>
                <a:cs typeface="Arial" panose="020B0604020202020204" pitchFamily="34" charset="0"/>
              </a:rPr>
              <a:t>touh</a:t>
            </a:r>
            <a:r>
              <a:rPr lang="en-GB" sz="2000" dirty="0">
                <a:solidFill>
                  <a:schemeClr val="dk1"/>
                </a:solidFill>
                <a:latin typeface="Arial" panose="020B0604020202020204" pitchFamily="34" charset="0"/>
                <a:cs typeface="Arial" panose="020B0604020202020204" pitchFamily="34" charset="0"/>
              </a:rPr>
              <a:t> course. She </a:t>
            </a:r>
            <a:r>
              <a:rPr lang="en-GB" sz="2000" dirty="0" err="1">
                <a:solidFill>
                  <a:schemeClr val="dk1"/>
                </a:solidFill>
                <a:latin typeface="Arial" panose="020B0604020202020204" pitchFamily="34" charset="0"/>
                <a:cs typeface="Arial" panose="020B0604020202020204" pitchFamily="34" charset="0"/>
              </a:rPr>
              <a:t>douted</a:t>
            </a:r>
            <a:r>
              <a:rPr lang="en-GB" sz="2000" dirty="0">
                <a:solidFill>
                  <a:schemeClr val="dk1"/>
                </a:solidFill>
                <a:latin typeface="Arial" panose="020B0604020202020204" pitchFamily="34" charset="0"/>
                <a:cs typeface="Arial" panose="020B0604020202020204" pitchFamily="34" charset="0"/>
              </a:rPr>
              <a:t> it would make too much difference. </a:t>
            </a:r>
          </a:p>
          <a:p>
            <a:pPr lvl="0"/>
            <a:r>
              <a:rPr lang="en-GB" sz="2000" dirty="0">
                <a:solidFill>
                  <a:schemeClr val="dk1"/>
                </a:solidFill>
                <a:latin typeface="Arial" panose="020B0604020202020204" pitchFamily="34" charset="0"/>
                <a:cs typeface="Arial" panose="020B0604020202020204" pitchFamily="34" charset="0"/>
              </a:rPr>
              <a:t>She </a:t>
            </a:r>
            <a:r>
              <a:rPr lang="en-GB" sz="2000" dirty="0" err="1">
                <a:solidFill>
                  <a:schemeClr val="dk1"/>
                </a:solidFill>
                <a:latin typeface="Arial" panose="020B0604020202020204" pitchFamily="34" charset="0"/>
                <a:cs typeface="Arial" panose="020B0604020202020204" pitchFamily="34" charset="0"/>
              </a:rPr>
              <a:t>whisled</a:t>
            </a:r>
            <a:r>
              <a:rPr lang="en-GB" sz="2000" dirty="0">
                <a:solidFill>
                  <a:schemeClr val="dk1"/>
                </a:solidFill>
                <a:latin typeface="Arial" panose="020B0604020202020204" pitchFamily="34" charset="0"/>
                <a:cs typeface="Arial" panose="020B0604020202020204" pitchFamily="34" charset="0"/>
              </a:rPr>
              <a:t> as she reached into the cupboard for some rice. She had already put on the oven but turned it up, </a:t>
            </a:r>
            <a:r>
              <a:rPr lang="en-GB" sz="2000" dirty="0" err="1">
                <a:solidFill>
                  <a:schemeClr val="dk1"/>
                </a:solidFill>
                <a:latin typeface="Arial" panose="020B0604020202020204" pitchFamily="34" charset="0"/>
                <a:cs typeface="Arial" panose="020B0604020202020204" pitchFamily="34" charset="0"/>
              </a:rPr>
              <a:t>increacing</a:t>
            </a:r>
            <a:r>
              <a:rPr lang="en-GB" sz="2000" dirty="0">
                <a:solidFill>
                  <a:schemeClr val="dk1"/>
                </a:solidFill>
                <a:latin typeface="Arial" panose="020B0604020202020204" pitchFamily="34" charset="0"/>
                <a:cs typeface="Arial" panose="020B0604020202020204" pitchFamily="34" charset="0"/>
              </a:rPr>
              <a:t> the temperature to 200 degrees Celsius. She carried on cooking for the dinner party that she would be having on her </a:t>
            </a:r>
            <a:r>
              <a:rPr lang="en-GB" sz="2000" dirty="0" err="1">
                <a:solidFill>
                  <a:schemeClr val="dk1"/>
                </a:solidFill>
                <a:latin typeface="Arial" panose="020B0604020202020204" pitchFamily="34" charset="0"/>
                <a:cs typeface="Arial" panose="020B0604020202020204" pitchFamily="34" charset="0"/>
              </a:rPr>
              <a:t>spesial</a:t>
            </a:r>
            <a:r>
              <a:rPr lang="en-GB" sz="2000" dirty="0">
                <a:solidFill>
                  <a:schemeClr val="dk1"/>
                </a:solidFill>
                <a:latin typeface="Arial" panose="020B0604020202020204" pitchFamily="34" charset="0"/>
                <a:cs typeface="Arial" panose="020B0604020202020204" pitchFamily="34" charset="0"/>
              </a:rPr>
              <a:t> day. She was </a:t>
            </a:r>
            <a:r>
              <a:rPr lang="en-GB" sz="2000" dirty="0" err="1">
                <a:solidFill>
                  <a:schemeClr val="dk1"/>
                </a:solidFill>
                <a:latin typeface="Arial" panose="020B0604020202020204" pitchFamily="34" charset="0"/>
                <a:cs typeface="Arial" panose="020B0604020202020204" pitchFamily="34" charset="0"/>
              </a:rPr>
              <a:t>garanteed</a:t>
            </a:r>
            <a:r>
              <a:rPr lang="en-GB" sz="2000" dirty="0">
                <a:solidFill>
                  <a:schemeClr val="dk1"/>
                </a:solidFill>
                <a:latin typeface="Arial" panose="020B0604020202020204" pitchFamily="34" charset="0"/>
                <a:cs typeface="Arial" panose="020B0604020202020204" pitchFamily="34" charset="0"/>
              </a:rPr>
              <a:t> a great time.</a:t>
            </a:r>
          </a:p>
          <a:p>
            <a:pPr lvl="0"/>
            <a:r>
              <a:rPr lang="en-GB" sz="2000" b="1" dirty="0">
                <a:solidFill>
                  <a:schemeClr val="dk1"/>
                </a:solidFill>
                <a:latin typeface="Arial" panose="020B0604020202020204" pitchFamily="34" charset="0"/>
                <a:cs typeface="Arial" panose="020B0604020202020204" pitchFamily="34" charset="0"/>
              </a:rPr>
              <a:t>Check your notes and see how you did.</a:t>
            </a:r>
          </a:p>
          <a:p>
            <a:pPr lvl="0"/>
            <a:endParaRPr lang="en-GB" sz="2000" dirty="0">
              <a:solidFill>
                <a:schemeClr val="dk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4838379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8607" y="1481055"/>
            <a:ext cx="10833582" cy="707886"/>
          </a:xfrm>
        </p:spPr>
        <p:txBody>
          <a:bodyPr/>
          <a:lstStyle/>
          <a:p>
            <a:r>
              <a:rPr lang="en-US" altLang="en-US" dirty="0"/>
              <a:t>Vowel Sounds 1</a:t>
            </a:r>
            <a:endParaRPr lang="en-GB" dirty="0"/>
          </a:p>
        </p:txBody>
      </p:sp>
      <p:grpSp>
        <p:nvGrpSpPr>
          <p:cNvPr id="12" name="Group 11"/>
          <p:cNvGrpSpPr/>
          <p:nvPr/>
        </p:nvGrpSpPr>
        <p:grpSpPr>
          <a:xfrm>
            <a:off x="742950" y="2190750"/>
            <a:ext cx="8953500" cy="4476750"/>
            <a:chOff x="742950" y="2190750"/>
            <a:chExt cx="7734300" cy="3810000"/>
          </a:xfrm>
        </p:grpSpPr>
        <p:sp>
          <p:nvSpPr>
            <p:cNvPr id="7" name="Rectangle 6"/>
            <p:cNvSpPr/>
            <p:nvPr/>
          </p:nvSpPr>
          <p:spPr>
            <a:xfrm>
              <a:off x="742950" y="2190750"/>
              <a:ext cx="3867150" cy="1905000"/>
            </a:xfrm>
            <a:prstGeom prst="rect">
              <a:avLst/>
            </a:prstGeom>
            <a:noFill/>
            <a:ln w="28575">
              <a:solidFill>
                <a:srgbClr val="A098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4610100" y="2190750"/>
              <a:ext cx="3867150" cy="1905000"/>
            </a:xfrm>
            <a:prstGeom prst="rect">
              <a:avLst/>
            </a:prstGeom>
            <a:noFill/>
            <a:ln w="28575">
              <a:solidFill>
                <a:srgbClr val="A098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742950" y="4095750"/>
              <a:ext cx="3867150" cy="1905000"/>
            </a:xfrm>
            <a:prstGeom prst="rect">
              <a:avLst/>
            </a:prstGeom>
            <a:noFill/>
            <a:ln w="28575">
              <a:solidFill>
                <a:srgbClr val="A098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610100" y="4095750"/>
              <a:ext cx="3867150" cy="1905000"/>
            </a:xfrm>
            <a:prstGeom prst="rect">
              <a:avLst/>
            </a:prstGeom>
            <a:noFill/>
            <a:ln w="28575">
              <a:solidFill>
                <a:srgbClr val="A098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1" name="Rectangle 10"/>
          <p:cNvSpPr/>
          <p:nvPr/>
        </p:nvSpPr>
        <p:spPr>
          <a:xfrm>
            <a:off x="914400" y="2190750"/>
            <a:ext cx="4019550" cy="2246769"/>
          </a:xfrm>
          <a:prstGeom prst="rect">
            <a:avLst/>
          </a:prstGeom>
        </p:spPr>
        <p:txBody>
          <a:bodyPr wrap="square">
            <a:spAutoFit/>
          </a:bodyPr>
          <a:lstStyle/>
          <a:p>
            <a:pPr lvl="0"/>
            <a:r>
              <a:rPr lang="en-GB" sz="2000" dirty="0">
                <a:solidFill>
                  <a:schemeClr val="dk1"/>
                </a:solidFill>
                <a:latin typeface="Arial" panose="020B0604020202020204" pitchFamily="34" charset="0"/>
                <a:cs typeface="Arial" panose="020B0604020202020204" pitchFamily="34" charset="0"/>
              </a:rPr>
              <a:t>/</a:t>
            </a:r>
            <a:r>
              <a:rPr lang="en-GB" sz="2000" dirty="0">
                <a:latin typeface="Arial" panose="020B0604020202020204" pitchFamily="34" charset="0"/>
                <a:cs typeface="Arial" panose="020B0604020202020204" pitchFamily="34" charset="0"/>
              </a:rPr>
              <a:t>ɒ/</a:t>
            </a:r>
          </a:p>
          <a:p>
            <a:pPr lvl="0"/>
            <a:r>
              <a:rPr lang="en-GB" sz="2000" dirty="0">
                <a:solidFill>
                  <a:schemeClr val="dk1"/>
                </a:solidFill>
                <a:latin typeface="Arial" panose="020B0604020202020204" pitchFamily="34" charset="0"/>
                <a:cs typeface="Arial" panose="020B0604020202020204" pitchFamily="34" charset="0"/>
              </a:rPr>
              <a:t>sound </a:t>
            </a:r>
            <a:r>
              <a:rPr lang="en-GB" sz="2000" dirty="0" smtClean="0">
                <a:solidFill>
                  <a:schemeClr val="dk1"/>
                </a:solidFill>
                <a:latin typeface="Arial" panose="020B0604020202020204" pitchFamily="34" charset="0"/>
                <a:cs typeface="Arial" panose="020B0604020202020204" pitchFamily="34" charset="0"/>
              </a:rPr>
              <a:t>heard</a:t>
            </a:r>
          </a:p>
          <a:p>
            <a:pPr lvl="0"/>
            <a:endParaRPr lang="en-GB" sz="2000" dirty="0">
              <a:solidFill>
                <a:schemeClr val="dk1"/>
              </a:solidFill>
              <a:latin typeface="Arial" panose="020B0604020202020204" pitchFamily="34" charset="0"/>
              <a:cs typeface="Arial" panose="020B0604020202020204" pitchFamily="34" charset="0"/>
            </a:endParaRPr>
          </a:p>
          <a:p>
            <a:pPr lvl="0"/>
            <a:r>
              <a:rPr lang="en-GB" sz="2000" dirty="0">
                <a:solidFill>
                  <a:schemeClr val="dk1"/>
                </a:solidFill>
                <a:latin typeface="Arial" panose="020B0604020202020204" pitchFamily="34" charset="0"/>
                <a:cs typeface="Arial" panose="020B0604020202020204" pitchFamily="34" charset="0"/>
              </a:rPr>
              <a:t>words needed to know</a:t>
            </a:r>
          </a:p>
          <a:p>
            <a:pPr lvl="0"/>
            <a:r>
              <a:rPr lang="en-GB" sz="2000" dirty="0">
                <a:solidFill>
                  <a:schemeClr val="dk1"/>
                </a:solidFill>
                <a:latin typeface="Arial" panose="020B0604020202020204" pitchFamily="34" charset="0"/>
                <a:cs typeface="Arial" panose="020B0604020202020204" pitchFamily="34" charset="0"/>
              </a:rPr>
              <a:t>curi</a:t>
            </a:r>
            <a:r>
              <a:rPr lang="en-GB" sz="2000" b="1" dirty="0">
                <a:ln>
                  <a:solidFill>
                    <a:schemeClr val="tx1"/>
                  </a:solidFill>
                </a:ln>
                <a:solidFill>
                  <a:srgbClr val="78F9D4"/>
                </a:solidFill>
                <a:latin typeface="Arial" panose="020B0604020202020204" pitchFamily="34" charset="0"/>
                <a:cs typeface="Arial" panose="020B0604020202020204" pitchFamily="34" charset="0"/>
              </a:rPr>
              <a:t>o</a:t>
            </a:r>
            <a:r>
              <a:rPr lang="en-GB" sz="2000" dirty="0">
                <a:solidFill>
                  <a:schemeClr val="dk1"/>
                </a:solidFill>
                <a:latin typeface="Arial" panose="020B0604020202020204" pitchFamily="34" charset="0"/>
                <a:cs typeface="Arial" panose="020B0604020202020204" pitchFamily="34" charset="0"/>
              </a:rPr>
              <a:t>sity</a:t>
            </a:r>
          </a:p>
          <a:p>
            <a:pPr lvl="0"/>
            <a:r>
              <a:rPr lang="en-GB" sz="2000" dirty="0">
                <a:solidFill>
                  <a:schemeClr val="dk1"/>
                </a:solidFill>
                <a:latin typeface="Arial" panose="020B0604020202020204" pitchFamily="34" charset="0"/>
                <a:cs typeface="Arial" panose="020B0604020202020204" pitchFamily="34" charset="0"/>
              </a:rPr>
              <a:t>qu</a:t>
            </a:r>
            <a:r>
              <a:rPr lang="en-GB" sz="2000" b="1" dirty="0">
                <a:ln>
                  <a:solidFill>
                    <a:schemeClr val="tx1"/>
                  </a:solidFill>
                </a:ln>
                <a:solidFill>
                  <a:srgbClr val="78F9D4"/>
                </a:solidFill>
                <a:latin typeface="Arial" panose="020B0604020202020204" pitchFamily="34" charset="0"/>
                <a:cs typeface="Arial" panose="020B0604020202020204" pitchFamily="34" charset="0"/>
              </a:rPr>
              <a:t>a</a:t>
            </a:r>
            <a:r>
              <a:rPr lang="en-GB" sz="2000" dirty="0">
                <a:solidFill>
                  <a:schemeClr val="dk1"/>
                </a:solidFill>
                <a:latin typeface="Arial" panose="020B0604020202020204" pitchFamily="34" charset="0"/>
                <a:cs typeface="Arial" panose="020B0604020202020204" pitchFamily="34" charset="0"/>
              </a:rPr>
              <a:t>lify</a:t>
            </a:r>
          </a:p>
          <a:p>
            <a:pPr lvl="0"/>
            <a:r>
              <a:rPr lang="en-GB" sz="2000" dirty="0">
                <a:solidFill>
                  <a:schemeClr val="dk1"/>
                </a:solidFill>
                <a:latin typeface="Arial" panose="020B0604020202020204" pitchFamily="34" charset="0"/>
                <a:cs typeface="Arial" panose="020B0604020202020204" pitchFamily="34" charset="0"/>
              </a:rPr>
              <a:t>qu</a:t>
            </a:r>
            <a:r>
              <a:rPr lang="en-GB" sz="2000" b="1" dirty="0">
                <a:ln>
                  <a:solidFill>
                    <a:schemeClr val="tx1"/>
                  </a:solidFill>
                </a:ln>
                <a:solidFill>
                  <a:srgbClr val="78F9D4"/>
                </a:solidFill>
                <a:latin typeface="Arial" panose="020B0604020202020204" pitchFamily="34" charset="0"/>
                <a:cs typeface="Arial" panose="020B0604020202020204" pitchFamily="34" charset="0"/>
              </a:rPr>
              <a:t>a</a:t>
            </a:r>
            <a:r>
              <a:rPr lang="en-GB" sz="2000" dirty="0">
                <a:solidFill>
                  <a:schemeClr val="dk1"/>
                </a:solidFill>
                <a:latin typeface="Arial" panose="020B0604020202020204" pitchFamily="34" charset="0"/>
                <a:cs typeface="Arial" panose="020B0604020202020204" pitchFamily="34" charset="0"/>
              </a:rPr>
              <a:t>lification</a:t>
            </a:r>
          </a:p>
        </p:txBody>
      </p:sp>
      <p:sp>
        <p:nvSpPr>
          <p:cNvPr id="14" name="Rectangle 13"/>
          <p:cNvSpPr/>
          <p:nvPr/>
        </p:nvSpPr>
        <p:spPr>
          <a:xfrm>
            <a:off x="5448300" y="2209800"/>
            <a:ext cx="4019550" cy="2246769"/>
          </a:xfrm>
          <a:prstGeom prst="rect">
            <a:avLst/>
          </a:prstGeom>
        </p:spPr>
        <p:txBody>
          <a:bodyPr wrap="square">
            <a:spAutoFit/>
          </a:bodyPr>
          <a:lstStyle/>
          <a:p>
            <a:pPr lvl="0"/>
            <a:r>
              <a:rPr lang="en-GB" sz="2000" dirty="0">
                <a:solidFill>
                  <a:schemeClr val="dk1"/>
                </a:solidFill>
                <a:latin typeface="Arial" panose="020B0604020202020204" pitchFamily="34" charset="0"/>
                <a:cs typeface="Arial" panose="020B0604020202020204" pitchFamily="34" charset="0"/>
              </a:rPr>
              <a:t>/I/</a:t>
            </a:r>
          </a:p>
          <a:p>
            <a:pPr lvl="0"/>
            <a:r>
              <a:rPr lang="en-GB" sz="2000" dirty="0">
                <a:solidFill>
                  <a:schemeClr val="dk1"/>
                </a:solidFill>
                <a:latin typeface="Arial" panose="020B0604020202020204" pitchFamily="34" charset="0"/>
                <a:cs typeface="Arial" panose="020B0604020202020204" pitchFamily="34" charset="0"/>
              </a:rPr>
              <a:t>sound </a:t>
            </a:r>
            <a:r>
              <a:rPr lang="en-GB" sz="2000" dirty="0" smtClean="0">
                <a:solidFill>
                  <a:schemeClr val="dk1"/>
                </a:solidFill>
                <a:latin typeface="Arial" panose="020B0604020202020204" pitchFamily="34" charset="0"/>
                <a:cs typeface="Arial" panose="020B0604020202020204" pitchFamily="34" charset="0"/>
              </a:rPr>
              <a:t>heard</a:t>
            </a:r>
          </a:p>
          <a:p>
            <a:pPr lvl="0"/>
            <a:endParaRPr lang="en-GB" sz="2000" dirty="0">
              <a:solidFill>
                <a:schemeClr val="dk1"/>
              </a:solidFill>
              <a:latin typeface="Arial" panose="020B0604020202020204" pitchFamily="34" charset="0"/>
              <a:cs typeface="Arial" panose="020B0604020202020204" pitchFamily="34" charset="0"/>
            </a:endParaRPr>
          </a:p>
          <a:p>
            <a:pPr lvl="0"/>
            <a:r>
              <a:rPr lang="en-GB" sz="2000" dirty="0" smtClean="0">
                <a:solidFill>
                  <a:schemeClr val="dk1"/>
                </a:solidFill>
                <a:latin typeface="Arial" panose="020B0604020202020204" pitchFamily="34" charset="0"/>
                <a:cs typeface="Arial" panose="020B0604020202020204" pitchFamily="34" charset="0"/>
              </a:rPr>
              <a:t>words </a:t>
            </a:r>
            <a:r>
              <a:rPr lang="en-GB" sz="2000" dirty="0">
                <a:solidFill>
                  <a:schemeClr val="dk1"/>
                </a:solidFill>
                <a:latin typeface="Arial" panose="020B0604020202020204" pitchFamily="34" charset="0"/>
                <a:cs typeface="Arial" panose="020B0604020202020204" pitchFamily="34" charset="0"/>
              </a:rPr>
              <a:t>needed to know</a:t>
            </a:r>
          </a:p>
          <a:p>
            <a:pPr lvl="0"/>
            <a:r>
              <a:rPr lang="en-GB" sz="2000" dirty="0" smtClean="0">
                <a:solidFill>
                  <a:schemeClr val="dk1"/>
                </a:solidFill>
                <a:latin typeface="Arial" panose="020B0604020202020204" pitchFamily="34" charset="0"/>
                <a:cs typeface="Arial" panose="020B0604020202020204" pitchFamily="34" charset="0"/>
              </a:rPr>
              <a:t>aver</a:t>
            </a:r>
            <a:r>
              <a:rPr lang="en-GB" sz="2000" b="1" dirty="0" smtClean="0">
                <a:ln>
                  <a:solidFill>
                    <a:schemeClr val="tx1"/>
                  </a:solidFill>
                </a:ln>
                <a:solidFill>
                  <a:srgbClr val="78F9D4"/>
                </a:solidFill>
                <a:latin typeface="Arial" panose="020B0604020202020204" pitchFamily="34" charset="0"/>
                <a:cs typeface="Arial" panose="020B0604020202020204" pitchFamily="34" charset="0"/>
              </a:rPr>
              <a:t>a</a:t>
            </a:r>
            <a:r>
              <a:rPr lang="en-GB" sz="2000" dirty="0" smtClean="0">
                <a:solidFill>
                  <a:schemeClr val="dk1"/>
                </a:solidFill>
                <a:latin typeface="Arial" panose="020B0604020202020204" pitchFamily="34" charset="0"/>
                <a:cs typeface="Arial" panose="020B0604020202020204" pitchFamily="34" charset="0"/>
              </a:rPr>
              <a:t>ge</a:t>
            </a:r>
            <a:endParaRPr lang="en-GB" sz="2000" dirty="0">
              <a:solidFill>
                <a:schemeClr val="dk1"/>
              </a:solidFill>
              <a:latin typeface="Arial" panose="020B0604020202020204" pitchFamily="34" charset="0"/>
              <a:cs typeface="Arial" panose="020B0604020202020204" pitchFamily="34" charset="0"/>
            </a:endParaRPr>
          </a:p>
          <a:p>
            <a:pPr lvl="0"/>
            <a:r>
              <a:rPr lang="en-GB" sz="2000" b="1" dirty="0">
                <a:ln>
                  <a:solidFill>
                    <a:schemeClr val="tx1"/>
                  </a:solidFill>
                </a:ln>
                <a:solidFill>
                  <a:srgbClr val="78F9D4"/>
                </a:solidFill>
                <a:latin typeface="Arial" panose="020B0604020202020204" pitchFamily="34" charset="0"/>
                <a:cs typeface="Arial" panose="020B0604020202020204" pitchFamily="34" charset="0"/>
              </a:rPr>
              <a:t>e</a:t>
            </a:r>
            <a:r>
              <a:rPr lang="en-GB" sz="2000" dirty="0">
                <a:solidFill>
                  <a:schemeClr val="dk1"/>
                </a:solidFill>
                <a:latin typeface="Arial" panose="020B0604020202020204" pitchFamily="34" charset="0"/>
                <a:cs typeface="Arial" panose="020B0604020202020204" pitchFamily="34" charset="0"/>
              </a:rPr>
              <a:t>quip</a:t>
            </a:r>
          </a:p>
          <a:p>
            <a:pPr lvl="0"/>
            <a:r>
              <a:rPr lang="en-GB" sz="2000" dirty="0">
                <a:solidFill>
                  <a:schemeClr val="dk1"/>
                </a:solidFill>
                <a:latin typeface="Arial" panose="020B0604020202020204" pitchFamily="34" charset="0"/>
                <a:cs typeface="Arial" panose="020B0604020202020204" pitchFamily="34" charset="0"/>
              </a:rPr>
              <a:t>barg</a:t>
            </a:r>
            <a:r>
              <a:rPr lang="en-GB" sz="2000" b="1" dirty="0">
                <a:ln>
                  <a:solidFill>
                    <a:schemeClr val="tx1"/>
                  </a:solidFill>
                </a:ln>
                <a:solidFill>
                  <a:srgbClr val="78F9D4"/>
                </a:solidFill>
                <a:latin typeface="Arial" panose="020B0604020202020204" pitchFamily="34" charset="0"/>
                <a:cs typeface="Arial" panose="020B0604020202020204" pitchFamily="34" charset="0"/>
              </a:rPr>
              <a:t>ai</a:t>
            </a:r>
            <a:r>
              <a:rPr lang="en-GB" sz="2000" dirty="0">
                <a:solidFill>
                  <a:schemeClr val="dk1"/>
                </a:solidFill>
                <a:latin typeface="Arial" panose="020B0604020202020204" pitchFamily="34" charset="0"/>
                <a:cs typeface="Arial" panose="020B0604020202020204" pitchFamily="34" charset="0"/>
              </a:rPr>
              <a:t>n</a:t>
            </a:r>
          </a:p>
        </p:txBody>
      </p:sp>
      <p:sp>
        <p:nvSpPr>
          <p:cNvPr id="15" name="Rectangle 14"/>
          <p:cNvSpPr/>
          <p:nvPr/>
        </p:nvSpPr>
        <p:spPr>
          <a:xfrm>
            <a:off x="971550" y="4456569"/>
            <a:ext cx="4019550" cy="1938992"/>
          </a:xfrm>
          <a:prstGeom prst="rect">
            <a:avLst/>
          </a:prstGeom>
        </p:spPr>
        <p:txBody>
          <a:bodyPr wrap="square">
            <a:spAutoFit/>
          </a:bodyPr>
          <a:lstStyle/>
          <a:p>
            <a:pPr lvl="0"/>
            <a:r>
              <a:rPr lang="en-GB" sz="2000" dirty="0">
                <a:solidFill>
                  <a:schemeClr val="dk1"/>
                </a:solidFill>
                <a:latin typeface="Arial" panose="020B0604020202020204" pitchFamily="34" charset="0"/>
                <a:cs typeface="Arial" panose="020B0604020202020204" pitchFamily="34" charset="0"/>
              </a:rPr>
              <a:t>/i:/</a:t>
            </a:r>
          </a:p>
          <a:p>
            <a:pPr lvl="0"/>
            <a:r>
              <a:rPr lang="en-GB" sz="2000" dirty="0">
                <a:solidFill>
                  <a:schemeClr val="dk1"/>
                </a:solidFill>
                <a:latin typeface="Arial" panose="020B0604020202020204" pitchFamily="34" charset="0"/>
                <a:cs typeface="Arial" panose="020B0604020202020204" pitchFamily="34" charset="0"/>
              </a:rPr>
              <a:t>sound heard</a:t>
            </a:r>
          </a:p>
          <a:p>
            <a:pPr lvl="0"/>
            <a:endParaRPr lang="en-GB" sz="2000" dirty="0">
              <a:solidFill>
                <a:schemeClr val="dk1"/>
              </a:solidFill>
              <a:latin typeface="Arial" panose="020B0604020202020204" pitchFamily="34" charset="0"/>
              <a:cs typeface="Arial" panose="020B0604020202020204" pitchFamily="34" charset="0"/>
            </a:endParaRPr>
          </a:p>
          <a:p>
            <a:pPr lvl="0"/>
            <a:r>
              <a:rPr lang="en-GB" sz="2000" dirty="0">
                <a:solidFill>
                  <a:schemeClr val="dk1"/>
                </a:solidFill>
                <a:latin typeface="Arial" panose="020B0604020202020204" pitchFamily="34" charset="0"/>
                <a:cs typeface="Arial" panose="020B0604020202020204" pitchFamily="34" charset="0"/>
              </a:rPr>
              <a:t>words needed to know</a:t>
            </a:r>
          </a:p>
          <a:p>
            <a:pPr lvl="0"/>
            <a:r>
              <a:rPr lang="en-GB" sz="2000" dirty="0" smtClean="0">
                <a:solidFill>
                  <a:schemeClr val="dk1"/>
                </a:solidFill>
                <a:latin typeface="Arial" panose="020B0604020202020204" pitchFamily="34" charset="0"/>
                <a:cs typeface="Arial" panose="020B0604020202020204" pitchFamily="34" charset="0"/>
              </a:rPr>
              <a:t>committ</a:t>
            </a:r>
            <a:r>
              <a:rPr lang="en-GB" sz="2000" b="1" dirty="0" smtClean="0">
                <a:ln>
                  <a:solidFill>
                    <a:schemeClr val="tx1"/>
                  </a:solidFill>
                </a:ln>
                <a:solidFill>
                  <a:srgbClr val="78F9D4"/>
                </a:solidFill>
                <a:latin typeface="Arial" panose="020B0604020202020204" pitchFamily="34" charset="0"/>
                <a:cs typeface="Arial" panose="020B0604020202020204" pitchFamily="34" charset="0"/>
              </a:rPr>
              <a:t>ee</a:t>
            </a:r>
            <a:endParaRPr lang="en-GB" sz="2000" b="1" dirty="0">
              <a:ln>
                <a:solidFill>
                  <a:schemeClr val="tx1"/>
                </a:solidFill>
              </a:ln>
              <a:solidFill>
                <a:srgbClr val="78F9D4"/>
              </a:solidFill>
              <a:latin typeface="Arial" panose="020B0604020202020204" pitchFamily="34" charset="0"/>
              <a:cs typeface="Arial" panose="020B0604020202020204" pitchFamily="34" charset="0"/>
            </a:endParaRPr>
          </a:p>
          <a:p>
            <a:pPr lvl="0"/>
            <a:r>
              <a:rPr lang="en-GB" sz="2000" dirty="0">
                <a:solidFill>
                  <a:schemeClr val="dk1"/>
                </a:solidFill>
                <a:latin typeface="Arial" panose="020B0604020202020204" pitchFamily="34" charset="0"/>
                <a:cs typeface="Arial" panose="020B0604020202020204" pitchFamily="34" charset="0"/>
              </a:rPr>
              <a:t>ach</a:t>
            </a:r>
            <a:r>
              <a:rPr lang="en-GB" sz="2000" b="1" dirty="0">
                <a:ln>
                  <a:solidFill>
                    <a:schemeClr val="tx1"/>
                  </a:solidFill>
                </a:ln>
                <a:solidFill>
                  <a:srgbClr val="78F9D4"/>
                </a:solidFill>
                <a:latin typeface="Arial" panose="020B0604020202020204" pitchFamily="34" charset="0"/>
                <a:cs typeface="Arial" panose="020B0604020202020204" pitchFamily="34" charset="0"/>
              </a:rPr>
              <a:t>ie</a:t>
            </a:r>
            <a:r>
              <a:rPr lang="en-GB" sz="2000" dirty="0">
                <a:solidFill>
                  <a:schemeClr val="dk1"/>
                </a:solidFill>
                <a:latin typeface="Arial" panose="020B0604020202020204" pitchFamily="34" charset="0"/>
                <a:cs typeface="Arial" panose="020B0604020202020204" pitchFamily="34" charset="0"/>
              </a:rPr>
              <a:t>ve</a:t>
            </a:r>
          </a:p>
        </p:txBody>
      </p:sp>
      <p:sp>
        <p:nvSpPr>
          <p:cNvPr id="16" name="Rectangle 15"/>
          <p:cNvSpPr/>
          <p:nvPr/>
        </p:nvSpPr>
        <p:spPr>
          <a:xfrm>
            <a:off x="5448300" y="4420731"/>
            <a:ext cx="4019550" cy="1631216"/>
          </a:xfrm>
          <a:prstGeom prst="rect">
            <a:avLst/>
          </a:prstGeom>
        </p:spPr>
        <p:txBody>
          <a:bodyPr wrap="square">
            <a:spAutoFit/>
          </a:bodyPr>
          <a:lstStyle/>
          <a:p>
            <a:pPr lvl="0"/>
            <a:r>
              <a:rPr lang="en-GB" sz="2000" dirty="0">
                <a:latin typeface="Arial" panose="020B0604020202020204" pitchFamily="34" charset="0"/>
                <a:cs typeface="Arial" panose="020B0604020202020204" pitchFamily="34" charset="0"/>
              </a:rPr>
              <a:t>/</a:t>
            </a:r>
            <a:r>
              <a:rPr lang="en-GB" sz="2000" dirty="0" err="1">
                <a:latin typeface="Arial" panose="020B0604020202020204" pitchFamily="34" charset="0"/>
                <a:cs typeface="Arial" panose="020B0604020202020204" pitchFamily="34" charset="0"/>
              </a:rPr>
              <a:t>ai</a:t>
            </a:r>
            <a:r>
              <a:rPr lang="en-GB" sz="2000" dirty="0">
                <a:latin typeface="Arial" panose="020B0604020202020204" pitchFamily="34" charset="0"/>
                <a:cs typeface="Arial" panose="020B0604020202020204" pitchFamily="34" charset="0"/>
              </a:rPr>
              <a:t>/</a:t>
            </a:r>
          </a:p>
          <a:p>
            <a:pPr lvl="0"/>
            <a:r>
              <a:rPr lang="en-GB" sz="2000" dirty="0">
                <a:solidFill>
                  <a:schemeClr val="dk1"/>
                </a:solidFill>
                <a:latin typeface="Arial" panose="020B0604020202020204" pitchFamily="34" charset="0"/>
                <a:ea typeface="Arial"/>
                <a:cs typeface="Arial" panose="020B0604020202020204" pitchFamily="34" charset="0"/>
                <a:sym typeface="Arial"/>
              </a:rPr>
              <a:t>sound heard</a:t>
            </a:r>
          </a:p>
          <a:p>
            <a:pPr lvl="0"/>
            <a:endParaRPr lang="en-GB" sz="2000" dirty="0">
              <a:solidFill>
                <a:schemeClr val="dk1"/>
              </a:solidFill>
              <a:latin typeface="Arial" panose="020B0604020202020204" pitchFamily="34" charset="0"/>
              <a:cs typeface="Arial" panose="020B0604020202020204" pitchFamily="34" charset="0"/>
            </a:endParaRPr>
          </a:p>
          <a:p>
            <a:pPr lvl="0"/>
            <a:r>
              <a:rPr lang="en-GB" sz="2000" dirty="0">
                <a:solidFill>
                  <a:schemeClr val="dk1"/>
                </a:solidFill>
                <a:latin typeface="Arial" panose="020B0604020202020204" pitchFamily="34" charset="0"/>
                <a:ea typeface="Arial"/>
                <a:cs typeface="Arial" panose="020B0604020202020204" pitchFamily="34" charset="0"/>
                <a:sym typeface="Arial"/>
              </a:rPr>
              <a:t>words needed to know</a:t>
            </a:r>
          </a:p>
          <a:p>
            <a:pPr lvl="0"/>
            <a:r>
              <a:rPr lang="en-GB" sz="2000" b="1" dirty="0" smtClean="0">
                <a:ln>
                  <a:solidFill>
                    <a:schemeClr val="tx1"/>
                  </a:solidFill>
                </a:ln>
                <a:solidFill>
                  <a:srgbClr val="78F9D4"/>
                </a:solidFill>
                <a:latin typeface="Arial" panose="020B0604020202020204" pitchFamily="34" charset="0"/>
                <a:ea typeface="Arial"/>
                <a:cs typeface="Arial" panose="020B0604020202020204" pitchFamily="34" charset="0"/>
                <a:sym typeface="Arial"/>
              </a:rPr>
              <a:t>is</a:t>
            </a:r>
            <a:r>
              <a:rPr lang="en-GB" sz="2000" dirty="0" smtClean="0">
                <a:solidFill>
                  <a:schemeClr val="dk1"/>
                </a:solidFill>
                <a:latin typeface="Arial" panose="020B0604020202020204" pitchFamily="34" charset="0"/>
                <a:ea typeface="Arial"/>
                <a:cs typeface="Arial" panose="020B0604020202020204" pitchFamily="34" charset="0"/>
                <a:sym typeface="Arial"/>
              </a:rPr>
              <a:t>land</a:t>
            </a:r>
            <a:endParaRPr lang="en-GB" sz="2000" dirty="0">
              <a:solidFill>
                <a:schemeClr val="dk1"/>
              </a:solidFill>
              <a:latin typeface="Arial" panose="020B0604020202020204" pitchFamily="34" charset="0"/>
              <a:ea typeface="Arial"/>
              <a:cs typeface="Arial" panose="020B0604020202020204" pitchFamily="34" charset="0"/>
              <a:sym typeface="Arial"/>
            </a:endParaRPr>
          </a:p>
        </p:txBody>
      </p:sp>
      <p:pic>
        <p:nvPicPr>
          <p:cNvPr id="17" name="/o/">
            <a:hlinkClick r:id="" action="ppaction://media"/>
            <a:extLst>
              <a:ext uri="{FF2B5EF4-FFF2-40B4-BE49-F238E27FC236}">
                <a16:creationId xmlns="" xmlns:a16="http://schemas.microsoft.com/office/drawing/2014/main" id="{D6E03942-0135-4A56-9A6C-88723CE94468}"/>
              </a:ext>
            </a:extLst>
          </p:cNvPr>
          <p:cNvPicPr>
            <a:picLocks noChangeAspect="1"/>
          </p:cNvPicPr>
          <p:nvPr>
            <a:audioFile r:link="rId2"/>
            <p:extLst>
              <p:ext uri="{DAA4B4D4-6D71-4841-9C94-3DE7FCFB9230}">
                <p14:media xmlns:p14="http://schemas.microsoft.com/office/powerpoint/2010/main" r:embed="rId1"/>
              </p:ext>
            </p:extLst>
          </p:nvPr>
        </p:nvPicPr>
        <p:blipFill>
          <a:blip r:embed="rId11">
            <a:biLevel thresh="75000"/>
          </a:blip>
          <a:stretch>
            <a:fillRect/>
          </a:stretch>
        </p:blipFill>
        <p:spPr>
          <a:xfrm>
            <a:off x="2981325" y="2387106"/>
            <a:ext cx="406400" cy="406400"/>
          </a:xfrm>
          <a:prstGeom prst="rect">
            <a:avLst/>
          </a:prstGeom>
        </p:spPr>
      </p:pic>
      <p:pic>
        <p:nvPicPr>
          <p:cNvPr id="18" name="/i:/">
            <a:hlinkClick r:id="" action="ppaction://media"/>
            <a:extLst>
              <a:ext uri="{FF2B5EF4-FFF2-40B4-BE49-F238E27FC236}">
                <a16:creationId xmlns="" xmlns:a16="http://schemas.microsoft.com/office/drawing/2014/main" id="{978E01FF-954F-4D88-B309-E85C6AF3276D}"/>
              </a:ext>
            </a:extLst>
          </p:cNvPr>
          <p:cNvPicPr>
            <a:picLocks noChangeAspect="1"/>
          </p:cNvPicPr>
          <p:nvPr>
            <a:audioFile r:link="rId4"/>
            <p:extLst>
              <p:ext uri="{DAA4B4D4-6D71-4841-9C94-3DE7FCFB9230}">
                <p14:media xmlns:p14="http://schemas.microsoft.com/office/powerpoint/2010/main" r:embed="rId3"/>
              </p:ext>
            </p:extLst>
          </p:nvPr>
        </p:nvPicPr>
        <p:blipFill>
          <a:blip r:embed="rId11">
            <a:biLevel thresh="75000"/>
          </a:blip>
          <a:stretch>
            <a:fillRect/>
          </a:stretch>
        </p:blipFill>
        <p:spPr>
          <a:xfrm>
            <a:off x="2981325" y="4612017"/>
            <a:ext cx="406400" cy="406400"/>
          </a:xfrm>
          <a:prstGeom prst="rect">
            <a:avLst/>
          </a:prstGeom>
        </p:spPr>
      </p:pic>
      <p:pic>
        <p:nvPicPr>
          <p:cNvPr id="23" name="/I/">
            <a:hlinkClick r:id="" action="ppaction://media"/>
            <a:extLst>
              <a:ext uri="{FF2B5EF4-FFF2-40B4-BE49-F238E27FC236}">
                <a16:creationId xmlns="" xmlns:a16="http://schemas.microsoft.com/office/drawing/2014/main" id="{6BBE306A-AA74-4AA7-9CF9-712B2A1D5C82}"/>
              </a:ext>
            </a:extLst>
          </p:cNvPr>
          <p:cNvPicPr>
            <a:picLocks noChangeAspect="1"/>
          </p:cNvPicPr>
          <p:nvPr>
            <a:audioFile r:link="rId6"/>
            <p:extLst>
              <p:ext uri="{DAA4B4D4-6D71-4841-9C94-3DE7FCFB9230}">
                <p14:media xmlns:p14="http://schemas.microsoft.com/office/powerpoint/2010/main" r:embed="rId5"/>
              </p:ext>
            </p:extLst>
          </p:nvPr>
        </p:nvPicPr>
        <p:blipFill>
          <a:blip r:embed="rId11">
            <a:biLevel thresh="75000"/>
          </a:blip>
          <a:stretch>
            <a:fillRect/>
          </a:stretch>
        </p:blipFill>
        <p:spPr>
          <a:xfrm>
            <a:off x="7458075" y="2387106"/>
            <a:ext cx="406400" cy="406400"/>
          </a:xfrm>
          <a:prstGeom prst="rect">
            <a:avLst/>
          </a:prstGeom>
        </p:spPr>
      </p:pic>
      <p:pic>
        <p:nvPicPr>
          <p:cNvPr id="24" name="/ai/">
            <a:hlinkClick r:id="" action="ppaction://media"/>
            <a:extLst>
              <a:ext uri="{FF2B5EF4-FFF2-40B4-BE49-F238E27FC236}">
                <a16:creationId xmlns="" xmlns:a16="http://schemas.microsoft.com/office/drawing/2014/main" id="{22692920-E249-499A-89C3-AD715B3D8624}"/>
              </a:ext>
            </a:extLst>
          </p:cNvPr>
          <p:cNvPicPr>
            <a:picLocks noChangeAspect="1"/>
          </p:cNvPicPr>
          <p:nvPr>
            <a:audioFile r:link="rId8"/>
            <p:extLst>
              <p:ext uri="{DAA4B4D4-6D71-4841-9C94-3DE7FCFB9230}">
                <p14:media xmlns:p14="http://schemas.microsoft.com/office/powerpoint/2010/main" r:embed="rId7"/>
              </p:ext>
            </p:extLst>
          </p:nvPr>
        </p:nvPicPr>
        <p:blipFill>
          <a:blip r:embed="rId11">
            <a:biLevel thresh="75000"/>
          </a:blip>
          <a:stretch>
            <a:fillRect/>
          </a:stretch>
        </p:blipFill>
        <p:spPr>
          <a:xfrm>
            <a:off x="7458075" y="4612017"/>
            <a:ext cx="406400" cy="406400"/>
          </a:xfrm>
          <a:prstGeom prst="rect">
            <a:avLst/>
          </a:prstGeom>
        </p:spPr>
      </p:pic>
    </p:spTree>
    <p:extLst>
      <p:ext uri="{BB962C8B-B14F-4D97-AF65-F5344CB8AC3E}">
        <p14:creationId xmlns:p14="http://schemas.microsoft.com/office/powerpoint/2010/main" val="2061505417"/>
      </p:ext>
    </p:extLst>
  </p:cSld>
  <p:clrMapOvr>
    <a:masterClrMapping/>
  </p:clrMapOvr>
  <p:timing>
    <p:tnLst>
      <p:par>
        <p:cTn id="1" dur="indefinite" restart="never" nodeType="tmRoot">
          <p:childTnLst>
            <p:audio>
              <p:cMediaNode vol="80000">
                <p:cTn id="2" fill="hold" display="0">
                  <p:stCondLst>
                    <p:cond delay="indefinite"/>
                  </p:stCondLst>
                  <p:endCondLst>
                    <p:cond evt="onStopAudio" delay="0">
                      <p:tgtEl>
                        <p:sldTgt/>
                      </p:tgtEl>
                    </p:cond>
                  </p:endCondLst>
                </p:cTn>
                <p:tgtEl>
                  <p:spTgt spid="17"/>
                </p:tgtEl>
              </p:cMediaNode>
            </p:audio>
            <p:audio>
              <p:cMediaNode vol="80000">
                <p:cTn id="3" fill="hold" display="0">
                  <p:stCondLst>
                    <p:cond delay="indefinite"/>
                  </p:stCondLst>
                  <p:endCondLst>
                    <p:cond evt="onStopAudio" delay="0">
                      <p:tgtEl>
                        <p:sldTgt/>
                      </p:tgtEl>
                    </p:cond>
                  </p:endCondLst>
                </p:cTn>
                <p:tgtEl>
                  <p:spTgt spid="18"/>
                </p:tgtEl>
              </p:cMediaNode>
            </p:audio>
            <p:audio>
              <p:cMediaNode vol="80000">
                <p:cTn id="4" fill="hold" display="0">
                  <p:stCondLst>
                    <p:cond delay="indefinite"/>
                  </p:stCondLst>
                  <p:endCondLst>
                    <p:cond evt="onStopAudio" delay="0">
                      <p:tgtEl>
                        <p:sldTgt/>
                      </p:tgtEl>
                    </p:cond>
                  </p:endCondLst>
                </p:cTn>
                <p:tgtEl>
                  <p:spTgt spid="23"/>
                </p:tgtEl>
              </p:cMediaNode>
            </p:audio>
            <p:audio>
              <p:cMediaNode vol="80000">
                <p:cTn id="5" fill="hold" display="0">
                  <p:stCondLst>
                    <p:cond delay="indefinite"/>
                  </p:stCondLst>
                  <p:endCondLst>
                    <p:cond evt="onStopAudio" delay="0">
                      <p:tgtEl>
                        <p:sldTgt/>
                      </p:tgtEl>
                    </p:cond>
                  </p:endCondLst>
                </p:cTn>
                <p:tgtEl>
                  <p:spTgt spid="2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8607" y="1481055"/>
            <a:ext cx="10833582" cy="707886"/>
          </a:xfrm>
        </p:spPr>
        <p:txBody>
          <a:bodyPr/>
          <a:lstStyle/>
          <a:p>
            <a:r>
              <a:rPr lang="en-GB" altLang="en-US" dirty="0"/>
              <a:t>Consonant and Vowel Sounds 1</a:t>
            </a:r>
            <a:endParaRPr lang="en-GB" dirty="0"/>
          </a:p>
        </p:txBody>
      </p:sp>
      <p:grpSp>
        <p:nvGrpSpPr>
          <p:cNvPr id="12" name="Group 11"/>
          <p:cNvGrpSpPr/>
          <p:nvPr/>
        </p:nvGrpSpPr>
        <p:grpSpPr>
          <a:xfrm>
            <a:off x="742950" y="2190750"/>
            <a:ext cx="8953500" cy="4476750"/>
            <a:chOff x="742950" y="2190750"/>
            <a:chExt cx="7734300" cy="3810000"/>
          </a:xfrm>
        </p:grpSpPr>
        <p:sp>
          <p:nvSpPr>
            <p:cNvPr id="7" name="Rectangle 6"/>
            <p:cNvSpPr/>
            <p:nvPr/>
          </p:nvSpPr>
          <p:spPr>
            <a:xfrm>
              <a:off x="742950" y="2190750"/>
              <a:ext cx="3867150" cy="1905000"/>
            </a:xfrm>
            <a:prstGeom prst="rect">
              <a:avLst/>
            </a:prstGeom>
            <a:noFill/>
            <a:ln w="28575">
              <a:solidFill>
                <a:srgbClr val="A098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4610100" y="2190750"/>
              <a:ext cx="3867150" cy="1905000"/>
            </a:xfrm>
            <a:prstGeom prst="rect">
              <a:avLst/>
            </a:prstGeom>
            <a:noFill/>
            <a:ln w="28575">
              <a:solidFill>
                <a:srgbClr val="A098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742950" y="4095750"/>
              <a:ext cx="3867150" cy="1905000"/>
            </a:xfrm>
            <a:prstGeom prst="rect">
              <a:avLst/>
            </a:prstGeom>
            <a:noFill/>
            <a:ln w="28575">
              <a:solidFill>
                <a:srgbClr val="A098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610100" y="4095750"/>
              <a:ext cx="3867150" cy="1905000"/>
            </a:xfrm>
            <a:prstGeom prst="rect">
              <a:avLst/>
            </a:prstGeom>
            <a:noFill/>
            <a:ln w="28575">
              <a:solidFill>
                <a:srgbClr val="A098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1" name="Rectangle 10"/>
          <p:cNvSpPr/>
          <p:nvPr/>
        </p:nvSpPr>
        <p:spPr>
          <a:xfrm>
            <a:off x="914400" y="2190750"/>
            <a:ext cx="4019550" cy="1785104"/>
          </a:xfrm>
          <a:prstGeom prst="rect">
            <a:avLst/>
          </a:prstGeom>
        </p:spPr>
        <p:txBody>
          <a:bodyPr wrap="square">
            <a:spAutoFit/>
          </a:bodyPr>
          <a:lstStyle/>
          <a:p>
            <a:pPr lvl="0"/>
            <a:r>
              <a:rPr lang="en-GB" sz="2000" dirty="0">
                <a:solidFill>
                  <a:schemeClr val="dk1"/>
                </a:solidFill>
                <a:latin typeface="Arial" panose="020B0604020202020204" pitchFamily="34" charset="0"/>
                <a:ea typeface="Arial"/>
                <a:cs typeface="Arial" panose="020B0604020202020204" pitchFamily="34" charset="0"/>
                <a:sym typeface="Arial"/>
              </a:rPr>
              <a:t>/</a:t>
            </a:r>
            <a:r>
              <a:rPr lang="en-GB" sz="2000" dirty="0" err="1">
                <a:latin typeface="Arial" panose="020B0604020202020204" pitchFamily="34" charset="0"/>
                <a:cs typeface="Arial" panose="020B0604020202020204" pitchFamily="34" charset="0"/>
              </a:rPr>
              <a:t>əʊ</a:t>
            </a:r>
            <a:r>
              <a:rPr lang="en-GB" sz="2000" dirty="0">
                <a:solidFill>
                  <a:schemeClr val="dk1"/>
                </a:solidFill>
                <a:latin typeface="Arial" panose="020B0604020202020204" pitchFamily="34" charset="0"/>
                <a:ea typeface="Arial"/>
                <a:cs typeface="Arial" panose="020B0604020202020204" pitchFamily="34" charset="0"/>
                <a:sym typeface="Arial"/>
              </a:rPr>
              <a:t>/</a:t>
            </a:r>
          </a:p>
          <a:p>
            <a:pPr lvl="0">
              <a:lnSpc>
                <a:spcPct val="150000"/>
              </a:lnSpc>
              <a:spcBef>
                <a:spcPts val="0"/>
              </a:spcBef>
            </a:pPr>
            <a:r>
              <a:rPr lang="en-GB" sz="2000" dirty="0">
                <a:solidFill>
                  <a:schemeClr val="dk1"/>
                </a:solidFill>
                <a:latin typeface="Arial" panose="020B0604020202020204" pitchFamily="34" charset="0"/>
                <a:cs typeface="Arial" panose="020B0604020202020204" pitchFamily="34" charset="0"/>
              </a:rPr>
              <a:t>sound heard</a:t>
            </a:r>
          </a:p>
          <a:p>
            <a:pPr lvl="0">
              <a:lnSpc>
                <a:spcPct val="150000"/>
              </a:lnSpc>
              <a:spcBef>
                <a:spcPts val="0"/>
              </a:spcBef>
            </a:pPr>
            <a:r>
              <a:rPr lang="en-GB" sz="2000" dirty="0">
                <a:solidFill>
                  <a:schemeClr val="dk1"/>
                </a:solidFill>
                <a:latin typeface="Arial" panose="020B0604020202020204" pitchFamily="34" charset="0"/>
                <a:cs typeface="Arial" panose="020B0604020202020204" pitchFamily="34" charset="0"/>
              </a:rPr>
              <a:t>th</a:t>
            </a:r>
            <a:r>
              <a:rPr lang="en-GB" sz="2000" b="1" dirty="0">
                <a:ln>
                  <a:solidFill>
                    <a:schemeClr val="tx1"/>
                  </a:solidFill>
                </a:ln>
                <a:solidFill>
                  <a:srgbClr val="78F9D4"/>
                </a:solidFill>
                <a:latin typeface="Arial" panose="020B0604020202020204" pitchFamily="34" charset="0"/>
                <a:cs typeface="Arial" panose="020B0604020202020204" pitchFamily="34" charset="0"/>
              </a:rPr>
              <a:t>ough</a:t>
            </a:r>
          </a:p>
          <a:p>
            <a:pPr lvl="0">
              <a:lnSpc>
                <a:spcPct val="150000"/>
              </a:lnSpc>
              <a:spcBef>
                <a:spcPts val="0"/>
              </a:spcBef>
            </a:pPr>
            <a:r>
              <a:rPr lang="en-GB" sz="2000" dirty="0">
                <a:solidFill>
                  <a:schemeClr val="dk1"/>
                </a:solidFill>
                <a:latin typeface="Arial" panose="020B0604020202020204" pitchFamily="34" charset="0"/>
                <a:cs typeface="Arial" panose="020B0604020202020204" pitchFamily="34" charset="0"/>
              </a:rPr>
              <a:t>alth</a:t>
            </a:r>
            <a:r>
              <a:rPr lang="en-GB" sz="2000" b="1" dirty="0">
                <a:ln>
                  <a:solidFill>
                    <a:schemeClr val="tx1"/>
                  </a:solidFill>
                </a:ln>
                <a:solidFill>
                  <a:srgbClr val="78F9D4"/>
                </a:solidFill>
                <a:latin typeface="Arial" panose="020B0604020202020204" pitchFamily="34" charset="0"/>
                <a:cs typeface="Arial" panose="020B0604020202020204" pitchFamily="34" charset="0"/>
              </a:rPr>
              <a:t>ough</a:t>
            </a:r>
          </a:p>
        </p:txBody>
      </p:sp>
      <p:sp>
        <p:nvSpPr>
          <p:cNvPr id="14" name="Rectangle 13"/>
          <p:cNvSpPr/>
          <p:nvPr/>
        </p:nvSpPr>
        <p:spPr>
          <a:xfrm>
            <a:off x="5448300" y="2209800"/>
            <a:ext cx="4019550" cy="1323439"/>
          </a:xfrm>
          <a:prstGeom prst="rect">
            <a:avLst/>
          </a:prstGeom>
        </p:spPr>
        <p:txBody>
          <a:bodyPr wrap="square">
            <a:spAutoFit/>
          </a:bodyPr>
          <a:lstStyle/>
          <a:p>
            <a:pPr lvl="0"/>
            <a:r>
              <a:rPr lang="en-GB" sz="2000" dirty="0">
                <a:solidFill>
                  <a:schemeClr val="dk1"/>
                </a:solidFill>
                <a:latin typeface="Arial" panose="020B0604020202020204" pitchFamily="34" charset="0"/>
                <a:cs typeface="Arial" panose="020B0604020202020204" pitchFamily="34" charset="0"/>
              </a:rPr>
              <a:t>/</a:t>
            </a:r>
            <a:r>
              <a:rPr lang="en-GB" sz="2000" dirty="0" err="1">
                <a:latin typeface="Arial" panose="020B0604020202020204" pitchFamily="34" charset="0"/>
                <a:cs typeface="Arial" panose="020B0604020202020204" pitchFamily="34" charset="0"/>
              </a:rPr>
              <a:t>iə</a:t>
            </a:r>
            <a:r>
              <a:rPr lang="en-GB" sz="2000" dirty="0">
                <a:solidFill>
                  <a:schemeClr val="dk1"/>
                </a:solidFill>
                <a:latin typeface="Arial" panose="020B0604020202020204" pitchFamily="34" charset="0"/>
                <a:cs typeface="Arial" panose="020B0604020202020204" pitchFamily="34" charset="0"/>
              </a:rPr>
              <a:t>/</a:t>
            </a:r>
          </a:p>
          <a:p>
            <a:pPr lvl="0"/>
            <a:r>
              <a:rPr lang="en-GB" sz="2000" dirty="0">
                <a:solidFill>
                  <a:schemeClr val="dk1"/>
                </a:solidFill>
                <a:latin typeface="Arial" panose="020B0604020202020204" pitchFamily="34" charset="0"/>
                <a:cs typeface="Arial" panose="020B0604020202020204" pitchFamily="34" charset="0"/>
              </a:rPr>
              <a:t>sound heard</a:t>
            </a:r>
          </a:p>
          <a:p>
            <a:pPr lvl="0"/>
            <a:endParaRPr lang="en-GB" sz="2000" b="1" dirty="0">
              <a:solidFill>
                <a:schemeClr val="dk1"/>
              </a:solidFill>
              <a:latin typeface="Arial" panose="020B0604020202020204" pitchFamily="34" charset="0"/>
              <a:cs typeface="Arial" panose="020B0604020202020204" pitchFamily="34" charset="0"/>
            </a:endParaRPr>
          </a:p>
          <a:p>
            <a:pPr lvl="0"/>
            <a:r>
              <a:rPr lang="en-GB" sz="2000" dirty="0">
                <a:solidFill>
                  <a:schemeClr val="dk1"/>
                </a:solidFill>
                <a:latin typeface="Arial" panose="020B0604020202020204" pitchFamily="34" charset="0"/>
                <a:cs typeface="Arial" panose="020B0604020202020204" pitchFamily="34" charset="0"/>
              </a:rPr>
              <a:t>exp</a:t>
            </a:r>
            <a:r>
              <a:rPr lang="en-GB" sz="2000" b="1" dirty="0">
                <a:ln>
                  <a:solidFill>
                    <a:schemeClr val="tx1"/>
                  </a:solidFill>
                </a:ln>
                <a:solidFill>
                  <a:srgbClr val="78F9D4"/>
                </a:solidFill>
                <a:latin typeface="Arial" panose="020B0604020202020204" pitchFamily="34" charset="0"/>
                <a:cs typeface="Arial" panose="020B0604020202020204" pitchFamily="34" charset="0"/>
              </a:rPr>
              <a:t>e</a:t>
            </a:r>
            <a:r>
              <a:rPr lang="en-GB" sz="2000" dirty="0">
                <a:solidFill>
                  <a:schemeClr val="dk1"/>
                </a:solidFill>
                <a:latin typeface="Arial" panose="020B0604020202020204" pitchFamily="34" charset="0"/>
                <a:cs typeface="Arial" panose="020B0604020202020204" pitchFamily="34" charset="0"/>
              </a:rPr>
              <a:t>rience</a:t>
            </a:r>
          </a:p>
        </p:txBody>
      </p:sp>
      <p:sp>
        <p:nvSpPr>
          <p:cNvPr id="15" name="Rectangle 14"/>
          <p:cNvSpPr/>
          <p:nvPr/>
        </p:nvSpPr>
        <p:spPr>
          <a:xfrm>
            <a:off x="971550" y="4456569"/>
            <a:ext cx="4019550" cy="2246769"/>
          </a:xfrm>
          <a:prstGeom prst="rect">
            <a:avLst/>
          </a:prstGeom>
        </p:spPr>
        <p:txBody>
          <a:bodyPr wrap="square">
            <a:spAutoFit/>
          </a:bodyPr>
          <a:lstStyle/>
          <a:p>
            <a:pPr lvl="0"/>
            <a:r>
              <a:rPr lang="en-GB" sz="2000" dirty="0">
                <a:solidFill>
                  <a:schemeClr val="dk1"/>
                </a:solidFill>
                <a:latin typeface="Arial" panose="020B0604020202020204" pitchFamily="34" charset="0"/>
                <a:cs typeface="Arial" panose="020B0604020202020204" pitchFamily="34" charset="0"/>
              </a:rPr>
              <a:t>/</a:t>
            </a:r>
            <a:r>
              <a:rPr lang="en-GB" sz="2000" dirty="0">
                <a:latin typeface="Arial" panose="020B0604020202020204" pitchFamily="34" charset="0"/>
                <a:cs typeface="Arial" panose="020B0604020202020204" pitchFamily="34" charset="0"/>
              </a:rPr>
              <a:t>ɔ:/</a:t>
            </a:r>
          </a:p>
          <a:p>
            <a:pPr lvl="0"/>
            <a:r>
              <a:rPr lang="en-GB" sz="2000" dirty="0">
                <a:solidFill>
                  <a:schemeClr val="dk1"/>
                </a:solidFill>
                <a:latin typeface="Arial" panose="020B0604020202020204" pitchFamily="34" charset="0"/>
                <a:cs typeface="Arial" panose="020B0604020202020204" pitchFamily="34" charset="0"/>
              </a:rPr>
              <a:t>sound heard</a:t>
            </a:r>
          </a:p>
          <a:p>
            <a:pPr lvl="0"/>
            <a:endParaRPr lang="en-GB" sz="2000" b="1" dirty="0">
              <a:solidFill>
                <a:schemeClr val="dk1"/>
              </a:solidFill>
              <a:latin typeface="Arial" panose="020B0604020202020204" pitchFamily="34" charset="0"/>
              <a:cs typeface="Arial" panose="020B0604020202020204" pitchFamily="34" charset="0"/>
            </a:endParaRPr>
          </a:p>
          <a:p>
            <a:pPr lvl="0"/>
            <a:r>
              <a:rPr lang="en-GB" sz="2000" dirty="0">
                <a:solidFill>
                  <a:schemeClr val="dk1"/>
                </a:solidFill>
                <a:latin typeface="Arial" panose="020B0604020202020204" pitchFamily="34" charset="0"/>
                <a:cs typeface="Arial" panose="020B0604020202020204" pitchFamily="34" charset="0"/>
              </a:rPr>
              <a:t>b</a:t>
            </a:r>
            <a:r>
              <a:rPr lang="en-GB" sz="2000" b="1" dirty="0">
                <a:ln>
                  <a:solidFill>
                    <a:schemeClr val="tx1"/>
                  </a:solidFill>
                </a:ln>
                <a:solidFill>
                  <a:srgbClr val="78F9D4"/>
                </a:solidFill>
                <a:latin typeface="Arial" panose="020B0604020202020204" pitchFamily="34" charset="0"/>
                <a:cs typeface="Arial" panose="020B0604020202020204" pitchFamily="34" charset="0"/>
              </a:rPr>
              <a:t>ough</a:t>
            </a:r>
            <a:r>
              <a:rPr lang="en-GB" sz="2000" dirty="0">
                <a:solidFill>
                  <a:schemeClr val="dk1"/>
                </a:solidFill>
                <a:latin typeface="Arial" panose="020B0604020202020204" pitchFamily="34" charset="0"/>
                <a:cs typeface="Arial" panose="020B0604020202020204" pitchFamily="34" charset="0"/>
              </a:rPr>
              <a:t>t</a:t>
            </a:r>
          </a:p>
          <a:p>
            <a:pPr lvl="0"/>
            <a:r>
              <a:rPr lang="en-GB" sz="2000" dirty="0">
                <a:solidFill>
                  <a:schemeClr val="dk1"/>
                </a:solidFill>
                <a:latin typeface="Arial" panose="020B0604020202020204" pitchFamily="34" charset="0"/>
                <a:cs typeface="Arial" panose="020B0604020202020204" pitchFamily="34" charset="0"/>
              </a:rPr>
              <a:t>br</a:t>
            </a:r>
            <a:r>
              <a:rPr lang="en-GB" sz="2000" b="1" dirty="0">
                <a:ln>
                  <a:solidFill>
                    <a:schemeClr val="tx1"/>
                  </a:solidFill>
                </a:ln>
                <a:solidFill>
                  <a:srgbClr val="78F9D4"/>
                </a:solidFill>
                <a:latin typeface="Arial" panose="020B0604020202020204" pitchFamily="34" charset="0"/>
                <a:cs typeface="Arial" panose="020B0604020202020204" pitchFamily="34" charset="0"/>
              </a:rPr>
              <a:t>ough</a:t>
            </a:r>
            <a:r>
              <a:rPr lang="en-GB" sz="2000" dirty="0">
                <a:solidFill>
                  <a:schemeClr val="dk1"/>
                </a:solidFill>
                <a:latin typeface="Arial" panose="020B0604020202020204" pitchFamily="34" charset="0"/>
                <a:cs typeface="Arial" panose="020B0604020202020204" pitchFamily="34" charset="0"/>
              </a:rPr>
              <a:t>t</a:t>
            </a:r>
          </a:p>
          <a:p>
            <a:pPr lvl="0"/>
            <a:r>
              <a:rPr lang="en-GB" sz="2000" b="1" dirty="0">
                <a:ln>
                  <a:solidFill>
                    <a:schemeClr val="tx1"/>
                  </a:solidFill>
                </a:ln>
                <a:solidFill>
                  <a:srgbClr val="78F9D4"/>
                </a:solidFill>
                <a:latin typeface="Arial" panose="020B0604020202020204" pitchFamily="34" charset="0"/>
                <a:cs typeface="Arial" panose="020B0604020202020204" pitchFamily="34" charset="0"/>
              </a:rPr>
              <a:t>ough</a:t>
            </a:r>
            <a:r>
              <a:rPr lang="en-GB" sz="2000" dirty="0">
                <a:solidFill>
                  <a:schemeClr val="dk1"/>
                </a:solidFill>
                <a:latin typeface="Arial" panose="020B0604020202020204" pitchFamily="34" charset="0"/>
                <a:cs typeface="Arial" panose="020B0604020202020204" pitchFamily="34" charset="0"/>
              </a:rPr>
              <a:t>t</a:t>
            </a:r>
          </a:p>
          <a:p>
            <a:pPr lvl="0"/>
            <a:r>
              <a:rPr lang="en-GB" sz="2000" dirty="0">
                <a:solidFill>
                  <a:schemeClr val="dk1"/>
                </a:solidFill>
                <a:latin typeface="Arial" panose="020B0604020202020204" pitchFamily="34" charset="0"/>
                <a:cs typeface="Arial" panose="020B0604020202020204" pitchFamily="34" charset="0"/>
              </a:rPr>
              <a:t>theref</a:t>
            </a:r>
            <a:r>
              <a:rPr lang="en-GB" sz="2000" b="1" dirty="0">
                <a:ln>
                  <a:solidFill>
                    <a:schemeClr val="tx1"/>
                  </a:solidFill>
                </a:ln>
                <a:solidFill>
                  <a:srgbClr val="78F9D4"/>
                </a:solidFill>
                <a:latin typeface="Arial" panose="020B0604020202020204" pitchFamily="34" charset="0"/>
                <a:cs typeface="Arial" panose="020B0604020202020204" pitchFamily="34" charset="0"/>
              </a:rPr>
              <a:t>ore</a:t>
            </a:r>
          </a:p>
        </p:txBody>
      </p:sp>
      <p:sp>
        <p:nvSpPr>
          <p:cNvPr id="16" name="Rectangle 15"/>
          <p:cNvSpPr/>
          <p:nvPr/>
        </p:nvSpPr>
        <p:spPr>
          <a:xfrm>
            <a:off x="5448300" y="4420731"/>
            <a:ext cx="4019550" cy="2062103"/>
          </a:xfrm>
          <a:prstGeom prst="rect">
            <a:avLst/>
          </a:prstGeom>
        </p:spPr>
        <p:txBody>
          <a:bodyPr wrap="square">
            <a:spAutoFit/>
          </a:bodyPr>
          <a:lstStyle/>
          <a:p>
            <a:pPr lvl="0"/>
            <a:r>
              <a:rPr lang="en-GB" sz="2800" dirty="0">
                <a:latin typeface="Charis SIL"/>
              </a:rPr>
              <a:t>/</a:t>
            </a:r>
            <a:r>
              <a:rPr lang="en-GB" sz="2800" dirty="0" err="1">
                <a:latin typeface="Charis SIL"/>
              </a:rPr>
              <a:t>ju</a:t>
            </a:r>
            <a:r>
              <a:rPr lang="en-GB" sz="2800" dirty="0">
                <a:latin typeface="Charis SIL"/>
              </a:rPr>
              <a:t>:/</a:t>
            </a:r>
          </a:p>
          <a:p>
            <a:pPr lvl="0"/>
            <a:r>
              <a:rPr lang="en-GB" sz="2000" dirty="0">
                <a:solidFill>
                  <a:schemeClr val="dk1"/>
                </a:solidFill>
                <a:ea typeface="Arial"/>
                <a:cs typeface="Arial"/>
                <a:sym typeface="Arial"/>
              </a:rPr>
              <a:t>sound heard</a:t>
            </a:r>
          </a:p>
          <a:p>
            <a:pPr lvl="0"/>
            <a:endParaRPr lang="en-GB" sz="2000" dirty="0">
              <a:solidFill>
                <a:schemeClr val="dk1"/>
              </a:solidFill>
            </a:endParaRPr>
          </a:p>
          <a:p>
            <a:pPr lvl="0"/>
            <a:r>
              <a:rPr lang="en-GB" sz="2000" dirty="0">
                <a:solidFill>
                  <a:schemeClr val="dk1"/>
                </a:solidFill>
                <a:latin typeface="Arial" panose="020B0604020202020204" pitchFamily="34" charset="0"/>
                <a:ea typeface="Arial"/>
                <a:cs typeface="Arial" panose="020B0604020202020204" pitchFamily="34" charset="0"/>
                <a:sym typeface="Arial"/>
              </a:rPr>
              <a:t>comm</a:t>
            </a:r>
            <a:r>
              <a:rPr lang="en-GB" sz="2000" b="1" dirty="0">
                <a:ln>
                  <a:solidFill>
                    <a:schemeClr val="tx1"/>
                  </a:solidFill>
                </a:ln>
                <a:solidFill>
                  <a:srgbClr val="78F9D4"/>
                </a:solidFill>
                <a:latin typeface="Arial" panose="020B0604020202020204" pitchFamily="34" charset="0"/>
                <a:ea typeface="Arial"/>
                <a:cs typeface="Arial" panose="020B0604020202020204" pitchFamily="34" charset="0"/>
                <a:sym typeface="Arial"/>
              </a:rPr>
              <a:t>u</a:t>
            </a:r>
            <a:r>
              <a:rPr lang="en-GB" sz="2000" dirty="0">
                <a:solidFill>
                  <a:schemeClr val="dk1"/>
                </a:solidFill>
                <a:latin typeface="Arial" panose="020B0604020202020204" pitchFamily="34" charset="0"/>
                <a:ea typeface="Arial"/>
                <a:cs typeface="Arial" panose="020B0604020202020204" pitchFamily="34" charset="0"/>
                <a:sym typeface="Arial"/>
              </a:rPr>
              <a:t>nicate</a:t>
            </a:r>
          </a:p>
          <a:p>
            <a:pPr lvl="0"/>
            <a:r>
              <a:rPr lang="en-GB" sz="2000" dirty="0">
                <a:solidFill>
                  <a:schemeClr val="dk1"/>
                </a:solidFill>
                <a:latin typeface="Arial" panose="020B0604020202020204" pitchFamily="34" charset="0"/>
                <a:cs typeface="Arial" panose="020B0604020202020204" pitchFamily="34" charset="0"/>
              </a:rPr>
              <a:t>comm</a:t>
            </a:r>
            <a:r>
              <a:rPr lang="en-GB" sz="2000" b="1" dirty="0">
                <a:ln>
                  <a:solidFill>
                    <a:schemeClr val="tx1"/>
                  </a:solidFill>
                </a:ln>
                <a:solidFill>
                  <a:srgbClr val="78F9D4"/>
                </a:solidFill>
                <a:latin typeface="Arial" panose="020B0604020202020204" pitchFamily="34" charset="0"/>
                <a:cs typeface="Arial" panose="020B0604020202020204" pitchFamily="34" charset="0"/>
              </a:rPr>
              <a:t>u</a:t>
            </a:r>
            <a:r>
              <a:rPr lang="en-GB" sz="2000" dirty="0">
                <a:solidFill>
                  <a:schemeClr val="dk1"/>
                </a:solidFill>
                <a:latin typeface="Arial" panose="020B0604020202020204" pitchFamily="34" charset="0"/>
                <a:cs typeface="Arial" panose="020B0604020202020204" pitchFamily="34" charset="0"/>
              </a:rPr>
              <a:t>nity</a:t>
            </a:r>
          </a:p>
          <a:p>
            <a:pPr lvl="0"/>
            <a:r>
              <a:rPr lang="en-GB" sz="2000" dirty="0">
                <a:solidFill>
                  <a:schemeClr val="dk1"/>
                </a:solidFill>
                <a:latin typeface="Arial" panose="020B0604020202020204" pitchFamily="34" charset="0"/>
                <a:ea typeface="Arial"/>
                <a:cs typeface="Arial" panose="020B0604020202020204" pitchFamily="34" charset="0"/>
                <a:sym typeface="Arial"/>
              </a:rPr>
              <a:t>ed</a:t>
            </a:r>
            <a:r>
              <a:rPr lang="en-GB" sz="2000" b="1" dirty="0">
                <a:ln>
                  <a:solidFill>
                    <a:schemeClr val="tx1"/>
                  </a:solidFill>
                </a:ln>
                <a:solidFill>
                  <a:srgbClr val="78F9D4"/>
                </a:solidFill>
                <a:latin typeface="Arial" panose="020B0604020202020204" pitchFamily="34" charset="0"/>
                <a:ea typeface="Arial"/>
                <a:cs typeface="Arial" panose="020B0604020202020204" pitchFamily="34" charset="0"/>
                <a:sym typeface="Arial"/>
              </a:rPr>
              <a:t>u</a:t>
            </a:r>
            <a:r>
              <a:rPr lang="en-GB" sz="2000" dirty="0">
                <a:solidFill>
                  <a:schemeClr val="dk1"/>
                </a:solidFill>
                <a:latin typeface="Arial" panose="020B0604020202020204" pitchFamily="34" charset="0"/>
                <a:ea typeface="Arial"/>
                <a:cs typeface="Arial" panose="020B0604020202020204" pitchFamily="34" charset="0"/>
                <a:sym typeface="Arial"/>
              </a:rPr>
              <a:t>cation</a:t>
            </a:r>
          </a:p>
        </p:txBody>
      </p:sp>
      <p:pic>
        <p:nvPicPr>
          <p:cNvPr id="19" name="ohRecorded Sound">
            <a:hlinkClick r:id="" action="ppaction://media"/>
            <a:extLst>
              <a:ext uri="{FF2B5EF4-FFF2-40B4-BE49-F238E27FC236}">
                <a16:creationId xmlns="" xmlns:a16="http://schemas.microsoft.com/office/drawing/2014/main" id="{C83842E8-D7B6-4319-B927-5F92C78E4CD8}"/>
              </a:ext>
            </a:extLst>
          </p:cNvPr>
          <p:cNvPicPr>
            <a:picLocks noChangeAspect="1"/>
          </p:cNvPicPr>
          <p:nvPr>
            <a:audioFile r:link="rId1"/>
            <p:extLst>
              <p:ext uri="{DAA4B4D4-6D71-4841-9C94-3DE7FCFB9230}">
                <p14:media xmlns:p14="http://schemas.microsoft.com/office/powerpoint/2010/main" r:embed="rId2">
                  <p14:trim end="700.9931"/>
                </p14:media>
              </p:ext>
            </p:extLst>
          </p:nvPr>
        </p:nvPicPr>
        <p:blipFill>
          <a:blip r:embed="rId10">
            <a:biLevel thresh="75000"/>
          </a:blip>
          <a:stretch>
            <a:fillRect/>
          </a:stretch>
        </p:blipFill>
        <p:spPr>
          <a:xfrm>
            <a:off x="2778125" y="2535094"/>
            <a:ext cx="406400" cy="406400"/>
          </a:xfrm>
          <a:prstGeom prst="rect">
            <a:avLst/>
          </a:prstGeom>
        </p:spPr>
      </p:pic>
      <p:pic>
        <p:nvPicPr>
          <p:cNvPr id="20" name="Picture 19">
            <a:hlinkClick r:id="" action="ppaction://media"/>
            <a:extLst>
              <a:ext uri="{FF2B5EF4-FFF2-40B4-BE49-F238E27FC236}">
                <a16:creationId xmlns="" xmlns:a16="http://schemas.microsoft.com/office/drawing/2014/main" id="{F8FA0D94-152C-4A5F-B71F-97D442D512A1}"/>
              </a:ext>
            </a:extLst>
          </p:cNvPr>
          <p:cNvPicPr>
            <a:picLocks noChangeAspect="1"/>
          </p:cNvPicPr>
          <p:nvPr>
            <a:audioFile r:link="rId4"/>
            <p:extLst>
              <p:ext uri="{DAA4B4D4-6D71-4841-9C94-3DE7FCFB9230}">
                <p14:media xmlns:p14="http://schemas.microsoft.com/office/powerpoint/2010/main" r:embed="rId3"/>
              </p:ext>
            </p:extLst>
          </p:nvPr>
        </p:nvPicPr>
        <p:blipFill>
          <a:blip r:embed="rId10">
            <a:biLevel thresh="75000"/>
          </a:blip>
          <a:stretch>
            <a:fillRect/>
          </a:stretch>
        </p:blipFill>
        <p:spPr>
          <a:xfrm>
            <a:off x="2778125" y="4857728"/>
            <a:ext cx="406400" cy="406400"/>
          </a:xfrm>
          <a:prstGeom prst="rect">
            <a:avLst/>
          </a:prstGeom>
        </p:spPr>
      </p:pic>
      <p:pic>
        <p:nvPicPr>
          <p:cNvPr id="21" name="ear Recorded Sound">
            <a:hlinkClick r:id="" action="ppaction://media"/>
            <a:extLst>
              <a:ext uri="{FF2B5EF4-FFF2-40B4-BE49-F238E27FC236}">
                <a16:creationId xmlns="" xmlns:a16="http://schemas.microsoft.com/office/drawing/2014/main" id="{77158AA8-F083-412E-8BCF-417E0BC77930}"/>
              </a:ext>
            </a:extLst>
          </p:cNvPr>
          <p:cNvPicPr>
            <a:picLocks noChangeAspect="1"/>
          </p:cNvPicPr>
          <p:nvPr>
            <a:audioFile r:link="rId1"/>
            <p:extLst>
              <p:ext uri="{DAA4B4D4-6D71-4841-9C94-3DE7FCFB9230}">
                <p14:media xmlns:p14="http://schemas.microsoft.com/office/powerpoint/2010/main" r:embed="rId5">
                  <p14:trim end="1305.4512"/>
                </p14:media>
              </p:ext>
            </p:extLst>
          </p:nvPr>
        </p:nvPicPr>
        <p:blipFill>
          <a:blip r:embed="rId10">
            <a:biLevel thresh="75000"/>
          </a:blip>
          <a:stretch>
            <a:fillRect/>
          </a:stretch>
        </p:blipFill>
        <p:spPr>
          <a:xfrm>
            <a:off x="7254875" y="2535094"/>
            <a:ext cx="406400" cy="406400"/>
          </a:xfrm>
          <a:prstGeom prst="rect">
            <a:avLst/>
          </a:prstGeom>
        </p:spPr>
      </p:pic>
      <p:pic>
        <p:nvPicPr>
          <p:cNvPr id="22" name="ju">
            <a:hlinkClick r:id="" action="ppaction://media"/>
            <a:extLst>
              <a:ext uri="{FF2B5EF4-FFF2-40B4-BE49-F238E27FC236}">
                <a16:creationId xmlns="" xmlns:a16="http://schemas.microsoft.com/office/drawing/2014/main" id="{828F2D8F-1D4A-4EA7-AD18-EA4D5D4CE6EA}"/>
              </a:ext>
            </a:extLst>
          </p:cNvPr>
          <p:cNvPicPr>
            <a:picLocks noChangeAspect="1"/>
          </p:cNvPicPr>
          <p:nvPr>
            <a:audioFile r:link="rId7"/>
            <p:extLst>
              <p:ext uri="{DAA4B4D4-6D71-4841-9C94-3DE7FCFB9230}">
                <p14:media xmlns:p14="http://schemas.microsoft.com/office/powerpoint/2010/main" r:embed="rId6"/>
              </p:ext>
            </p:extLst>
          </p:nvPr>
        </p:nvPicPr>
        <p:blipFill>
          <a:blip r:embed="rId10">
            <a:biLevel thresh="75000"/>
          </a:blip>
          <a:stretch>
            <a:fillRect/>
          </a:stretch>
        </p:blipFill>
        <p:spPr>
          <a:xfrm>
            <a:off x="7254875" y="4857728"/>
            <a:ext cx="406400" cy="406400"/>
          </a:xfrm>
          <a:prstGeom prst="rect">
            <a:avLst/>
          </a:prstGeom>
        </p:spPr>
      </p:pic>
    </p:spTree>
    <p:extLst>
      <p:ext uri="{BB962C8B-B14F-4D97-AF65-F5344CB8AC3E}">
        <p14:creationId xmlns:p14="http://schemas.microsoft.com/office/powerpoint/2010/main" val="657692297"/>
      </p:ext>
    </p:extLst>
  </p:cSld>
  <p:clrMapOvr>
    <a:masterClrMapping/>
  </p:clrMapOvr>
  <p:timing>
    <p:tnLst>
      <p:par>
        <p:cTn id="1" dur="indefinite" restart="never" nodeType="tmRoot">
          <p:childTnLst>
            <p:audio>
              <p:cMediaNode vol="80000">
                <p:cTn id="2" fill="hold" display="0">
                  <p:stCondLst>
                    <p:cond delay="indefinite"/>
                  </p:stCondLst>
                  <p:endCondLst>
                    <p:cond evt="onStopAudio" delay="0">
                      <p:tgtEl>
                        <p:sldTgt/>
                      </p:tgtEl>
                    </p:cond>
                  </p:endCondLst>
                </p:cTn>
                <p:tgtEl>
                  <p:spTgt spid="19"/>
                </p:tgtEl>
              </p:cMediaNode>
            </p:audio>
            <p:audio>
              <p:cMediaNode vol="80000">
                <p:cTn id="3" fill="hold" display="0">
                  <p:stCondLst>
                    <p:cond delay="indefinite"/>
                  </p:stCondLst>
                  <p:endCondLst>
                    <p:cond evt="onStopAudio" delay="0">
                      <p:tgtEl>
                        <p:sldTgt/>
                      </p:tgtEl>
                    </p:cond>
                  </p:endCondLst>
                </p:cTn>
                <p:tgtEl>
                  <p:spTgt spid="20"/>
                </p:tgtEl>
              </p:cMediaNode>
            </p:audio>
            <p:audio>
              <p:cMediaNode vol="80000">
                <p:cTn id="4" fill="hold" display="0">
                  <p:stCondLst>
                    <p:cond delay="indefinite"/>
                  </p:stCondLst>
                  <p:endCondLst>
                    <p:cond evt="onStopAudio" delay="0">
                      <p:tgtEl>
                        <p:sldTgt/>
                      </p:tgtEl>
                    </p:cond>
                  </p:endCondLst>
                </p:cTn>
                <p:tgtEl>
                  <p:spTgt spid="21"/>
                </p:tgtEl>
              </p:cMediaNode>
            </p:audio>
            <p:audio>
              <p:cMediaNode vol="80000">
                <p:cTn id="5" fill="hold" display="0">
                  <p:stCondLst>
                    <p:cond delay="indefinite"/>
                  </p:stCondLst>
                  <p:endCondLst>
                    <p:cond evt="onStopAudio" delay="0">
                      <p:tgtEl>
                        <p:sldTgt/>
                      </p:tgtEl>
                    </p:cond>
                  </p:endCondLst>
                </p:cTn>
                <p:tgtEl>
                  <p:spTgt spid="22"/>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8607" y="1481055"/>
            <a:ext cx="10833582" cy="707886"/>
          </a:xfrm>
        </p:spPr>
        <p:txBody>
          <a:bodyPr/>
          <a:lstStyle/>
          <a:p>
            <a:r>
              <a:rPr lang="en-US" altLang="en-US" dirty="0"/>
              <a:t>/ə/</a:t>
            </a:r>
            <a:endParaRPr lang="en-GB" dirty="0"/>
          </a:p>
        </p:txBody>
      </p:sp>
      <p:sp>
        <p:nvSpPr>
          <p:cNvPr id="4" name="Rectangle 3"/>
          <p:cNvSpPr/>
          <p:nvPr/>
        </p:nvSpPr>
        <p:spPr>
          <a:xfrm>
            <a:off x="786063" y="2217200"/>
            <a:ext cx="9801726" cy="2246769"/>
          </a:xfrm>
          <a:prstGeom prst="rect">
            <a:avLst/>
          </a:prstGeom>
        </p:spPr>
        <p:txBody>
          <a:bodyPr wrap="square">
            <a:spAutoFit/>
          </a:bodyPr>
          <a:lstStyle/>
          <a:p>
            <a:pPr lvl="0"/>
            <a:r>
              <a:rPr lang="en-GB" sz="2000" dirty="0">
                <a:solidFill>
                  <a:schemeClr val="dk1"/>
                </a:solidFill>
                <a:latin typeface="Arial" panose="020B0604020202020204" pitchFamily="34" charset="0"/>
                <a:cs typeface="Arial" panose="020B0604020202020204" pitchFamily="34" charset="0"/>
              </a:rPr>
              <a:t>This is the most common sound in English</a:t>
            </a:r>
          </a:p>
          <a:p>
            <a:pPr lvl="0"/>
            <a:r>
              <a:rPr lang="en-GB" sz="2000" dirty="0">
                <a:solidFill>
                  <a:schemeClr val="dk1"/>
                </a:solidFill>
                <a:latin typeface="Arial" panose="020B0604020202020204" pitchFamily="34" charset="0"/>
                <a:cs typeface="Arial" panose="020B0604020202020204" pitchFamily="34" charset="0"/>
              </a:rPr>
              <a:t>But it can be spelled in many different ways</a:t>
            </a:r>
            <a:r>
              <a:rPr lang="en-GB" sz="2000" dirty="0" smtClean="0">
                <a:solidFill>
                  <a:schemeClr val="dk1"/>
                </a:solidFill>
                <a:latin typeface="Arial" panose="020B0604020202020204" pitchFamily="34" charset="0"/>
                <a:cs typeface="Arial" panose="020B0604020202020204" pitchFamily="34" charset="0"/>
              </a:rPr>
              <a:t>.</a:t>
            </a:r>
          </a:p>
          <a:p>
            <a:pPr lvl="0"/>
            <a:endParaRPr lang="en-GB" sz="2000" dirty="0">
              <a:solidFill>
                <a:schemeClr val="dk1"/>
              </a:solidFill>
              <a:latin typeface="Arial" panose="020B0604020202020204" pitchFamily="34" charset="0"/>
              <a:cs typeface="Arial" panose="020B0604020202020204" pitchFamily="34" charset="0"/>
            </a:endParaRPr>
          </a:p>
          <a:p>
            <a:pPr lvl="0"/>
            <a:r>
              <a:rPr lang="en-GB" sz="2000" dirty="0">
                <a:solidFill>
                  <a:schemeClr val="dk1"/>
                </a:solidFill>
                <a:latin typeface="Arial" panose="020B0604020202020204" pitchFamily="34" charset="0"/>
                <a:cs typeface="Arial" panose="020B0604020202020204" pitchFamily="34" charset="0"/>
              </a:rPr>
              <a:t>popul</a:t>
            </a:r>
            <a:r>
              <a:rPr lang="en-GB" sz="2000" b="1" dirty="0">
                <a:ln>
                  <a:solidFill>
                    <a:schemeClr val="tx1"/>
                  </a:solidFill>
                </a:ln>
                <a:solidFill>
                  <a:srgbClr val="78F9D4"/>
                </a:solidFill>
                <a:latin typeface="Arial" panose="020B0604020202020204" pitchFamily="34" charset="0"/>
                <a:cs typeface="Arial" panose="020B0604020202020204" pitchFamily="34" charset="0"/>
              </a:rPr>
              <a:t>ar</a:t>
            </a:r>
            <a:r>
              <a:rPr lang="en-GB" sz="2000" dirty="0">
                <a:solidFill>
                  <a:schemeClr val="dk1"/>
                </a:solidFill>
                <a:latin typeface="Arial" panose="020B0604020202020204" pitchFamily="34" charset="0"/>
                <a:cs typeface="Arial" panose="020B0604020202020204" pitchFamily="34" charset="0"/>
              </a:rPr>
              <a:t> </a:t>
            </a:r>
          </a:p>
          <a:p>
            <a:pPr lvl="0"/>
            <a:endParaRPr lang="en-GB" sz="2000" dirty="0">
              <a:solidFill>
                <a:schemeClr val="dk1"/>
              </a:solidFill>
              <a:latin typeface="Arial" panose="020B0604020202020204" pitchFamily="34" charset="0"/>
              <a:cs typeface="Arial" panose="020B0604020202020204" pitchFamily="34" charset="0"/>
            </a:endParaRPr>
          </a:p>
          <a:p>
            <a:pPr lvl="0"/>
            <a:r>
              <a:rPr lang="en-GB" sz="2000" dirty="0">
                <a:solidFill>
                  <a:schemeClr val="dk1"/>
                </a:solidFill>
                <a:latin typeface="Arial" panose="020B0604020202020204" pitchFamily="34" charset="0"/>
                <a:cs typeface="Arial" panose="020B0604020202020204" pitchFamily="34" charset="0"/>
              </a:rPr>
              <a:t>What can you see? Say them out loud. Which syllable (word part) is the /ə/ sound?</a:t>
            </a:r>
          </a:p>
          <a:p>
            <a:pPr lvl="0"/>
            <a:endParaRPr lang="en-GB" sz="2000" dirty="0">
              <a:solidFill>
                <a:schemeClr val="dk1"/>
              </a:solidFill>
              <a:latin typeface="Arial" panose="020B0604020202020204" pitchFamily="34" charset="0"/>
              <a:cs typeface="Arial" panose="020B0604020202020204" pitchFamily="34" charset="0"/>
            </a:endParaRPr>
          </a:p>
        </p:txBody>
      </p:sp>
      <p:pic>
        <p:nvPicPr>
          <p:cNvPr id="5" name="Picture 4" descr="A group of people posing for a photo&#10;&#10;Description automatically generated">
            <a:extLst>
              <a:ext uri="{FF2B5EF4-FFF2-40B4-BE49-F238E27FC236}">
                <a16:creationId xmlns="" xmlns:a16="http://schemas.microsoft.com/office/drawing/2014/main" id="{6842AB3A-5A4F-4A85-9C86-F8B530FD842C}"/>
              </a:ext>
            </a:extLst>
          </p:cNvPr>
          <p:cNvPicPr>
            <a:picLocks noChangeAspect="1"/>
          </p:cNvPicPr>
          <p:nvPr/>
        </p:nvPicPr>
        <p:blipFill>
          <a:blip r:embed="rId5"/>
          <a:stretch>
            <a:fillRect/>
          </a:stretch>
        </p:blipFill>
        <p:spPr>
          <a:xfrm>
            <a:off x="947102" y="4463969"/>
            <a:ext cx="2439763" cy="1553141"/>
          </a:xfrm>
          <a:prstGeom prst="rect">
            <a:avLst/>
          </a:prstGeom>
        </p:spPr>
      </p:pic>
      <p:pic>
        <p:nvPicPr>
          <p:cNvPr id="6" name="Picture 5" descr="A picture containing person, table, sitting&#10;&#10;Description automatically generated">
            <a:extLst>
              <a:ext uri="{FF2B5EF4-FFF2-40B4-BE49-F238E27FC236}">
                <a16:creationId xmlns="" xmlns:a16="http://schemas.microsoft.com/office/drawing/2014/main" id="{AEB336CC-B8B7-4F66-B501-C7CCAA5BAB9E}"/>
              </a:ext>
            </a:extLst>
          </p:cNvPr>
          <p:cNvPicPr>
            <a:picLocks noChangeAspect="1"/>
          </p:cNvPicPr>
          <p:nvPr/>
        </p:nvPicPr>
        <p:blipFill>
          <a:blip r:embed="rId6"/>
          <a:stretch>
            <a:fillRect/>
          </a:stretch>
        </p:blipFill>
        <p:spPr>
          <a:xfrm>
            <a:off x="4335235" y="4463969"/>
            <a:ext cx="2653961" cy="1553141"/>
          </a:xfrm>
          <a:prstGeom prst="rect">
            <a:avLst/>
          </a:prstGeom>
        </p:spPr>
      </p:pic>
      <p:pic>
        <p:nvPicPr>
          <p:cNvPr id="7" name="Picture 6" descr="A picture containing person, indoor, clothing, wall&#10;&#10;Description automatically generated">
            <a:extLst>
              <a:ext uri="{FF2B5EF4-FFF2-40B4-BE49-F238E27FC236}">
                <a16:creationId xmlns="" xmlns:a16="http://schemas.microsoft.com/office/drawing/2014/main" id="{8FE801C9-DE6F-43B2-B4E0-FE09787D6D53}"/>
              </a:ext>
            </a:extLst>
          </p:cNvPr>
          <p:cNvPicPr>
            <a:picLocks noChangeAspect="1"/>
          </p:cNvPicPr>
          <p:nvPr/>
        </p:nvPicPr>
        <p:blipFill>
          <a:blip r:embed="rId7"/>
          <a:stretch>
            <a:fillRect/>
          </a:stretch>
        </p:blipFill>
        <p:spPr>
          <a:xfrm>
            <a:off x="7891060" y="4471914"/>
            <a:ext cx="2696729" cy="1553141"/>
          </a:xfrm>
          <a:prstGeom prst="rect">
            <a:avLst/>
          </a:prstGeom>
        </p:spPr>
      </p:pic>
      <p:sp>
        <p:nvSpPr>
          <p:cNvPr id="8" name="TextBox 7">
            <a:extLst>
              <a:ext uri="{FF2B5EF4-FFF2-40B4-BE49-F238E27FC236}">
                <a16:creationId xmlns="" xmlns:a16="http://schemas.microsoft.com/office/drawing/2014/main" id="{14B9FCF7-F45E-47DD-A675-AF75C2B2A97B}"/>
              </a:ext>
            </a:extLst>
          </p:cNvPr>
          <p:cNvSpPr txBox="1"/>
          <p:nvPr/>
        </p:nvSpPr>
        <p:spPr>
          <a:xfrm>
            <a:off x="1514215" y="6244778"/>
            <a:ext cx="1527449" cy="400110"/>
          </a:xfrm>
          <a:prstGeom prst="rect">
            <a:avLst/>
          </a:prstGeom>
          <a:noFill/>
        </p:spPr>
        <p:txBody>
          <a:bodyPr wrap="square" rtlCol="0">
            <a:spAutoFit/>
          </a:bodyPr>
          <a:lstStyle/>
          <a:p>
            <a:r>
              <a:rPr lang="en-GB" sz="2000" dirty="0">
                <a:latin typeface="Arial" panose="020B0604020202020204" pitchFamily="34" charset="0"/>
                <a:cs typeface="Arial" panose="020B0604020202020204" pitchFamily="34" charset="0"/>
              </a:rPr>
              <a:t>doct</a:t>
            </a:r>
            <a:r>
              <a:rPr lang="en-GB" sz="2000" b="1" dirty="0">
                <a:ln>
                  <a:solidFill>
                    <a:schemeClr val="tx1"/>
                  </a:solidFill>
                </a:ln>
                <a:solidFill>
                  <a:srgbClr val="78F9D4"/>
                </a:solidFill>
                <a:latin typeface="Arial" panose="020B0604020202020204" pitchFamily="34" charset="0"/>
                <a:cs typeface="Arial" panose="020B0604020202020204" pitchFamily="34" charset="0"/>
              </a:rPr>
              <a:t>or</a:t>
            </a:r>
            <a:r>
              <a:rPr lang="en-GB" sz="2000" dirty="0">
                <a:latin typeface="Arial" panose="020B0604020202020204" pitchFamily="34" charset="0"/>
                <a:cs typeface="Arial" panose="020B0604020202020204" pitchFamily="34" charset="0"/>
              </a:rPr>
              <a:t>s</a:t>
            </a:r>
          </a:p>
        </p:txBody>
      </p:sp>
      <p:sp>
        <p:nvSpPr>
          <p:cNvPr id="9" name="TextBox 8">
            <a:extLst>
              <a:ext uri="{FF2B5EF4-FFF2-40B4-BE49-F238E27FC236}">
                <a16:creationId xmlns="" xmlns:a16="http://schemas.microsoft.com/office/drawing/2014/main" id="{594ED081-6106-471F-A7F4-E767D752DA8D}"/>
              </a:ext>
            </a:extLst>
          </p:cNvPr>
          <p:cNvSpPr txBox="1"/>
          <p:nvPr/>
        </p:nvSpPr>
        <p:spPr>
          <a:xfrm>
            <a:off x="4986349" y="6244778"/>
            <a:ext cx="1484432" cy="400110"/>
          </a:xfrm>
          <a:prstGeom prst="rect">
            <a:avLst/>
          </a:prstGeom>
          <a:noFill/>
        </p:spPr>
        <p:txBody>
          <a:bodyPr wrap="square" rtlCol="0">
            <a:spAutoFit/>
          </a:bodyPr>
          <a:lstStyle/>
          <a:p>
            <a:r>
              <a:rPr lang="en-GB" sz="2000" dirty="0">
                <a:latin typeface="Arial" panose="020B0604020202020204" pitchFamily="34" charset="0"/>
                <a:cs typeface="Arial" panose="020B0604020202020204" pitchFamily="34" charset="0"/>
              </a:rPr>
              <a:t>diction</a:t>
            </a:r>
            <a:r>
              <a:rPr lang="en-GB" sz="2000" b="1" dirty="0">
                <a:ln>
                  <a:solidFill>
                    <a:schemeClr val="tx1"/>
                  </a:solidFill>
                </a:ln>
                <a:solidFill>
                  <a:srgbClr val="78F9D4"/>
                </a:solidFill>
                <a:latin typeface="Arial" panose="020B0604020202020204" pitchFamily="34" charset="0"/>
                <a:cs typeface="Arial" panose="020B0604020202020204" pitchFamily="34" charset="0"/>
              </a:rPr>
              <a:t>ar</a:t>
            </a:r>
            <a:r>
              <a:rPr lang="en-GB" sz="2000" dirty="0">
                <a:latin typeface="Arial" panose="020B0604020202020204" pitchFamily="34" charset="0"/>
                <a:cs typeface="Arial" panose="020B0604020202020204" pitchFamily="34" charset="0"/>
              </a:rPr>
              <a:t>y</a:t>
            </a:r>
          </a:p>
        </p:txBody>
      </p:sp>
      <p:sp>
        <p:nvSpPr>
          <p:cNvPr id="10" name="TextBox 9">
            <a:extLst>
              <a:ext uri="{FF2B5EF4-FFF2-40B4-BE49-F238E27FC236}">
                <a16:creationId xmlns="" xmlns:a16="http://schemas.microsoft.com/office/drawing/2014/main" id="{998D4E17-BF12-43AE-8E30-B4FD38AD4E3E}"/>
              </a:ext>
            </a:extLst>
          </p:cNvPr>
          <p:cNvSpPr txBox="1"/>
          <p:nvPr/>
        </p:nvSpPr>
        <p:spPr>
          <a:xfrm>
            <a:off x="8468086" y="6244778"/>
            <a:ext cx="1527449" cy="400110"/>
          </a:xfrm>
          <a:prstGeom prst="rect">
            <a:avLst/>
          </a:prstGeom>
          <a:noFill/>
        </p:spPr>
        <p:txBody>
          <a:bodyPr wrap="square" rtlCol="0">
            <a:spAutoFit/>
          </a:bodyPr>
          <a:lstStyle/>
          <a:p>
            <a:r>
              <a:rPr lang="en-GB" sz="2000" dirty="0">
                <a:latin typeface="Arial" panose="020B0604020202020204" pitchFamily="34" charset="0"/>
                <a:cs typeface="Arial" panose="020B0604020202020204" pitchFamily="34" charset="0"/>
              </a:rPr>
              <a:t>curt</a:t>
            </a:r>
            <a:r>
              <a:rPr lang="en-GB" sz="2000" b="1" dirty="0">
                <a:ln>
                  <a:solidFill>
                    <a:schemeClr val="tx1"/>
                  </a:solidFill>
                </a:ln>
                <a:solidFill>
                  <a:srgbClr val="78F9D4"/>
                </a:solidFill>
                <a:latin typeface="Arial" panose="020B0604020202020204" pitchFamily="34" charset="0"/>
                <a:cs typeface="Arial" panose="020B0604020202020204" pitchFamily="34" charset="0"/>
              </a:rPr>
              <a:t>ai</a:t>
            </a:r>
            <a:r>
              <a:rPr lang="en-GB" sz="2000" dirty="0">
                <a:latin typeface="Arial" panose="020B0604020202020204" pitchFamily="34" charset="0"/>
                <a:cs typeface="Arial" panose="020B0604020202020204" pitchFamily="34" charset="0"/>
              </a:rPr>
              <a:t>n</a:t>
            </a:r>
          </a:p>
        </p:txBody>
      </p:sp>
      <p:pic>
        <p:nvPicPr>
          <p:cNvPr id="11" name="Picture 10">
            <a:hlinkClick r:id="" action="ppaction://media"/>
            <a:extLst>
              <a:ext uri="{FF2B5EF4-FFF2-40B4-BE49-F238E27FC236}">
                <a16:creationId xmlns="" xmlns:a16="http://schemas.microsoft.com/office/drawing/2014/main" id="{F3B8B034-DD05-406D-B7BA-50FB82F8CE54}"/>
              </a:ext>
            </a:extLst>
          </p:cNvPr>
          <p:cNvPicPr>
            <a:picLocks noChangeAspect="1"/>
          </p:cNvPicPr>
          <p:nvPr>
            <a:audioFile r:link="rId1"/>
            <p:extLst>
              <p:ext uri="{DAA4B4D4-6D71-4841-9C94-3DE7FCFB9230}">
                <p14:media xmlns:p14="http://schemas.microsoft.com/office/powerpoint/2010/main" r:embed="rId2">
                  <p14:trim end="391.7732"/>
                </p14:media>
              </p:ext>
            </p:extLst>
          </p:nvPr>
        </p:nvPicPr>
        <p:blipFill>
          <a:blip r:embed="rId8">
            <a:biLevel thresh="75000"/>
          </a:blip>
          <a:stretch>
            <a:fillRect/>
          </a:stretch>
        </p:blipFill>
        <p:spPr>
          <a:xfrm>
            <a:off x="2256320" y="3137384"/>
            <a:ext cx="406400" cy="406400"/>
          </a:xfrm>
          <a:prstGeom prst="rect">
            <a:avLst/>
          </a:prstGeom>
        </p:spPr>
      </p:pic>
    </p:spTree>
    <p:extLst>
      <p:ext uri="{BB962C8B-B14F-4D97-AF65-F5344CB8AC3E}">
        <p14:creationId xmlns:p14="http://schemas.microsoft.com/office/powerpoint/2010/main" val="695589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7" fill="hold" display="0">
                  <p:stCondLst>
                    <p:cond delay="indefinite"/>
                  </p:stCondLst>
                  <p:endCondLst>
                    <p:cond evt="onStopAudio" delay="0">
                      <p:tgtEl>
                        <p:sldTgt/>
                      </p:tgtEl>
                    </p:cond>
                  </p:endCondLst>
                </p:cTn>
                <p:tgtEl>
                  <p:spTgt spid="11"/>
                </p:tgtEl>
              </p:cMediaNode>
            </p:audio>
          </p:childTnLst>
        </p:cTn>
      </p:par>
    </p:tnLst>
    <p:bldLst>
      <p:bldP spid="8" grpId="0"/>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8607" y="1481055"/>
            <a:ext cx="10833582" cy="707886"/>
          </a:xfrm>
        </p:spPr>
        <p:txBody>
          <a:bodyPr/>
          <a:lstStyle/>
          <a:p>
            <a:r>
              <a:rPr lang="en-GB" altLang="en-US" dirty="0"/>
              <a:t>You need to know all these words</a:t>
            </a:r>
            <a:endParaRPr lang="en-GB" dirty="0"/>
          </a:p>
        </p:txBody>
      </p:sp>
      <p:sp>
        <p:nvSpPr>
          <p:cNvPr id="3" name="Rectangle 2"/>
          <p:cNvSpPr/>
          <p:nvPr/>
        </p:nvSpPr>
        <p:spPr>
          <a:xfrm>
            <a:off x="1295400" y="2619792"/>
            <a:ext cx="8686800" cy="3477875"/>
          </a:xfrm>
          <a:prstGeom prst="rect">
            <a:avLst/>
          </a:prstGeom>
        </p:spPr>
        <p:txBody>
          <a:bodyPr wrap="square">
            <a:spAutoFit/>
          </a:bodyPr>
          <a:lstStyle/>
          <a:p>
            <a:pPr marL="50800"/>
            <a:r>
              <a:rPr lang="en-GB" sz="2000" dirty="0">
                <a:latin typeface="Arial" panose="020B0604020202020204" pitchFamily="34" charset="0"/>
                <a:cs typeface="Arial" panose="020B0604020202020204" pitchFamily="34" charset="0"/>
              </a:rPr>
              <a:t>sug</a:t>
            </a:r>
            <a:r>
              <a:rPr lang="en-GB" sz="2000" b="1" dirty="0">
                <a:ln>
                  <a:solidFill>
                    <a:schemeClr val="tx1"/>
                  </a:solidFill>
                </a:ln>
                <a:solidFill>
                  <a:srgbClr val="78F9D4"/>
                </a:solidFill>
                <a:latin typeface="Arial" panose="020B0604020202020204" pitchFamily="34" charset="0"/>
                <a:cs typeface="Arial" panose="020B0604020202020204" pitchFamily="34" charset="0"/>
              </a:rPr>
              <a:t>ar</a:t>
            </a:r>
            <a:r>
              <a:rPr lang="en-GB" sz="2000" dirty="0">
                <a:latin typeface="Arial" panose="020B0604020202020204" pitchFamily="34" charset="0"/>
                <a:cs typeface="Arial" panose="020B0604020202020204" pitchFamily="34" charset="0"/>
              </a:rPr>
              <a:t>		popul</a:t>
            </a:r>
            <a:r>
              <a:rPr lang="en-GB" sz="2000" b="1" dirty="0">
                <a:ln>
                  <a:solidFill>
                    <a:schemeClr val="tx1"/>
                  </a:solidFill>
                </a:ln>
                <a:solidFill>
                  <a:srgbClr val="78F9D4"/>
                </a:solidFill>
                <a:latin typeface="Arial" panose="020B0604020202020204" pitchFamily="34" charset="0"/>
                <a:cs typeface="Arial" panose="020B0604020202020204" pitchFamily="34" charset="0"/>
              </a:rPr>
              <a:t>ar	</a:t>
            </a:r>
            <a:r>
              <a:rPr lang="en-GB" sz="2000" dirty="0">
                <a:latin typeface="Arial" panose="020B0604020202020204" pitchFamily="34" charset="0"/>
                <a:cs typeface="Arial" panose="020B0604020202020204" pitchFamily="34" charset="0"/>
              </a:rPr>
              <a:t>	particul</a:t>
            </a:r>
            <a:r>
              <a:rPr lang="en-GB" sz="2000" b="1" dirty="0">
                <a:ln>
                  <a:solidFill>
                    <a:schemeClr val="tx1"/>
                  </a:solidFill>
                </a:ln>
                <a:solidFill>
                  <a:srgbClr val="78F9D4"/>
                </a:solidFill>
                <a:latin typeface="Arial" panose="020B0604020202020204" pitchFamily="34" charset="0"/>
                <a:cs typeface="Arial" panose="020B0604020202020204" pitchFamily="34" charset="0"/>
              </a:rPr>
              <a:t>ar</a:t>
            </a:r>
            <a:r>
              <a:rPr lang="en-GB" sz="2000" dirty="0">
                <a:latin typeface="Arial" panose="020B0604020202020204" pitchFamily="34" charset="0"/>
                <a:cs typeface="Arial" panose="020B0604020202020204" pitchFamily="34" charset="0"/>
              </a:rPr>
              <a:t>	regul</a:t>
            </a:r>
            <a:r>
              <a:rPr lang="en-GB" sz="2000" b="1" dirty="0">
                <a:ln>
                  <a:solidFill>
                    <a:schemeClr val="tx1"/>
                  </a:solidFill>
                </a:ln>
                <a:solidFill>
                  <a:srgbClr val="78F9D4"/>
                </a:solidFill>
                <a:latin typeface="Arial" panose="020B0604020202020204" pitchFamily="34" charset="0"/>
                <a:cs typeface="Arial" panose="020B0604020202020204" pitchFamily="34" charset="0"/>
              </a:rPr>
              <a:t>ar</a:t>
            </a:r>
          </a:p>
          <a:p>
            <a:pPr marL="50800"/>
            <a:endParaRPr lang="en-GB" sz="2000" dirty="0">
              <a:latin typeface="Arial" panose="020B0604020202020204" pitchFamily="34" charset="0"/>
              <a:cs typeface="Arial" panose="020B0604020202020204" pitchFamily="34" charset="0"/>
            </a:endParaRPr>
          </a:p>
          <a:p>
            <a:pPr marL="50800"/>
            <a:r>
              <a:rPr lang="en-GB" sz="2000" dirty="0">
                <a:latin typeface="Arial" panose="020B0604020202020204" pitchFamily="34" charset="0"/>
                <a:cs typeface="Arial" panose="020B0604020202020204" pitchFamily="34" charset="0"/>
              </a:rPr>
              <a:t>	cent</a:t>
            </a:r>
            <a:r>
              <a:rPr lang="en-GB" sz="2000" b="1" dirty="0">
                <a:ln>
                  <a:solidFill>
                    <a:schemeClr val="tx1"/>
                  </a:solidFill>
                </a:ln>
                <a:solidFill>
                  <a:srgbClr val="78F9D4"/>
                </a:solidFill>
                <a:latin typeface="Arial" panose="020B0604020202020204" pitchFamily="34" charset="0"/>
                <a:cs typeface="Arial" panose="020B0604020202020204" pitchFamily="34" charset="0"/>
              </a:rPr>
              <a:t>re</a:t>
            </a:r>
            <a:r>
              <a:rPr lang="en-GB" sz="2000" dirty="0">
                <a:latin typeface="Arial" panose="020B0604020202020204" pitchFamily="34" charset="0"/>
                <a:cs typeface="Arial" panose="020B0604020202020204" pitchFamily="34" charset="0"/>
              </a:rPr>
              <a:t>		comp</a:t>
            </a:r>
            <a:r>
              <a:rPr lang="en-GB" sz="2000" b="1" dirty="0">
                <a:ln>
                  <a:solidFill>
                    <a:schemeClr val="tx1"/>
                  </a:solidFill>
                </a:ln>
                <a:solidFill>
                  <a:srgbClr val="78F9D4"/>
                </a:solidFill>
                <a:latin typeface="Arial" panose="020B0604020202020204" pitchFamily="34" charset="0"/>
                <a:cs typeface="Arial" panose="020B0604020202020204" pitchFamily="34" charset="0"/>
              </a:rPr>
              <a:t>e</a:t>
            </a:r>
            <a:r>
              <a:rPr lang="en-GB" sz="2000" dirty="0">
                <a:latin typeface="Arial" panose="020B0604020202020204" pitchFamily="34" charset="0"/>
                <a:cs typeface="Arial" panose="020B0604020202020204" pitchFamily="34" charset="0"/>
              </a:rPr>
              <a:t>tition	corr</a:t>
            </a:r>
            <a:r>
              <a:rPr lang="en-GB" sz="2000" b="1" dirty="0">
                <a:ln>
                  <a:solidFill>
                    <a:schemeClr val="tx1"/>
                  </a:solidFill>
                </a:ln>
                <a:solidFill>
                  <a:srgbClr val="78F9D4"/>
                </a:solidFill>
                <a:latin typeface="Arial" panose="020B0604020202020204" pitchFamily="34" charset="0"/>
                <a:cs typeface="Arial" panose="020B0604020202020204" pitchFamily="34" charset="0"/>
              </a:rPr>
              <a:t>e</a:t>
            </a:r>
            <a:r>
              <a:rPr lang="en-GB" sz="2000" dirty="0">
                <a:latin typeface="Arial" panose="020B0604020202020204" pitchFamily="34" charset="0"/>
                <a:cs typeface="Arial" panose="020B0604020202020204" pitchFamily="34" charset="0"/>
              </a:rPr>
              <a:t>spond	d</a:t>
            </a:r>
            <a:r>
              <a:rPr lang="en-GB" sz="2000" b="1" dirty="0">
                <a:ln>
                  <a:solidFill>
                    <a:schemeClr val="tx1"/>
                  </a:solidFill>
                </a:ln>
                <a:solidFill>
                  <a:srgbClr val="78F9D4"/>
                </a:solidFill>
                <a:latin typeface="Arial" panose="020B0604020202020204" pitchFamily="34" charset="0"/>
                <a:cs typeface="Arial" panose="020B0604020202020204" pitchFamily="34" charset="0"/>
              </a:rPr>
              <a:t>e</a:t>
            </a:r>
            <a:r>
              <a:rPr lang="en-GB" sz="2000" dirty="0">
                <a:latin typeface="Arial" panose="020B0604020202020204" pitchFamily="34" charset="0"/>
                <a:cs typeface="Arial" panose="020B0604020202020204" pitchFamily="34" charset="0"/>
              </a:rPr>
              <a:t>termined</a:t>
            </a:r>
          </a:p>
          <a:p>
            <a:pPr marL="50800"/>
            <a:r>
              <a:rPr lang="en-GB" sz="2000" dirty="0">
                <a:latin typeface="Arial" panose="020B0604020202020204" pitchFamily="34" charset="0"/>
                <a:cs typeface="Arial" panose="020B0604020202020204" pitchFamily="34" charset="0"/>
              </a:rPr>
              <a:t> </a:t>
            </a:r>
          </a:p>
          <a:p>
            <a:pPr marL="50800"/>
            <a:r>
              <a:rPr lang="en-GB" sz="2000" dirty="0">
                <a:latin typeface="Arial" panose="020B0604020202020204" pitchFamily="34" charset="0"/>
                <a:cs typeface="Arial" panose="020B0604020202020204" pitchFamily="34" charset="0"/>
              </a:rPr>
              <a:t>d</a:t>
            </a:r>
            <a:r>
              <a:rPr lang="en-GB" sz="2000" b="1" dirty="0">
                <a:ln>
                  <a:solidFill>
                    <a:schemeClr val="tx1"/>
                  </a:solidFill>
                </a:ln>
                <a:solidFill>
                  <a:srgbClr val="78F9D4"/>
                </a:solidFill>
                <a:latin typeface="Arial" panose="020B0604020202020204" pitchFamily="34" charset="0"/>
                <a:cs typeface="Arial" panose="020B0604020202020204" pitchFamily="34" charset="0"/>
              </a:rPr>
              <a:t>e</a:t>
            </a:r>
            <a:r>
              <a:rPr lang="en-GB" sz="2000" dirty="0">
                <a:latin typeface="Arial" panose="020B0604020202020204" pitchFamily="34" charset="0"/>
                <a:cs typeface="Arial" panose="020B0604020202020204" pitchFamily="34" charset="0"/>
              </a:rPr>
              <a:t>vel</a:t>
            </a:r>
            <a:r>
              <a:rPr lang="en-GB" sz="2000" b="1" dirty="0">
                <a:ln>
                  <a:solidFill>
                    <a:schemeClr val="tx1"/>
                  </a:solidFill>
                </a:ln>
                <a:solidFill>
                  <a:srgbClr val="78F9D4"/>
                </a:solidFill>
                <a:latin typeface="Arial" panose="020B0604020202020204" pitchFamily="34" charset="0"/>
                <a:cs typeface="Arial" panose="020B0604020202020204" pitchFamily="34" charset="0"/>
              </a:rPr>
              <a:t>o</a:t>
            </a:r>
            <a:r>
              <a:rPr lang="en-GB" sz="2000" dirty="0">
                <a:latin typeface="Arial" panose="020B0604020202020204" pitchFamily="34" charset="0"/>
                <a:cs typeface="Arial" panose="020B0604020202020204" pitchFamily="34" charset="0"/>
              </a:rPr>
              <a:t>p		frequ</a:t>
            </a:r>
            <a:r>
              <a:rPr lang="en-GB" sz="2000" b="1" dirty="0">
                <a:ln>
                  <a:solidFill>
                    <a:schemeClr val="tx1"/>
                  </a:solidFill>
                </a:ln>
                <a:solidFill>
                  <a:srgbClr val="78F9D4"/>
                </a:solidFill>
                <a:latin typeface="Arial" panose="020B0604020202020204" pitchFamily="34" charset="0"/>
                <a:cs typeface="Arial" panose="020B0604020202020204" pitchFamily="34" charset="0"/>
              </a:rPr>
              <a:t>e</a:t>
            </a:r>
            <a:r>
              <a:rPr lang="en-GB" sz="2000" dirty="0">
                <a:latin typeface="Arial" panose="020B0604020202020204" pitchFamily="34" charset="0"/>
                <a:cs typeface="Arial" panose="020B0604020202020204" pitchFamily="34" charset="0"/>
              </a:rPr>
              <a:t>ntly	expl</a:t>
            </a:r>
            <a:r>
              <a:rPr lang="en-GB" sz="2000" b="1" dirty="0">
                <a:ln>
                  <a:solidFill>
                    <a:schemeClr val="tx1"/>
                  </a:solidFill>
                </a:ln>
                <a:solidFill>
                  <a:srgbClr val="78F9D4"/>
                </a:solidFill>
                <a:latin typeface="Arial" panose="020B0604020202020204" pitchFamily="34" charset="0"/>
                <a:cs typeface="Arial" panose="020B0604020202020204" pitchFamily="34" charset="0"/>
              </a:rPr>
              <a:t>a</a:t>
            </a:r>
            <a:r>
              <a:rPr lang="en-GB" sz="2000" dirty="0">
                <a:latin typeface="Arial" panose="020B0604020202020204" pitchFamily="34" charset="0"/>
                <a:cs typeface="Arial" panose="020B0604020202020204" pitchFamily="34" charset="0"/>
              </a:rPr>
              <a:t>nation	diction</a:t>
            </a:r>
            <a:r>
              <a:rPr lang="en-GB" sz="2000" b="1" dirty="0">
                <a:ln>
                  <a:solidFill>
                    <a:schemeClr val="tx1"/>
                  </a:solidFill>
                </a:ln>
                <a:solidFill>
                  <a:srgbClr val="78F9D4"/>
                </a:solidFill>
                <a:latin typeface="Arial" panose="020B0604020202020204" pitchFamily="34" charset="0"/>
                <a:cs typeface="Arial" panose="020B0604020202020204" pitchFamily="34" charset="0"/>
              </a:rPr>
              <a:t>a</a:t>
            </a:r>
            <a:r>
              <a:rPr lang="en-GB" sz="2000" dirty="0">
                <a:latin typeface="Arial" panose="020B0604020202020204" pitchFamily="34" charset="0"/>
                <a:cs typeface="Arial" panose="020B0604020202020204" pitchFamily="34" charset="0"/>
              </a:rPr>
              <a:t>ry</a:t>
            </a:r>
          </a:p>
          <a:p>
            <a:pPr marL="50800"/>
            <a:r>
              <a:rPr lang="en-GB" sz="2000" dirty="0">
                <a:latin typeface="Arial" panose="020B0604020202020204" pitchFamily="34" charset="0"/>
                <a:cs typeface="Arial" panose="020B0604020202020204" pitchFamily="34" charset="0"/>
              </a:rPr>
              <a:t>	</a:t>
            </a:r>
          </a:p>
          <a:p>
            <a:pPr marL="50800"/>
            <a:r>
              <a:rPr lang="en-GB" sz="2000" dirty="0">
                <a:latin typeface="Arial" panose="020B0604020202020204" pitchFamily="34" charset="0"/>
                <a:cs typeface="Arial" panose="020B0604020202020204" pitchFamily="34" charset="0"/>
              </a:rPr>
              <a:t>	def</a:t>
            </a:r>
            <a:r>
              <a:rPr lang="en-GB" sz="2000" b="1" dirty="0">
                <a:ln>
                  <a:solidFill>
                    <a:schemeClr val="tx1"/>
                  </a:solidFill>
                </a:ln>
                <a:solidFill>
                  <a:srgbClr val="78F9D4"/>
                </a:solidFill>
                <a:latin typeface="Arial" panose="020B0604020202020204" pitchFamily="34" charset="0"/>
                <a:cs typeface="Arial" panose="020B0604020202020204" pitchFamily="34" charset="0"/>
              </a:rPr>
              <a:t>i</a:t>
            </a:r>
            <a:r>
              <a:rPr lang="en-GB" sz="2000" dirty="0">
                <a:latin typeface="Arial" panose="020B0604020202020204" pitchFamily="34" charset="0"/>
                <a:cs typeface="Arial" panose="020B0604020202020204" pitchFamily="34" charset="0"/>
              </a:rPr>
              <a:t>n</a:t>
            </a:r>
            <a:r>
              <a:rPr lang="en-GB" sz="2000" b="1" dirty="0">
                <a:ln>
                  <a:solidFill>
                    <a:schemeClr val="tx1"/>
                  </a:solidFill>
                </a:ln>
                <a:solidFill>
                  <a:srgbClr val="78F9D4"/>
                </a:solidFill>
                <a:latin typeface="Arial" panose="020B0604020202020204" pitchFamily="34" charset="0"/>
                <a:cs typeface="Arial" panose="020B0604020202020204" pitchFamily="34" charset="0"/>
              </a:rPr>
              <a:t>i</a:t>
            </a:r>
            <a:r>
              <a:rPr lang="en-GB" sz="2000" dirty="0">
                <a:latin typeface="Arial" panose="020B0604020202020204" pitchFamily="34" charset="0"/>
                <a:cs typeface="Arial" panose="020B0604020202020204" pitchFamily="34" charset="0"/>
              </a:rPr>
              <a:t>te		thor</a:t>
            </a:r>
            <a:r>
              <a:rPr lang="en-GB" sz="2000" b="1" dirty="0">
                <a:ln>
                  <a:solidFill>
                    <a:schemeClr val="tx1"/>
                  </a:solidFill>
                </a:ln>
                <a:solidFill>
                  <a:srgbClr val="78F9D4"/>
                </a:solidFill>
                <a:latin typeface="Arial" panose="020B0604020202020204" pitchFamily="34" charset="0"/>
                <a:cs typeface="Arial" panose="020B0604020202020204" pitchFamily="34" charset="0"/>
              </a:rPr>
              <a:t>ough</a:t>
            </a:r>
            <a:r>
              <a:rPr lang="en-GB" sz="2000" dirty="0">
                <a:latin typeface="Arial" panose="020B0604020202020204" pitchFamily="34" charset="0"/>
                <a:cs typeface="Arial" panose="020B0604020202020204" pitchFamily="34" charset="0"/>
              </a:rPr>
              <a:t>	bor</a:t>
            </a:r>
            <a:r>
              <a:rPr lang="en-GB" sz="2000" b="1" dirty="0">
                <a:ln>
                  <a:solidFill>
                    <a:schemeClr val="tx1"/>
                  </a:solidFill>
                </a:ln>
                <a:solidFill>
                  <a:srgbClr val="78F9D4"/>
                </a:solidFill>
                <a:latin typeface="Arial" panose="020B0604020202020204" pitchFamily="34" charset="0"/>
                <a:cs typeface="Arial" panose="020B0604020202020204" pitchFamily="34" charset="0"/>
              </a:rPr>
              <a:t>ough</a:t>
            </a:r>
            <a:r>
              <a:rPr lang="en-GB" sz="2000" dirty="0">
                <a:latin typeface="Arial" panose="020B0604020202020204" pitchFamily="34" charset="0"/>
                <a:cs typeface="Arial" panose="020B0604020202020204" pitchFamily="34" charset="0"/>
              </a:rPr>
              <a:t>		d</a:t>
            </a:r>
            <a:r>
              <a:rPr lang="en-GB" sz="2000" b="1" dirty="0">
                <a:ln>
                  <a:solidFill>
                    <a:schemeClr val="tx1"/>
                  </a:solidFill>
                </a:ln>
                <a:solidFill>
                  <a:srgbClr val="78F9D4"/>
                </a:solidFill>
                <a:latin typeface="Arial" panose="020B0604020202020204" pitchFamily="34" charset="0"/>
                <a:cs typeface="Arial" panose="020B0604020202020204" pitchFamily="34" charset="0"/>
              </a:rPr>
              <a:t>e</a:t>
            </a:r>
            <a:r>
              <a:rPr lang="en-GB" sz="2000" dirty="0">
                <a:latin typeface="Arial" panose="020B0604020202020204" pitchFamily="34" charset="0"/>
                <a:cs typeface="Arial" panose="020B0604020202020204" pitchFamily="34" charset="0"/>
              </a:rPr>
              <a:t>scribe</a:t>
            </a:r>
          </a:p>
          <a:p>
            <a:pPr marL="50800"/>
            <a:endParaRPr lang="en-GB" sz="2000" dirty="0">
              <a:latin typeface="Arial" panose="020B0604020202020204" pitchFamily="34" charset="0"/>
              <a:cs typeface="Arial" panose="020B0604020202020204" pitchFamily="34" charset="0"/>
            </a:endParaRPr>
          </a:p>
          <a:p>
            <a:pPr marL="50800"/>
            <a:r>
              <a:rPr lang="en-GB" sz="2000" dirty="0">
                <a:latin typeface="Arial" panose="020B0604020202020204" pitchFamily="34" charset="0"/>
                <a:cs typeface="Arial" panose="020B0604020202020204" pitchFamily="34" charset="0"/>
              </a:rPr>
              <a:t>exper</a:t>
            </a:r>
            <a:r>
              <a:rPr lang="en-GB" sz="2000" b="1" dirty="0">
                <a:ln>
                  <a:solidFill>
                    <a:schemeClr val="tx1"/>
                  </a:solidFill>
                </a:ln>
                <a:solidFill>
                  <a:srgbClr val="78F9D4"/>
                </a:solidFill>
                <a:latin typeface="Arial" panose="020B0604020202020204" pitchFamily="34" charset="0"/>
                <a:cs typeface="Arial" panose="020B0604020202020204" pitchFamily="34" charset="0"/>
              </a:rPr>
              <a:t>i</a:t>
            </a:r>
            <a:r>
              <a:rPr lang="en-GB" sz="2000" dirty="0">
                <a:latin typeface="Arial" panose="020B0604020202020204" pitchFamily="34" charset="0"/>
                <a:cs typeface="Arial" panose="020B0604020202020204" pitchFamily="34" charset="0"/>
              </a:rPr>
              <a:t>m</a:t>
            </a:r>
            <a:r>
              <a:rPr lang="en-GB" sz="2000" b="1" dirty="0">
                <a:ln>
                  <a:solidFill>
                    <a:schemeClr val="tx1"/>
                  </a:solidFill>
                </a:ln>
                <a:solidFill>
                  <a:srgbClr val="78F9D4"/>
                </a:solidFill>
                <a:latin typeface="Arial" panose="020B0604020202020204" pitchFamily="34" charset="0"/>
                <a:cs typeface="Arial" panose="020B0604020202020204" pitchFamily="34" charset="0"/>
              </a:rPr>
              <a:t>e</a:t>
            </a:r>
            <a:r>
              <a:rPr lang="en-GB" sz="2000" dirty="0">
                <a:latin typeface="Arial" panose="020B0604020202020204" pitchFamily="34" charset="0"/>
                <a:cs typeface="Arial" panose="020B0604020202020204" pitchFamily="34" charset="0"/>
              </a:rPr>
              <a:t>nt	purp</a:t>
            </a:r>
            <a:r>
              <a:rPr lang="en-GB" sz="2000" b="1" dirty="0">
                <a:ln>
                  <a:solidFill>
                    <a:schemeClr val="tx1"/>
                  </a:solidFill>
                </a:ln>
                <a:solidFill>
                  <a:srgbClr val="78F9D4"/>
                </a:solidFill>
                <a:latin typeface="Arial" panose="020B0604020202020204" pitchFamily="34" charset="0"/>
                <a:cs typeface="Arial" panose="020B0604020202020204" pitchFamily="34" charset="0"/>
              </a:rPr>
              <a:t>o</a:t>
            </a:r>
            <a:r>
              <a:rPr lang="en-GB" sz="2000" dirty="0">
                <a:latin typeface="Arial" panose="020B0604020202020204" pitchFamily="34" charset="0"/>
                <a:cs typeface="Arial" panose="020B0604020202020204" pitchFamily="34" charset="0"/>
              </a:rPr>
              <a:t>se		opp</a:t>
            </a:r>
            <a:r>
              <a:rPr lang="en-GB" sz="2000" b="1" dirty="0">
                <a:ln>
                  <a:solidFill>
                    <a:schemeClr val="tx1"/>
                  </a:solidFill>
                </a:ln>
                <a:solidFill>
                  <a:srgbClr val="78F9D4"/>
                </a:solidFill>
                <a:latin typeface="Arial" panose="020B0604020202020204" pitchFamily="34" charset="0"/>
                <a:cs typeface="Arial" panose="020B0604020202020204" pitchFamily="34" charset="0"/>
              </a:rPr>
              <a:t>o</a:t>
            </a:r>
            <a:r>
              <a:rPr lang="en-GB" sz="2000" dirty="0">
                <a:latin typeface="Arial" panose="020B0604020202020204" pitchFamily="34" charset="0"/>
                <a:cs typeface="Arial" panose="020B0604020202020204" pitchFamily="34" charset="0"/>
              </a:rPr>
              <a:t>site		s</a:t>
            </a:r>
            <a:r>
              <a:rPr lang="en-GB" sz="2000" b="1" dirty="0">
                <a:ln>
                  <a:solidFill>
                    <a:schemeClr val="tx1"/>
                  </a:solidFill>
                </a:ln>
                <a:solidFill>
                  <a:srgbClr val="78F9D4"/>
                </a:solidFill>
                <a:latin typeface="Arial" panose="020B0604020202020204" pitchFamily="34" charset="0"/>
                <a:cs typeface="Arial" panose="020B0604020202020204" pitchFamily="34" charset="0"/>
              </a:rPr>
              <a:t>u</a:t>
            </a:r>
            <a:r>
              <a:rPr lang="en-GB" sz="2000" dirty="0">
                <a:latin typeface="Arial" panose="020B0604020202020204" pitchFamily="34" charset="0"/>
                <a:cs typeface="Arial" panose="020B0604020202020204" pitchFamily="34" charset="0"/>
              </a:rPr>
              <a:t>ppose	</a:t>
            </a:r>
          </a:p>
          <a:p>
            <a:pPr marL="50800"/>
            <a:r>
              <a:rPr lang="en-GB" sz="2000" dirty="0">
                <a:latin typeface="Arial" panose="020B0604020202020204" pitchFamily="34" charset="0"/>
                <a:cs typeface="Arial" panose="020B0604020202020204" pitchFamily="34" charset="0"/>
              </a:rPr>
              <a:t>	fam</a:t>
            </a:r>
            <a:r>
              <a:rPr lang="en-GB" sz="2000" b="1" dirty="0">
                <a:ln>
                  <a:solidFill>
                    <a:schemeClr val="tx1"/>
                  </a:solidFill>
                </a:ln>
                <a:solidFill>
                  <a:srgbClr val="78F9D4"/>
                </a:solidFill>
                <a:latin typeface="Arial" panose="020B0604020202020204" pitchFamily="34" charset="0"/>
                <a:cs typeface="Arial" panose="020B0604020202020204" pitchFamily="34" charset="0"/>
              </a:rPr>
              <a:t>ou</a:t>
            </a:r>
            <a:r>
              <a:rPr lang="en-GB" sz="2000" dirty="0">
                <a:latin typeface="Arial" panose="020B0604020202020204" pitchFamily="34" charset="0"/>
                <a:cs typeface="Arial" panose="020B0604020202020204" pitchFamily="34" charset="0"/>
              </a:rPr>
              <a:t>s		vari</a:t>
            </a:r>
            <a:r>
              <a:rPr lang="en-GB" sz="2000" b="1" dirty="0">
                <a:ln>
                  <a:solidFill>
                    <a:schemeClr val="tx1"/>
                  </a:solidFill>
                </a:ln>
                <a:solidFill>
                  <a:srgbClr val="78F9D4"/>
                </a:solidFill>
                <a:latin typeface="Arial" panose="020B0604020202020204" pitchFamily="34" charset="0"/>
                <a:cs typeface="Arial" panose="020B0604020202020204" pitchFamily="34" charset="0"/>
              </a:rPr>
              <a:t>ou</a:t>
            </a:r>
            <a:r>
              <a:rPr lang="en-GB" sz="2000" dirty="0">
                <a:latin typeface="Arial" panose="020B0604020202020204" pitchFamily="34" charset="0"/>
                <a:cs typeface="Arial" panose="020B0604020202020204" pitchFamily="34" charset="0"/>
              </a:rPr>
              <a:t>s		cert</a:t>
            </a:r>
            <a:r>
              <a:rPr lang="en-GB" sz="2000" b="1" dirty="0">
                <a:ln>
                  <a:solidFill>
                    <a:schemeClr val="tx1"/>
                  </a:solidFill>
                </a:ln>
                <a:solidFill>
                  <a:srgbClr val="78F9D4"/>
                </a:solidFill>
                <a:latin typeface="Arial" panose="020B0604020202020204" pitchFamily="34" charset="0"/>
                <a:cs typeface="Arial" panose="020B0604020202020204" pitchFamily="34" charset="0"/>
              </a:rPr>
              <a:t>ai</a:t>
            </a:r>
            <a:r>
              <a:rPr lang="en-GB" sz="2000" dirty="0">
                <a:latin typeface="Arial" panose="020B0604020202020204" pitchFamily="34" charset="0"/>
                <a:cs typeface="Arial" panose="020B0604020202020204" pitchFamily="34" charset="0"/>
              </a:rPr>
              <a:t>n</a:t>
            </a:r>
          </a:p>
        </p:txBody>
      </p:sp>
    </p:spTree>
    <p:extLst>
      <p:ext uri="{BB962C8B-B14F-4D97-AF65-F5344CB8AC3E}">
        <p14:creationId xmlns:p14="http://schemas.microsoft.com/office/powerpoint/2010/main" val="80469717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914900" y="3143250"/>
            <a:ext cx="1238250" cy="2667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p:cNvSpPr/>
          <p:nvPr/>
        </p:nvSpPr>
        <p:spPr>
          <a:xfrm>
            <a:off x="876300" y="2143542"/>
            <a:ext cx="9944100" cy="4401205"/>
          </a:xfrm>
          <a:prstGeom prst="rect">
            <a:avLst/>
          </a:prstGeom>
        </p:spPr>
        <p:txBody>
          <a:bodyPr wrap="square">
            <a:spAutoFit/>
          </a:bodyPr>
          <a:lstStyle/>
          <a:p>
            <a:r>
              <a:rPr lang="en-GB" sz="2000" dirty="0">
                <a:latin typeface="Arial" panose="020B0604020202020204" pitchFamily="34" charset="0"/>
                <a:cs typeface="Arial" panose="020B0604020202020204" pitchFamily="34" charset="0"/>
              </a:rPr>
              <a:t>Read the text and look out for the misspelled words. The first one has been highlighted.</a:t>
            </a:r>
          </a:p>
          <a:p>
            <a:pPr marL="50800"/>
            <a:endParaRPr lang="en-GB" sz="2000" dirty="0">
              <a:latin typeface="Arial" panose="020B0604020202020204" pitchFamily="34" charset="0"/>
              <a:cs typeface="Arial" panose="020B0604020202020204" pitchFamily="34" charset="0"/>
            </a:endParaRPr>
          </a:p>
          <a:p>
            <a:pPr marL="50800"/>
            <a:r>
              <a:rPr lang="en-GB" sz="2000" dirty="0">
                <a:latin typeface="Arial" panose="020B0604020202020204" pitchFamily="34" charset="0"/>
                <a:cs typeface="Arial" panose="020B0604020202020204" pitchFamily="34" charset="0"/>
              </a:rPr>
              <a:t>As a blind runner, Ellie Reece has </a:t>
            </a:r>
            <a:r>
              <a:rPr lang="en-GB" sz="2000" b="1" dirty="0" err="1">
                <a:latin typeface="Arial" panose="020B0604020202020204" pitchFamily="34" charset="0"/>
                <a:cs typeface="Arial" panose="020B0604020202020204" pitchFamily="34" charset="0"/>
              </a:rPr>
              <a:t>acheeved</a:t>
            </a:r>
            <a:r>
              <a:rPr lang="en-GB" sz="2000" dirty="0">
                <a:latin typeface="Arial" panose="020B0604020202020204" pitchFamily="34" charset="0"/>
                <a:cs typeface="Arial" panose="020B0604020202020204" pitchFamily="34" charset="0"/>
              </a:rPr>
              <a:t> many major honours, her </a:t>
            </a:r>
            <a:r>
              <a:rPr lang="en-GB" sz="2000" dirty="0" err="1">
                <a:latin typeface="Arial" panose="020B0604020202020204" pitchFamily="34" charset="0"/>
                <a:cs typeface="Arial" panose="020B0604020202020204" pitchFamily="34" charset="0"/>
              </a:rPr>
              <a:t>particuler</a:t>
            </a:r>
            <a:r>
              <a:rPr lang="en-GB" sz="2000" dirty="0">
                <a:latin typeface="Arial" panose="020B0604020202020204" pitchFamily="34" charset="0"/>
                <a:cs typeface="Arial" panose="020B0604020202020204" pitchFamily="34" charset="0"/>
              </a:rPr>
              <a:t> favourite being the gold she </a:t>
            </a:r>
            <a:r>
              <a:rPr lang="en-GB" sz="2000" dirty="0" err="1">
                <a:latin typeface="Arial" panose="020B0604020202020204" pitchFamily="34" charset="0"/>
                <a:cs typeface="Arial" panose="020B0604020202020204" pitchFamily="34" charset="0"/>
              </a:rPr>
              <a:t>brout</a:t>
            </a:r>
            <a:r>
              <a:rPr lang="en-GB" sz="2000" dirty="0">
                <a:latin typeface="Arial" panose="020B0604020202020204" pitchFamily="34" charset="0"/>
                <a:cs typeface="Arial" panose="020B0604020202020204" pitchFamily="34" charset="0"/>
              </a:rPr>
              <a:t> home from the Rio Olympics. She comes from a small Scottish </a:t>
            </a:r>
            <a:r>
              <a:rPr lang="en-GB" sz="2000" dirty="0" err="1">
                <a:latin typeface="Arial" panose="020B0604020202020204" pitchFamily="34" charset="0"/>
                <a:cs typeface="Arial" panose="020B0604020202020204" pitchFamily="34" charset="0"/>
              </a:rPr>
              <a:t>iland</a:t>
            </a:r>
            <a:r>
              <a:rPr lang="en-GB" sz="2000" dirty="0">
                <a:latin typeface="Arial" panose="020B0604020202020204" pitchFamily="34" charset="0"/>
                <a:cs typeface="Arial" panose="020B0604020202020204" pitchFamily="34" charset="0"/>
              </a:rPr>
              <a:t>, with a small, close </a:t>
            </a:r>
            <a:r>
              <a:rPr lang="en-GB" sz="2000" dirty="0" err="1">
                <a:latin typeface="Arial" panose="020B0604020202020204" pitchFamily="34" charset="0"/>
                <a:cs typeface="Arial" panose="020B0604020202020204" pitchFamily="34" charset="0"/>
              </a:rPr>
              <a:t>commyunity</a:t>
            </a:r>
            <a:r>
              <a:rPr lang="en-GB" sz="2000" dirty="0">
                <a:latin typeface="Arial" panose="020B0604020202020204" pitchFamily="34" charset="0"/>
                <a:cs typeface="Arial" panose="020B0604020202020204" pitchFamily="34" charset="0"/>
              </a:rPr>
              <a:t>, </a:t>
            </a:r>
            <a:r>
              <a:rPr lang="en-GB" sz="2000" dirty="0" err="1">
                <a:latin typeface="Arial" panose="020B0604020202020204" pitchFamily="34" charset="0"/>
                <a:cs typeface="Arial" panose="020B0604020202020204" pitchFamily="34" charset="0"/>
              </a:rPr>
              <a:t>althoh</a:t>
            </a:r>
            <a:r>
              <a:rPr lang="en-GB" sz="2000" dirty="0">
                <a:latin typeface="Arial" panose="020B0604020202020204" pitchFamily="34" charset="0"/>
                <a:cs typeface="Arial" panose="020B0604020202020204" pitchFamily="34" charset="0"/>
              </a:rPr>
              <a:t>, she hasn’t lived there for a long time now. </a:t>
            </a:r>
          </a:p>
          <a:p>
            <a:pPr marL="50800"/>
            <a:r>
              <a:rPr lang="en-GB" sz="2000" dirty="0">
                <a:latin typeface="Arial" panose="020B0604020202020204" pitchFamily="34" charset="0"/>
                <a:cs typeface="Arial" panose="020B0604020202020204" pitchFamily="34" charset="0"/>
              </a:rPr>
              <a:t>Her first Olympics was Beijing 2008, where 4 medals were </a:t>
            </a:r>
            <a:r>
              <a:rPr lang="en-GB" sz="2000" dirty="0" err="1">
                <a:latin typeface="Arial" panose="020B0604020202020204" pitchFamily="34" charset="0"/>
                <a:cs typeface="Arial" panose="020B0604020202020204" pitchFamily="34" charset="0"/>
              </a:rPr>
              <a:t>availabel</a:t>
            </a:r>
            <a:r>
              <a:rPr lang="en-GB" sz="2000" dirty="0">
                <a:latin typeface="Arial" panose="020B0604020202020204" pitchFamily="34" charset="0"/>
                <a:cs typeface="Arial" panose="020B0604020202020204" pitchFamily="34" charset="0"/>
              </a:rPr>
              <a:t> in her class. She had an </a:t>
            </a:r>
            <a:r>
              <a:rPr lang="en-GB" sz="2000" dirty="0" err="1">
                <a:latin typeface="Arial" panose="020B0604020202020204" pitchFamily="34" charset="0"/>
                <a:cs typeface="Arial" panose="020B0604020202020204" pitchFamily="34" charset="0"/>
              </a:rPr>
              <a:t>exellent</a:t>
            </a:r>
            <a:r>
              <a:rPr lang="en-GB" sz="2000" dirty="0">
                <a:latin typeface="Arial" panose="020B0604020202020204" pitchFamily="34" charset="0"/>
                <a:cs typeface="Arial" panose="020B0604020202020204" pitchFamily="34" charset="0"/>
              </a:rPr>
              <a:t> debut, winning two bronzes. “It was a wonderful experience.”, she said. Over the next few years, she </a:t>
            </a:r>
            <a:r>
              <a:rPr lang="en-GB" sz="2000" dirty="0" err="1">
                <a:latin typeface="Arial" panose="020B0604020202020204" pitchFamily="34" charset="0"/>
                <a:cs typeface="Arial" panose="020B0604020202020204" pitchFamily="34" charset="0"/>
              </a:rPr>
              <a:t>frequntly</a:t>
            </a:r>
            <a:r>
              <a:rPr lang="en-GB" sz="2000" dirty="0">
                <a:latin typeface="Arial" panose="020B0604020202020204" pitchFamily="34" charset="0"/>
                <a:cs typeface="Arial" panose="020B0604020202020204" pitchFamily="34" charset="0"/>
              </a:rPr>
              <a:t> </a:t>
            </a:r>
            <a:r>
              <a:rPr lang="en-GB" sz="2000" dirty="0" err="1">
                <a:latin typeface="Arial" panose="020B0604020202020204" pitchFamily="34" charset="0"/>
                <a:cs typeface="Arial" panose="020B0604020202020204" pitchFamily="34" charset="0"/>
              </a:rPr>
              <a:t>quolified</a:t>
            </a:r>
            <a:r>
              <a:rPr lang="en-GB" sz="2000" dirty="0">
                <a:latin typeface="Arial" panose="020B0604020202020204" pitchFamily="34" charset="0"/>
                <a:cs typeface="Arial" panose="020B0604020202020204" pitchFamily="34" charset="0"/>
              </a:rPr>
              <a:t> for major tournaments. Equipped with kit supplied by the National Lottery Sports fund, she has become a </a:t>
            </a:r>
            <a:r>
              <a:rPr lang="en-GB" sz="2000" dirty="0" err="1">
                <a:latin typeface="Arial" panose="020B0604020202020204" pitchFamily="34" charset="0"/>
                <a:cs typeface="Arial" panose="020B0604020202020204" pitchFamily="34" charset="0"/>
              </a:rPr>
              <a:t>regulor</a:t>
            </a:r>
            <a:r>
              <a:rPr lang="en-GB" sz="2000" dirty="0">
                <a:latin typeface="Arial" panose="020B0604020202020204" pitchFamily="34" charset="0"/>
                <a:cs typeface="Arial" panose="020B0604020202020204" pitchFamily="34" charset="0"/>
              </a:rPr>
              <a:t> at world championships and Olympics. </a:t>
            </a:r>
          </a:p>
          <a:p>
            <a:pPr marL="50800"/>
            <a:r>
              <a:rPr lang="en-GB" sz="2000" dirty="0">
                <a:latin typeface="Arial" panose="020B0604020202020204" pitchFamily="34" charset="0"/>
                <a:cs typeface="Arial" panose="020B0604020202020204" pitchFamily="34" charset="0"/>
              </a:rPr>
              <a:t>A determined athlete, she competes at an </a:t>
            </a:r>
            <a:r>
              <a:rPr lang="en-GB" sz="2000" dirty="0" err="1">
                <a:latin typeface="Arial" panose="020B0604020202020204" pitchFamily="34" charset="0"/>
                <a:cs typeface="Arial" panose="020B0604020202020204" pitchFamily="34" charset="0"/>
              </a:rPr>
              <a:t>averidge</a:t>
            </a:r>
            <a:r>
              <a:rPr lang="en-GB" sz="2000" dirty="0">
                <a:latin typeface="Arial" panose="020B0604020202020204" pitchFamily="34" charset="0"/>
                <a:cs typeface="Arial" panose="020B0604020202020204" pitchFamily="34" charset="0"/>
              </a:rPr>
              <a:t> of ten events per year and has no plans to retire soon!</a:t>
            </a:r>
          </a:p>
        </p:txBody>
      </p:sp>
      <p:sp>
        <p:nvSpPr>
          <p:cNvPr id="2" name="Title 1"/>
          <p:cNvSpPr>
            <a:spLocks noGrp="1"/>
          </p:cNvSpPr>
          <p:nvPr>
            <p:ph type="title"/>
          </p:nvPr>
        </p:nvSpPr>
        <p:spPr>
          <a:xfrm>
            <a:off x="668607" y="1481055"/>
            <a:ext cx="10833582" cy="707886"/>
          </a:xfrm>
        </p:spPr>
        <p:txBody>
          <a:bodyPr/>
          <a:lstStyle/>
          <a:p>
            <a:r>
              <a:rPr lang="en-GB" altLang="en-US" dirty="0"/>
              <a:t>Read the Text</a:t>
            </a:r>
            <a:endParaRPr lang="en-GB" dirty="0"/>
          </a:p>
        </p:txBody>
      </p:sp>
    </p:spTree>
    <p:extLst>
      <p:ext uri="{BB962C8B-B14F-4D97-AF65-F5344CB8AC3E}">
        <p14:creationId xmlns:p14="http://schemas.microsoft.com/office/powerpoint/2010/main" val="36685775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648200" y="2229684"/>
            <a:ext cx="1238250" cy="2667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a:off x="8801100" y="2248734"/>
            <a:ext cx="1238250" cy="2667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p:cNvSpPr/>
          <p:nvPr/>
        </p:nvSpPr>
        <p:spPr>
          <a:xfrm>
            <a:off x="4029075" y="2515434"/>
            <a:ext cx="981075" cy="2667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2447925" y="2801184"/>
            <a:ext cx="981075" cy="2667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5419724" y="2802018"/>
            <a:ext cx="1457325" cy="265866"/>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6915149" y="2821902"/>
            <a:ext cx="1238250" cy="2667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7391400" y="3448884"/>
            <a:ext cx="1238250" cy="2667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p:nvSpPr>
        <p:spPr>
          <a:xfrm>
            <a:off x="1700212" y="3735468"/>
            <a:ext cx="1238250" cy="2667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p:cNvSpPr/>
          <p:nvPr/>
        </p:nvSpPr>
        <p:spPr>
          <a:xfrm>
            <a:off x="4800599" y="4041102"/>
            <a:ext cx="1238250" cy="2667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p:nvSpPr>
        <p:spPr>
          <a:xfrm>
            <a:off x="6029324" y="4041936"/>
            <a:ext cx="1238250" cy="2667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p:nvSpPr>
        <p:spPr>
          <a:xfrm>
            <a:off x="723900" y="4668084"/>
            <a:ext cx="976312" cy="2667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p:nvSpPr>
        <p:spPr>
          <a:xfrm>
            <a:off x="5529261" y="4935618"/>
            <a:ext cx="1119188" cy="2667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p:cNvSpPr/>
          <p:nvPr/>
        </p:nvSpPr>
        <p:spPr>
          <a:xfrm>
            <a:off x="723900" y="2143542"/>
            <a:ext cx="9944100" cy="3477875"/>
          </a:xfrm>
          <a:prstGeom prst="rect">
            <a:avLst/>
          </a:prstGeom>
        </p:spPr>
        <p:txBody>
          <a:bodyPr wrap="square">
            <a:spAutoFit/>
          </a:bodyPr>
          <a:lstStyle/>
          <a:p>
            <a:pPr marL="50800"/>
            <a:r>
              <a:rPr lang="en-GB" sz="2000" dirty="0">
                <a:latin typeface="Arial" panose="020B0604020202020204" pitchFamily="34" charset="0"/>
                <a:cs typeface="Arial" panose="020B0604020202020204" pitchFamily="34" charset="0"/>
              </a:rPr>
              <a:t>As a blind runner, Ellie Reece has </a:t>
            </a:r>
            <a:r>
              <a:rPr lang="en-GB" sz="2000" b="1" dirty="0">
                <a:latin typeface="Arial" panose="020B0604020202020204" pitchFamily="34" charset="0"/>
                <a:cs typeface="Arial" panose="020B0604020202020204" pitchFamily="34" charset="0"/>
              </a:rPr>
              <a:t>achieved</a:t>
            </a:r>
            <a:r>
              <a:rPr lang="en-GB" sz="2000" dirty="0">
                <a:latin typeface="Arial" panose="020B0604020202020204" pitchFamily="34" charset="0"/>
                <a:cs typeface="Arial" panose="020B0604020202020204" pitchFamily="34" charset="0"/>
              </a:rPr>
              <a:t> many major honours, her </a:t>
            </a:r>
            <a:r>
              <a:rPr lang="en-GB" sz="2000" b="1" dirty="0">
                <a:latin typeface="Arial" panose="020B0604020202020204" pitchFamily="34" charset="0"/>
                <a:cs typeface="Arial" panose="020B0604020202020204" pitchFamily="34" charset="0"/>
              </a:rPr>
              <a:t>particular</a:t>
            </a:r>
            <a:r>
              <a:rPr lang="en-GB" sz="2000" dirty="0">
                <a:latin typeface="Arial" panose="020B0604020202020204" pitchFamily="34" charset="0"/>
                <a:cs typeface="Arial" panose="020B0604020202020204" pitchFamily="34" charset="0"/>
              </a:rPr>
              <a:t> favourite being the gold she </a:t>
            </a:r>
            <a:r>
              <a:rPr lang="en-GB" sz="2000" b="1" dirty="0">
                <a:latin typeface="Arial" panose="020B0604020202020204" pitchFamily="34" charset="0"/>
                <a:cs typeface="Arial" panose="020B0604020202020204" pitchFamily="34" charset="0"/>
              </a:rPr>
              <a:t>brought</a:t>
            </a:r>
            <a:r>
              <a:rPr lang="en-GB" sz="2000" dirty="0">
                <a:latin typeface="Arial" panose="020B0604020202020204" pitchFamily="34" charset="0"/>
                <a:cs typeface="Arial" panose="020B0604020202020204" pitchFamily="34" charset="0"/>
              </a:rPr>
              <a:t> home from the Rio Olympics. She comes from a small Scottish </a:t>
            </a:r>
            <a:r>
              <a:rPr lang="en-GB" sz="2000" b="1" dirty="0">
                <a:latin typeface="Arial" panose="020B0604020202020204" pitchFamily="34" charset="0"/>
                <a:cs typeface="Arial" panose="020B0604020202020204" pitchFamily="34" charset="0"/>
              </a:rPr>
              <a:t>island</a:t>
            </a:r>
            <a:r>
              <a:rPr lang="en-GB" sz="2000" dirty="0">
                <a:latin typeface="Arial" panose="020B0604020202020204" pitchFamily="34" charset="0"/>
                <a:cs typeface="Arial" panose="020B0604020202020204" pitchFamily="34" charset="0"/>
              </a:rPr>
              <a:t>, with a small, close </a:t>
            </a:r>
            <a:r>
              <a:rPr lang="en-GB" sz="2000" b="1" dirty="0">
                <a:latin typeface="Arial" panose="020B0604020202020204" pitchFamily="34" charset="0"/>
                <a:cs typeface="Arial" panose="020B0604020202020204" pitchFamily="34" charset="0"/>
              </a:rPr>
              <a:t>community</a:t>
            </a:r>
            <a:r>
              <a:rPr lang="en-GB" sz="2000" dirty="0">
                <a:latin typeface="Arial" panose="020B0604020202020204" pitchFamily="34" charset="0"/>
                <a:cs typeface="Arial" panose="020B0604020202020204" pitchFamily="34" charset="0"/>
              </a:rPr>
              <a:t>, </a:t>
            </a:r>
            <a:r>
              <a:rPr lang="en-GB" sz="2000" b="1" dirty="0">
                <a:latin typeface="Arial" panose="020B0604020202020204" pitchFamily="34" charset="0"/>
                <a:cs typeface="Arial" panose="020B0604020202020204" pitchFamily="34" charset="0"/>
              </a:rPr>
              <a:t>although</a:t>
            </a:r>
            <a:r>
              <a:rPr lang="en-GB" sz="2000" dirty="0">
                <a:latin typeface="Arial" panose="020B0604020202020204" pitchFamily="34" charset="0"/>
                <a:cs typeface="Arial" panose="020B0604020202020204" pitchFamily="34" charset="0"/>
              </a:rPr>
              <a:t>, she hasn’t lived there for a long time now. </a:t>
            </a:r>
          </a:p>
          <a:p>
            <a:pPr marL="50800"/>
            <a:r>
              <a:rPr lang="en-GB" sz="2000" dirty="0">
                <a:latin typeface="Arial" panose="020B0604020202020204" pitchFamily="34" charset="0"/>
                <a:cs typeface="Arial" panose="020B0604020202020204" pitchFamily="34" charset="0"/>
              </a:rPr>
              <a:t>Her first Olympics was Beijing 2008, where 4 medals were </a:t>
            </a:r>
            <a:r>
              <a:rPr lang="en-GB" sz="2000" b="1" dirty="0">
                <a:latin typeface="Arial" panose="020B0604020202020204" pitchFamily="34" charset="0"/>
                <a:cs typeface="Arial" panose="020B0604020202020204" pitchFamily="34" charset="0"/>
              </a:rPr>
              <a:t>available</a:t>
            </a:r>
            <a:r>
              <a:rPr lang="en-GB" sz="2000" dirty="0">
                <a:latin typeface="Arial" panose="020B0604020202020204" pitchFamily="34" charset="0"/>
                <a:cs typeface="Arial" panose="020B0604020202020204" pitchFamily="34" charset="0"/>
              </a:rPr>
              <a:t> in her class. She had an </a:t>
            </a:r>
            <a:r>
              <a:rPr lang="en-GB" sz="2000" b="1" dirty="0">
                <a:latin typeface="Arial" panose="020B0604020202020204" pitchFamily="34" charset="0"/>
                <a:cs typeface="Arial" panose="020B0604020202020204" pitchFamily="34" charset="0"/>
              </a:rPr>
              <a:t>excellent</a:t>
            </a:r>
            <a:r>
              <a:rPr lang="en-GB" sz="2000" dirty="0">
                <a:latin typeface="Arial" panose="020B0604020202020204" pitchFamily="34" charset="0"/>
                <a:cs typeface="Arial" panose="020B0604020202020204" pitchFamily="34" charset="0"/>
              </a:rPr>
              <a:t> debut, winning two bronzes. “It was a wonderful experience.”, she said. Over the next few years, she </a:t>
            </a:r>
            <a:r>
              <a:rPr lang="en-GB" sz="2000" b="1" dirty="0">
                <a:latin typeface="Arial" panose="020B0604020202020204" pitchFamily="34" charset="0"/>
                <a:cs typeface="Arial" panose="020B0604020202020204" pitchFamily="34" charset="0"/>
              </a:rPr>
              <a:t>frequently</a:t>
            </a:r>
            <a:r>
              <a:rPr lang="en-GB" sz="2000" dirty="0">
                <a:latin typeface="Arial" panose="020B0604020202020204" pitchFamily="34" charset="0"/>
                <a:cs typeface="Arial" panose="020B0604020202020204" pitchFamily="34" charset="0"/>
              </a:rPr>
              <a:t> </a:t>
            </a:r>
            <a:r>
              <a:rPr lang="en-GB" sz="2000" b="1" dirty="0">
                <a:latin typeface="Arial" panose="020B0604020202020204" pitchFamily="34" charset="0"/>
                <a:cs typeface="Arial" panose="020B0604020202020204" pitchFamily="34" charset="0"/>
              </a:rPr>
              <a:t>qualified</a:t>
            </a:r>
            <a:r>
              <a:rPr lang="en-GB" sz="2000" dirty="0">
                <a:latin typeface="Arial" panose="020B0604020202020204" pitchFamily="34" charset="0"/>
                <a:cs typeface="Arial" panose="020B0604020202020204" pitchFamily="34" charset="0"/>
              </a:rPr>
              <a:t> for major tournaments. Equipped with kit supplied by the National Lottery Sports fund, she has become a </a:t>
            </a:r>
            <a:r>
              <a:rPr lang="en-GB" sz="2000" b="1" dirty="0">
                <a:latin typeface="Arial" panose="020B0604020202020204" pitchFamily="34" charset="0"/>
                <a:cs typeface="Arial" panose="020B0604020202020204" pitchFamily="34" charset="0"/>
              </a:rPr>
              <a:t>regular</a:t>
            </a:r>
            <a:r>
              <a:rPr lang="en-GB" sz="2000" dirty="0">
                <a:latin typeface="Arial" panose="020B0604020202020204" pitchFamily="34" charset="0"/>
                <a:cs typeface="Arial" panose="020B0604020202020204" pitchFamily="34" charset="0"/>
              </a:rPr>
              <a:t> at world championships and Olympics. </a:t>
            </a:r>
          </a:p>
          <a:p>
            <a:pPr marL="50800"/>
            <a:r>
              <a:rPr lang="en-GB" sz="2000" dirty="0">
                <a:latin typeface="Arial" panose="020B0604020202020204" pitchFamily="34" charset="0"/>
                <a:cs typeface="Arial" panose="020B0604020202020204" pitchFamily="34" charset="0"/>
              </a:rPr>
              <a:t>A determined athlete, she competes at an </a:t>
            </a:r>
            <a:r>
              <a:rPr lang="en-GB" sz="2000" b="1" dirty="0">
                <a:latin typeface="Arial" panose="020B0604020202020204" pitchFamily="34" charset="0"/>
                <a:cs typeface="Arial" panose="020B0604020202020204" pitchFamily="34" charset="0"/>
              </a:rPr>
              <a:t>average</a:t>
            </a:r>
            <a:r>
              <a:rPr lang="en-GB" sz="2000" dirty="0">
                <a:latin typeface="Arial" panose="020B0604020202020204" pitchFamily="34" charset="0"/>
                <a:cs typeface="Arial" panose="020B0604020202020204" pitchFamily="34" charset="0"/>
              </a:rPr>
              <a:t> of ten events per year and has no plans to retire soon!</a:t>
            </a:r>
          </a:p>
        </p:txBody>
      </p:sp>
      <p:sp>
        <p:nvSpPr>
          <p:cNvPr id="2" name="Title 1"/>
          <p:cNvSpPr>
            <a:spLocks noGrp="1"/>
          </p:cNvSpPr>
          <p:nvPr>
            <p:ph type="title"/>
          </p:nvPr>
        </p:nvSpPr>
        <p:spPr>
          <a:xfrm>
            <a:off x="668607" y="1481055"/>
            <a:ext cx="10833582" cy="707886"/>
          </a:xfrm>
        </p:spPr>
        <p:txBody>
          <a:bodyPr/>
          <a:lstStyle/>
          <a:p>
            <a:r>
              <a:rPr lang="en-GB" altLang="en-US" dirty="0"/>
              <a:t>Read the Text Answers</a:t>
            </a:r>
            <a:endParaRPr lang="en-GB" dirty="0"/>
          </a:p>
        </p:txBody>
      </p:sp>
      <p:sp>
        <p:nvSpPr>
          <p:cNvPr id="16" name="TextBox 15"/>
          <p:cNvSpPr txBox="1"/>
          <p:nvPr/>
        </p:nvSpPr>
        <p:spPr>
          <a:xfrm>
            <a:off x="8153399" y="5430918"/>
            <a:ext cx="2933701" cy="1323439"/>
          </a:xfrm>
          <a:prstGeom prst="rect">
            <a:avLst/>
          </a:prstGeom>
          <a:solidFill>
            <a:srgbClr val="78F9D4"/>
          </a:solidFill>
        </p:spPr>
        <p:txBody>
          <a:bodyPr wrap="square" rtlCol="0">
            <a:spAutoFit/>
          </a:bodyPr>
          <a:lstStyle/>
          <a:p>
            <a:endParaRPr lang="en-GB" sz="2000" dirty="0" smtClean="0">
              <a:latin typeface="Arial" panose="020B0604020202020204" pitchFamily="34" charset="0"/>
              <a:cs typeface="Arial" panose="020B0604020202020204" pitchFamily="34" charset="0"/>
            </a:endParaRPr>
          </a:p>
          <a:p>
            <a:endParaRPr lang="en-GB" sz="2000" dirty="0">
              <a:latin typeface="Arial" panose="020B0604020202020204" pitchFamily="34" charset="0"/>
              <a:cs typeface="Arial" panose="020B0604020202020204" pitchFamily="34" charset="0"/>
            </a:endParaRPr>
          </a:p>
          <a:p>
            <a:endParaRPr lang="en-GB" sz="2000" dirty="0" smtClean="0">
              <a:latin typeface="Arial" panose="020B0604020202020204" pitchFamily="34" charset="0"/>
              <a:cs typeface="Arial" panose="020B0604020202020204" pitchFamily="34" charset="0"/>
            </a:endParaRPr>
          </a:p>
          <a:p>
            <a:r>
              <a:rPr lang="en-GB" sz="2000" dirty="0" smtClean="0">
                <a:latin typeface="Arial" panose="020B0604020202020204" pitchFamily="34" charset="0"/>
                <a:cs typeface="Arial" panose="020B0604020202020204" pitchFamily="34" charset="0"/>
              </a:rPr>
              <a:t>Now attempt Activity 1</a:t>
            </a:r>
            <a:endParaRPr lang="en-GB" sz="2000" dirty="0">
              <a:latin typeface="Arial" panose="020B0604020202020204" pitchFamily="34" charset="0"/>
              <a:cs typeface="Arial" panose="020B0604020202020204" pitchFamily="34" charset="0"/>
            </a:endParaRPr>
          </a:p>
        </p:txBody>
      </p:sp>
      <p:pic>
        <p:nvPicPr>
          <p:cNvPr id="1026" name="Picture 2" descr="C:\Users\vicsafc\Documents\NCFE\Rebranding project\EDSQ workbook\FW__Workbook_icons_ (1)\L&amp;OD Icons-11.png"/>
          <p:cNvPicPr>
            <a:picLocks noChangeAspect="1" noChangeArrowheads="1"/>
          </p:cNvPicPr>
          <p:nvPr/>
        </p:nvPicPr>
        <p:blipFill>
          <a:blip r:embed="rId3" cstate="print">
            <a:biLevel thresh="75000"/>
            <a:extLst>
              <a:ext uri="{28A0092B-C50C-407E-A947-70E740481C1C}">
                <a14:useLocalDpi xmlns:a14="http://schemas.microsoft.com/office/drawing/2010/main" val="0"/>
              </a:ext>
            </a:extLst>
          </a:blip>
          <a:srcRect/>
          <a:stretch>
            <a:fillRect/>
          </a:stretch>
        </p:blipFill>
        <p:spPr bwMode="auto">
          <a:xfrm>
            <a:off x="8164513" y="5452874"/>
            <a:ext cx="827087" cy="8312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1082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8456" y="2638487"/>
            <a:ext cx="9710057" cy="4093428"/>
          </a:xfrm>
          <a:prstGeom prst="rect">
            <a:avLst/>
          </a:prstGeom>
        </p:spPr>
        <p:txBody>
          <a:bodyPr wrap="square">
            <a:spAutoFit/>
          </a:bodyPr>
          <a:lstStyle/>
          <a:p>
            <a:r>
              <a:rPr lang="en-GB" sz="2000" dirty="0">
                <a:latin typeface="Arial" panose="020B0604020202020204" pitchFamily="34" charset="0"/>
                <a:cs typeface="Arial" panose="020B0604020202020204" pitchFamily="34" charset="0"/>
              </a:rPr>
              <a:t>By the end of the session learners </a:t>
            </a:r>
            <a:r>
              <a:rPr lang="en-GB" sz="2000" b="1" dirty="0">
                <a:latin typeface="Arial" panose="020B0604020202020204" pitchFamily="34" charset="0"/>
                <a:cs typeface="Arial" panose="020B0604020202020204" pitchFamily="34" charset="0"/>
              </a:rPr>
              <a:t>must</a:t>
            </a:r>
            <a:r>
              <a:rPr lang="en-GB" sz="2000" dirty="0">
                <a:latin typeface="Arial" panose="020B0604020202020204" pitchFamily="34" charset="0"/>
                <a:cs typeface="Arial" panose="020B0604020202020204" pitchFamily="34" charset="0"/>
              </a:rPr>
              <a:t> be able to:</a:t>
            </a:r>
          </a:p>
          <a:p>
            <a:pPr marL="285750" lvl="0" indent="-285750">
              <a:buFont typeface="Arial" panose="020B0604020202020204" pitchFamily="34" charset="0"/>
              <a:buChar char="•"/>
            </a:pPr>
            <a:r>
              <a:rPr lang="en-GB" sz="2000" b="1" dirty="0">
                <a:latin typeface="Arial" panose="020B0604020202020204" pitchFamily="34" charset="0"/>
                <a:cs typeface="Arial" panose="020B0604020202020204" pitchFamily="34" charset="0"/>
              </a:rPr>
              <a:t>Read and spell </a:t>
            </a:r>
            <a:r>
              <a:rPr lang="en-GB" sz="2000" dirty="0">
                <a:latin typeface="Arial" panose="020B0604020202020204" pitchFamily="34" charset="0"/>
                <a:cs typeface="Arial" panose="020B0604020202020204" pitchFamily="34" charset="0"/>
              </a:rPr>
              <a:t>words with basic consonant sounds</a:t>
            </a:r>
          </a:p>
          <a:p>
            <a:pPr marL="285750" lvl="0" indent="-285750">
              <a:buFont typeface="Arial" panose="020B0604020202020204" pitchFamily="34" charset="0"/>
              <a:buChar char="•"/>
            </a:pPr>
            <a:r>
              <a:rPr lang="en-GB" sz="2000" b="1" dirty="0">
                <a:latin typeface="Arial" panose="020B0604020202020204" pitchFamily="34" charset="0"/>
                <a:cs typeface="Arial" panose="020B0604020202020204" pitchFamily="34" charset="0"/>
              </a:rPr>
              <a:t>Read and spell </a:t>
            </a:r>
            <a:r>
              <a:rPr lang="en-GB" sz="2000" dirty="0">
                <a:latin typeface="Arial" panose="020B0604020202020204" pitchFamily="34" charset="0"/>
                <a:cs typeface="Arial" panose="020B0604020202020204" pitchFamily="34" charset="0"/>
              </a:rPr>
              <a:t>words with difficult consonant sounds</a:t>
            </a:r>
          </a:p>
          <a:p>
            <a:pPr marL="285750" lvl="0" indent="-285750">
              <a:buFont typeface="Arial" panose="020B0604020202020204" pitchFamily="34" charset="0"/>
              <a:buChar char="•"/>
            </a:pPr>
            <a:r>
              <a:rPr lang="en-GB" sz="2000" b="1" dirty="0">
                <a:latin typeface="Arial" panose="020B0604020202020204" pitchFamily="34" charset="0"/>
                <a:cs typeface="Arial" panose="020B0604020202020204" pitchFamily="34" charset="0"/>
              </a:rPr>
              <a:t>Identify</a:t>
            </a:r>
            <a:r>
              <a:rPr lang="en-GB" sz="2000" dirty="0">
                <a:latin typeface="Arial" panose="020B0604020202020204" pitchFamily="34" charset="0"/>
                <a:cs typeface="Arial" panose="020B0604020202020204" pitchFamily="34" charset="0"/>
              </a:rPr>
              <a:t> certain ‘silent’ letters in words and how they sound.</a:t>
            </a:r>
          </a:p>
          <a:p>
            <a:pPr lvl="0">
              <a:spcBef>
                <a:spcPts val="0"/>
              </a:spcBef>
            </a:pPr>
            <a:endParaRPr lang="en-GB" sz="2000" dirty="0">
              <a:latin typeface="Arial" panose="020B0604020202020204" pitchFamily="34" charset="0"/>
              <a:cs typeface="Arial" panose="020B0604020202020204" pitchFamily="34" charset="0"/>
            </a:endParaRPr>
          </a:p>
          <a:p>
            <a:pPr lvl="0">
              <a:spcBef>
                <a:spcPts val="0"/>
              </a:spcBef>
            </a:pPr>
            <a:r>
              <a:rPr lang="en-GB" sz="2000" dirty="0">
                <a:latin typeface="Arial" panose="020B0604020202020204" pitchFamily="34" charset="0"/>
                <a:cs typeface="Arial" panose="020B0604020202020204" pitchFamily="34" charset="0"/>
              </a:rPr>
              <a:t>Learners </a:t>
            </a:r>
            <a:r>
              <a:rPr lang="en-GB" sz="2000" b="1" dirty="0">
                <a:latin typeface="Arial" panose="020B0604020202020204" pitchFamily="34" charset="0"/>
                <a:cs typeface="Arial" panose="020B0604020202020204" pitchFamily="34" charset="0"/>
              </a:rPr>
              <a:t>should</a:t>
            </a:r>
            <a:r>
              <a:rPr lang="en-GB" sz="2000" dirty="0">
                <a:latin typeface="Arial" panose="020B0604020202020204" pitchFamily="34" charset="0"/>
                <a:cs typeface="Arial" panose="020B0604020202020204" pitchFamily="34" charset="0"/>
              </a:rPr>
              <a:t> be able to:</a:t>
            </a:r>
          </a:p>
          <a:p>
            <a:pPr marL="285750" lvl="0" indent="-285750">
              <a:buFont typeface="Arial" panose="020B0604020202020204" pitchFamily="34" charset="0"/>
              <a:buChar char="•"/>
            </a:pPr>
            <a:r>
              <a:rPr lang="en-GB" sz="2000" b="1" dirty="0">
                <a:latin typeface="Arial" panose="020B0604020202020204" pitchFamily="34" charset="0"/>
                <a:cs typeface="Arial" panose="020B0604020202020204" pitchFamily="34" charset="0"/>
              </a:rPr>
              <a:t>Read and spell </a:t>
            </a:r>
            <a:r>
              <a:rPr lang="en-GB" sz="2000" dirty="0">
                <a:latin typeface="Arial" panose="020B0604020202020204" pitchFamily="34" charset="0"/>
                <a:cs typeface="Arial" panose="020B0604020202020204" pitchFamily="34" charset="0"/>
              </a:rPr>
              <a:t>words in different forms (-</a:t>
            </a:r>
            <a:r>
              <a:rPr lang="en-GB" sz="2000" dirty="0" err="1">
                <a:latin typeface="Arial" panose="020B0604020202020204" pitchFamily="34" charset="0"/>
                <a:cs typeface="Arial" panose="020B0604020202020204" pitchFamily="34" charset="0"/>
              </a:rPr>
              <a:t>ed</a:t>
            </a:r>
            <a:r>
              <a:rPr lang="en-GB" sz="2000" dirty="0">
                <a:latin typeface="Arial" panose="020B0604020202020204" pitchFamily="34" charset="0"/>
                <a:cs typeface="Arial" panose="020B0604020202020204" pitchFamily="34" charset="0"/>
              </a:rPr>
              <a:t>, -</a:t>
            </a:r>
            <a:r>
              <a:rPr lang="en-GB" sz="2000" dirty="0" err="1">
                <a:latin typeface="Arial" panose="020B0604020202020204" pitchFamily="34" charset="0"/>
                <a:cs typeface="Arial" panose="020B0604020202020204" pitchFamily="34" charset="0"/>
              </a:rPr>
              <a:t>ing</a:t>
            </a:r>
            <a:r>
              <a:rPr lang="en-GB" sz="2000" dirty="0">
                <a:latin typeface="Arial" panose="020B0604020202020204" pitchFamily="34" charset="0"/>
                <a:cs typeface="Arial" panose="020B0604020202020204" pitchFamily="34" charset="0"/>
              </a:rPr>
              <a:t>)</a:t>
            </a:r>
          </a:p>
          <a:p>
            <a:pPr marL="285750" lvl="0" indent="-285750">
              <a:buFont typeface="Arial" panose="020B0604020202020204" pitchFamily="34" charset="0"/>
              <a:buChar char="•"/>
            </a:pPr>
            <a:r>
              <a:rPr lang="en-GB" sz="2000" b="1" dirty="0">
                <a:latin typeface="Arial" panose="020B0604020202020204" pitchFamily="34" charset="0"/>
                <a:cs typeface="Arial" panose="020B0604020202020204" pitchFamily="34" charset="0"/>
              </a:rPr>
              <a:t>Spell</a:t>
            </a:r>
            <a:r>
              <a:rPr lang="en-GB" sz="2000" dirty="0">
                <a:latin typeface="Arial" panose="020B0604020202020204" pitchFamily="34" charset="0"/>
                <a:cs typeface="Arial" panose="020B0604020202020204" pitchFamily="34" charset="0"/>
              </a:rPr>
              <a:t> words with difficult double letters.</a:t>
            </a:r>
          </a:p>
          <a:p>
            <a:pPr lvl="0">
              <a:spcBef>
                <a:spcPts val="0"/>
              </a:spcBef>
            </a:pPr>
            <a:endParaRPr lang="en-GB" sz="2000" dirty="0">
              <a:latin typeface="Arial" panose="020B0604020202020204" pitchFamily="34" charset="0"/>
              <a:cs typeface="Arial" panose="020B0604020202020204" pitchFamily="34" charset="0"/>
            </a:endParaRPr>
          </a:p>
          <a:p>
            <a:pPr lvl="0">
              <a:spcBef>
                <a:spcPts val="0"/>
              </a:spcBef>
            </a:pPr>
            <a:endParaRPr lang="en-GB" sz="2000" dirty="0">
              <a:latin typeface="Arial" panose="020B0604020202020204" pitchFamily="34" charset="0"/>
              <a:cs typeface="Arial" panose="020B0604020202020204" pitchFamily="34" charset="0"/>
            </a:endParaRPr>
          </a:p>
          <a:p>
            <a:pPr lvl="0"/>
            <a:r>
              <a:rPr lang="en-GB" sz="2000" dirty="0">
                <a:latin typeface="Arial" panose="020B0604020202020204" pitchFamily="34" charset="0"/>
                <a:cs typeface="Arial" panose="020B0604020202020204" pitchFamily="34" charset="0"/>
              </a:rPr>
              <a:t>Students will not be directly assessed on this in an exam, </a:t>
            </a:r>
            <a:endParaRPr lang="en-GB" sz="2000" dirty="0" smtClean="0">
              <a:latin typeface="Arial" panose="020B0604020202020204" pitchFamily="34" charset="0"/>
              <a:cs typeface="Arial" panose="020B0604020202020204" pitchFamily="34" charset="0"/>
            </a:endParaRPr>
          </a:p>
          <a:p>
            <a:pPr lvl="0"/>
            <a:r>
              <a:rPr lang="en-GB" sz="2000" dirty="0" smtClean="0">
                <a:latin typeface="Arial" panose="020B0604020202020204" pitchFamily="34" charset="0"/>
                <a:cs typeface="Arial" panose="020B0604020202020204" pitchFamily="34" charset="0"/>
              </a:rPr>
              <a:t>but </a:t>
            </a:r>
            <a:r>
              <a:rPr lang="en-GB" sz="2000" dirty="0">
                <a:latin typeface="Arial" panose="020B0604020202020204" pitchFamily="34" charset="0"/>
                <a:cs typeface="Arial" panose="020B0604020202020204" pitchFamily="34" charset="0"/>
              </a:rPr>
              <a:t>many of the words will be present in reading exercises and </a:t>
            </a:r>
            <a:endParaRPr lang="en-GB" sz="2000" dirty="0" smtClean="0">
              <a:latin typeface="Arial" panose="020B0604020202020204" pitchFamily="34" charset="0"/>
              <a:cs typeface="Arial" panose="020B0604020202020204" pitchFamily="34" charset="0"/>
            </a:endParaRPr>
          </a:p>
          <a:p>
            <a:pPr lvl="0"/>
            <a:r>
              <a:rPr lang="en-GB" sz="2000" dirty="0" smtClean="0">
                <a:latin typeface="Arial" panose="020B0604020202020204" pitchFamily="34" charset="0"/>
                <a:cs typeface="Arial" panose="020B0604020202020204" pitchFamily="34" charset="0"/>
              </a:rPr>
              <a:t>need </a:t>
            </a:r>
            <a:r>
              <a:rPr lang="en-GB" sz="2000" dirty="0">
                <a:latin typeface="Arial" panose="020B0604020202020204" pitchFamily="34" charset="0"/>
                <a:cs typeface="Arial" panose="020B0604020202020204" pitchFamily="34" charset="0"/>
              </a:rPr>
              <a:t>to be identified. </a:t>
            </a:r>
          </a:p>
        </p:txBody>
      </p:sp>
      <p:sp>
        <p:nvSpPr>
          <p:cNvPr id="3" name="Rectangle 2"/>
          <p:cNvSpPr/>
          <p:nvPr/>
        </p:nvSpPr>
        <p:spPr>
          <a:xfrm>
            <a:off x="8153400" y="4076700"/>
            <a:ext cx="3619500" cy="2476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905426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xit" presetSubtype="32" fill="hold" grpId="0" nodeType="clickEffect">
                                  <p:stCondLst>
                                    <p:cond delay="0"/>
                                  </p:stCondLst>
                                  <p:childTnLst>
                                    <p:animEffect transition="out" filter="diamond(out)">
                                      <p:cBhvr>
                                        <p:cTn id="6" dur="2000"/>
                                        <p:tgtEl>
                                          <p:spTgt spid="3"/>
                                        </p:tgtEl>
                                      </p:cBhvr>
                                    </p:animEffect>
                                    <p:set>
                                      <p:cBhvr>
                                        <p:cTn id="7" dur="1" fill="hold">
                                          <p:stCondLst>
                                            <p:cond delay="19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8456" y="2638487"/>
            <a:ext cx="9710057" cy="3785652"/>
          </a:xfrm>
          <a:prstGeom prst="rect">
            <a:avLst/>
          </a:prstGeom>
        </p:spPr>
        <p:txBody>
          <a:bodyPr wrap="square">
            <a:spAutoFit/>
          </a:bodyPr>
          <a:lstStyle/>
          <a:p>
            <a:r>
              <a:rPr lang="en-GB" sz="2000" dirty="0">
                <a:latin typeface="Arial" panose="020B0604020202020204" pitchFamily="34" charset="0"/>
                <a:cs typeface="Arial" panose="020B0604020202020204" pitchFamily="34" charset="0"/>
              </a:rPr>
              <a:t>By the end of the session learners </a:t>
            </a:r>
            <a:r>
              <a:rPr lang="en-GB" sz="2000" b="1" dirty="0">
                <a:latin typeface="Arial" panose="020B0604020202020204" pitchFamily="34" charset="0"/>
                <a:cs typeface="Arial" panose="020B0604020202020204" pitchFamily="34" charset="0"/>
              </a:rPr>
              <a:t>must</a:t>
            </a:r>
            <a:r>
              <a:rPr lang="en-GB" sz="2000" dirty="0">
                <a:latin typeface="Arial" panose="020B0604020202020204" pitchFamily="34" charset="0"/>
                <a:cs typeface="Arial" panose="020B0604020202020204" pitchFamily="34" charset="0"/>
              </a:rPr>
              <a:t> be able to:</a:t>
            </a:r>
          </a:p>
          <a:p>
            <a:pPr marL="285750" lvl="0" indent="-285750">
              <a:buFont typeface="Arial" panose="020B0604020202020204" pitchFamily="34" charset="0"/>
              <a:buChar char="•"/>
            </a:pPr>
            <a:r>
              <a:rPr lang="en-GB" sz="2000" b="1" dirty="0">
                <a:latin typeface="Arial" panose="020B0604020202020204" pitchFamily="34" charset="0"/>
                <a:cs typeface="Arial" panose="020B0604020202020204" pitchFamily="34" charset="0"/>
              </a:rPr>
              <a:t>Read and spell </a:t>
            </a:r>
            <a:r>
              <a:rPr lang="en-GB" sz="2000" dirty="0">
                <a:latin typeface="Arial" panose="020B0604020202020204" pitchFamily="34" charset="0"/>
                <a:cs typeface="Arial" panose="020B0604020202020204" pitchFamily="34" charset="0"/>
              </a:rPr>
              <a:t>words with basic consonant sounds</a:t>
            </a:r>
          </a:p>
          <a:p>
            <a:pPr marL="285750" lvl="0" indent="-285750">
              <a:buFont typeface="Arial" panose="020B0604020202020204" pitchFamily="34" charset="0"/>
              <a:buChar char="•"/>
            </a:pPr>
            <a:r>
              <a:rPr lang="en-GB" sz="2000" b="1" dirty="0">
                <a:latin typeface="Arial" panose="020B0604020202020204" pitchFamily="34" charset="0"/>
                <a:cs typeface="Arial" panose="020B0604020202020204" pitchFamily="34" charset="0"/>
              </a:rPr>
              <a:t>Read and spell </a:t>
            </a:r>
            <a:r>
              <a:rPr lang="en-GB" sz="2000" dirty="0">
                <a:latin typeface="Arial" panose="020B0604020202020204" pitchFamily="34" charset="0"/>
                <a:cs typeface="Arial" panose="020B0604020202020204" pitchFamily="34" charset="0"/>
              </a:rPr>
              <a:t>words with difficult consonant sounds</a:t>
            </a:r>
          </a:p>
          <a:p>
            <a:pPr marL="285750" lvl="0" indent="-285750">
              <a:buFont typeface="Arial" panose="020B0604020202020204" pitchFamily="34" charset="0"/>
              <a:buChar char="•"/>
            </a:pPr>
            <a:r>
              <a:rPr lang="en-GB" sz="2000" b="1" dirty="0">
                <a:latin typeface="Arial" panose="020B0604020202020204" pitchFamily="34" charset="0"/>
                <a:cs typeface="Arial" panose="020B0604020202020204" pitchFamily="34" charset="0"/>
              </a:rPr>
              <a:t>Identify</a:t>
            </a:r>
            <a:r>
              <a:rPr lang="en-GB" sz="2000" dirty="0">
                <a:latin typeface="Arial" panose="020B0604020202020204" pitchFamily="34" charset="0"/>
                <a:cs typeface="Arial" panose="020B0604020202020204" pitchFamily="34" charset="0"/>
              </a:rPr>
              <a:t> certain ‘silent’ letters in words and how they sound.</a:t>
            </a:r>
          </a:p>
          <a:p>
            <a:pPr lvl="0">
              <a:spcBef>
                <a:spcPts val="0"/>
              </a:spcBef>
            </a:pPr>
            <a:endParaRPr lang="en-GB" sz="2000" dirty="0">
              <a:latin typeface="Arial" panose="020B0604020202020204" pitchFamily="34" charset="0"/>
              <a:cs typeface="Arial" panose="020B0604020202020204" pitchFamily="34" charset="0"/>
            </a:endParaRPr>
          </a:p>
          <a:p>
            <a:pPr lvl="0">
              <a:spcBef>
                <a:spcPts val="0"/>
              </a:spcBef>
            </a:pPr>
            <a:r>
              <a:rPr lang="en-GB" sz="2000" dirty="0">
                <a:latin typeface="Arial" panose="020B0604020202020204" pitchFamily="34" charset="0"/>
                <a:cs typeface="Arial" panose="020B0604020202020204" pitchFamily="34" charset="0"/>
              </a:rPr>
              <a:t>Learners </a:t>
            </a:r>
            <a:r>
              <a:rPr lang="en-GB" sz="2000" b="1" dirty="0">
                <a:latin typeface="Arial" panose="020B0604020202020204" pitchFamily="34" charset="0"/>
                <a:cs typeface="Arial" panose="020B0604020202020204" pitchFamily="34" charset="0"/>
              </a:rPr>
              <a:t>should</a:t>
            </a:r>
            <a:r>
              <a:rPr lang="en-GB" sz="2000" dirty="0">
                <a:latin typeface="Arial" panose="020B0604020202020204" pitchFamily="34" charset="0"/>
                <a:cs typeface="Arial" panose="020B0604020202020204" pitchFamily="34" charset="0"/>
              </a:rPr>
              <a:t> be able to:</a:t>
            </a:r>
          </a:p>
          <a:p>
            <a:pPr marL="285750" lvl="0" indent="-285750">
              <a:buFont typeface="Arial" panose="020B0604020202020204" pitchFamily="34" charset="0"/>
              <a:buChar char="•"/>
            </a:pPr>
            <a:r>
              <a:rPr lang="en-GB" sz="2000" b="1" dirty="0">
                <a:latin typeface="Arial" panose="020B0604020202020204" pitchFamily="34" charset="0"/>
                <a:cs typeface="Arial" panose="020B0604020202020204" pitchFamily="34" charset="0"/>
              </a:rPr>
              <a:t>Read and spell </a:t>
            </a:r>
            <a:r>
              <a:rPr lang="en-GB" sz="2000" dirty="0">
                <a:latin typeface="Arial" panose="020B0604020202020204" pitchFamily="34" charset="0"/>
                <a:cs typeface="Arial" panose="020B0604020202020204" pitchFamily="34" charset="0"/>
              </a:rPr>
              <a:t>words in different forms (-</a:t>
            </a:r>
            <a:r>
              <a:rPr lang="en-GB" sz="2000" dirty="0" err="1">
                <a:latin typeface="Arial" panose="020B0604020202020204" pitchFamily="34" charset="0"/>
                <a:cs typeface="Arial" panose="020B0604020202020204" pitchFamily="34" charset="0"/>
              </a:rPr>
              <a:t>ed</a:t>
            </a:r>
            <a:r>
              <a:rPr lang="en-GB" sz="2000" dirty="0">
                <a:latin typeface="Arial" panose="020B0604020202020204" pitchFamily="34" charset="0"/>
                <a:cs typeface="Arial" panose="020B0604020202020204" pitchFamily="34" charset="0"/>
              </a:rPr>
              <a:t>, -</a:t>
            </a:r>
            <a:r>
              <a:rPr lang="en-GB" sz="2000" dirty="0" err="1">
                <a:latin typeface="Arial" panose="020B0604020202020204" pitchFamily="34" charset="0"/>
                <a:cs typeface="Arial" panose="020B0604020202020204" pitchFamily="34" charset="0"/>
              </a:rPr>
              <a:t>ing</a:t>
            </a:r>
            <a:r>
              <a:rPr lang="en-GB" sz="2000" dirty="0">
                <a:latin typeface="Arial" panose="020B0604020202020204" pitchFamily="34" charset="0"/>
                <a:cs typeface="Arial" panose="020B0604020202020204" pitchFamily="34" charset="0"/>
              </a:rPr>
              <a:t>)</a:t>
            </a:r>
          </a:p>
          <a:p>
            <a:pPr marL="285750" lvl="0" indent="-285750">
              <a:buFont typeface="Arial" panose="020B0604020202020204" pitchFamily="34" charset="0"/>
              <a:buChar char="•"/>
            </a:pPr>
            <a:r>
              <a:rPr lang="en-GB" sz="2000" b="1" dirty="0">
                <a:latin typeface="Arial" panose="020B0604020202020204" pitchFamily="34" charset="0"/>
                <a:cs typeface="Arial" panose="020B0604020202020204" pitchFamily="34" charset="0"/>
              </a:rPr>
              <a:t>Spell</a:t>
            </a:r>
            <a:r>
              <a:rPr lang="en-GB" sz="2000" dirty="0">
                <a:latin typeface="Arial" panose="020B0604020202020204" pitchFamily="34" charset="0"/>
                <a:cs typeface="Arial" panose="020B0604020202020204" pitchFamily="34" charset="0"/>
              </a:rPr>
              <a:t> words with difficult double letters.</a:t>
            </a:r>
          </a:p>
          <a:p>
            <a:pPr lvl="0">
              <a:spcBef>
                <a:spcPts val="0"/>
              </a:spcBef>
            </a:pPr>
            <a:endParaRPr lang="en-GB" sz="2000" dirty="0">
              <a:latin typeface="Arial" panose="020B0604020202020204" pitchFamily="34" charset="0"/>
              <a:cs typeface="Arial" panose="020B0604020202020204" pitchFamily="34" charset="0"/>
            </a:endParaRPr>
          </a:p>
          <a:p>
            <a:pPr lvl="0">
              <a:spcBef>
                <a:spcPts val="0"/>
              </a:spcBef>
            </a:pPr>
            <a:endParaRPr lang="en-GB" sz="2000" dirty="0">
              <a:latin typeface="Arial" panose="020B0604020202020204" pitchFamily="34" charset="0"/>
              <a:cs typeface="Arial" panose="020B0604020202020204" pitchFamily="34" charset="0"/>
            </a:endParaRPr>
          </a:p>
          <a:p>
            <a:pPr lvl="0"/>
            <a:r>
              <a:rPr lang="en-GB" sz="2000" dirty="0">
                <a:latin typeface="Arial" panose="020B0604020202020204" pitchFamily="34" charset="0"/>
                <a:cs typeface="Arial" panose="020B0604020202020204" pitchFamily="34" charset="0"/>
              </a:rPr>
              <a:t>Students will not be directly assessed on this in an exam, but many of the words will be present in reading exercises and need to be identified. </a:t>
            </a:r>
          </a:p>
        </p:txBody>
      </p:sp>
    </p:spTree>
    <p:extLst>
      <p:ext uri="{BB962C8B-B14F-4D97-AF65-F5344CB8AC3E}">
        <p14:creationId xmlns:p14="http://schemas.microsoft.com/office/powerpoint/2010/main" val="28229842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8607" y="1481055"/>
            <a:ext cx="10833582" cy="707886"/>
          </a:xfrm>
        </p:spPr>
        <p:txBody>
          <a:bodyPr/>
          <a:lstStyle/>
          <a:p>
            <a:r>
              <a:rPr lang="en-US" altLang="en-US" dirty="0"/>
              <a:t>Sound quiz part 1</a:t>
            </a:r>
            <a:endParaRPr lang="en-GB" dirty="0"/>
          </a:p>
        </p:txBody>
      </p:sp>
      <p:sp>
        <p:nvSpPr>
          <p:cNvPr id="3" name="Rectangle 2"/>
          <p:cNvSpPr/>
          <p:nvPr/>
        </p:nvSpPr>
        <p:spPr>
          <a:xfrm>
            <a:off x="819150" y="2262485"/>
            <a:ext cx="10210800" cy="1015663"/>
          </a:xfrm>
          <a:prstGeom prst="rect">
            <a:avLst/>
          </a:prstGeom>
        </p:spPr>
        <p:txBody>
          <a:bodyPr wrap="square">
            <a:spAutoFit/>
          </a:bodyPr>
          <a:lstStyle/>
          <a:p>
            <a:r>
              <a:rPr lang="en-GB" sz="2000" dirty="0">
                <a:latin typeface="Arial" panose="020B0604020202020204" pitchFamily="34" charset="0"/>
                <a:cs typeface="Arial" panose="020B0604020202020204" pitchFamily="34" charset="0"/>
              </a:rPr>
              <a:t>Listen to these and write down in your notebook how you think they are spelled. You will hear the word, then an example sentence with the word in. Number one has been done for you.</a:t>
            </a:r>
          </a:p>
        </p:txBody>
      </p:sp>
      <p:sp>
        <p:nvSpPr>
          <p:cNvPr id="8" name="Rectangle 7"/>
          <p:cNvSpPr/>
          <p:nvPr/>
        </p:nvSpPr>
        <p:spPr>
          <a:xfrm>
            <a:off x="819150" y="3429000"/>
            <a:ext cx="2247900" cy="3170099"/>
          </a:xfrm>
          <a:prstGeom prst="rect">
            <a:avLst/>
          </a:prstGeom>
        </p:spPr>
        <p:txBody>
          <a:bodyPr wrap="square">
            <a:spAutoFit/>
          </a:bodyPr>
          <a:lstStyle/>
          <a:p>
            <a:pPr marL="342900" lvl="0" indent="-342900">
              <a:buFont typeface="+mj-lt"/>
              <a:buAutoNum type="arabicPeriod"/>
            </a:pPr>
            <a:r>
              <a:rPr lang="en-GB" sz="2000" u="sng" dirty="0">
                <a:solidFill>
                  <a:schemeClr val="dk1"/>
                </a:solidFill>
                <a:latin typeface="Arial" panose="020B0604020202020204" pitchFamily="34" charset="0"/>
                <a:cs typeface="Arial" panose="020B0604020202020204" pitchFamily="34" charset="0"/>
              </a:rPr>
              <a:t>Whistle</a:t>
            </a:r>
          </a:p>
          <a:p>
            <a:pPr marL="342900" lvl="0" indent="-342900">
              <a:buFont typeface="+mj-lt"/>
              <a:buAutoNum type="arabicPeriod"/>
            </a:pPr>
            <a:endParaRPr lang="en-GB" sz="2000" dirty="0">
              <a:solidFill>
                <a:schemeClr val="dk1"/>
              </a:solidFill>
              <a:latin typeface="Arial" panose="020B0604020202020204" pitchFamily="34" charset="0"/>
              <a:cs typeface="Arial" panose="020B0604020202020204" pitchFamily="34" charset="0"/>
            </a:endParaRPr>
          </a:p>
          <a:p>
            <a:pPr marL="342900" lvl="0" indent="-342900">
              <a:buFont typeface="+mj-lt"/>
              <a:buAutoNum type="arabicPeriod"/>
            </a:pPr>
            <a:r>
              <a:rPr lang="en-GB" sz="2000" dirty="0">
                <a:solidFill>
                  <a:schemeClr val="dk1"/>
                </a:solidFill>
                <a:latin typeface="Arial" panose="020B0604020202020204" pitchFamily="34" charset="0"/>
                <a:cs typeface="Arial" panose="020B0604020202020204" pitchFamily="34" charset="0"/>
              </a:rPr>
              <a:t> ________</a:t>
            </a:r>
          </a:p>
          <a:p>
            <a:pPr marL="342900" lvl="0" indent="-342900">
              <a:buFont typeface="+mj-lt"/>
              <a:buAutoNum type="arabicPeriod"/>
            </a:pPr>
            <a:endParaRPr lang="en-GB" sz="2000" dirty="0">
              <a:solidFill>
                <a:schemeClr val="dk1"/>
              </a:solidFill>
              <a:latin typeface="Arial" panose="020B0604020202020204" pitchFamily="34" charset="0"/>
              <a:cs typeface="Arial" panose="020B0604020202020204" pitchFamily="34" charset="0"/>
            </a:endParaRPr>
          </a:p>
          <a:p>
            <a:pPr marL="342900" lvl="0" indent="-342900">
              <a:buFont typeface="+mj-lt"/>
              <a:buAutoNum type="arabicPeriod"/>
            </a:pPr>
            <a:r>
              <a:rPr lang="en-GB" sz="2000" dirty="0">
                <a:solidFill>
                  <a:schemeClr val="dk1"/>
                </a:solidFill>
                <a:latin typeface="Arial" panose="020B0604020202020204" pitchFamily="34" charset="0"/>
                <a:cs typeface="Arial" panose="020B0604020202020204" pitchFamily="34" charset="0"/>
              </a:rPr>
              <a:t> _________</a:t>
            </a:r>
          </a:p>
          <a:p>
            <a:pPr marL="342900" lvl="0" indent="-342900">
              <a:buFont typeface="+mj-lt"/>
              <a:buAutoNum type="arabicPeriod"/>
            </a:pPr>
            <a:endParaRPr lang="en-GB" sz="2000" dirty="0">
              <a:solidFill>
                <a:schemeClr val="dk1"/>
              </a:solidFill>
              <a:latin typeface="Arial" panose="020B0604020202020204" pitchFamily="34" charset="0"/>
              <a:cs typeface="Arial" panose="020B0604020202020204" pitchFamily="34" charset="0"/>
            </a:endParaRPr>
          </a:p>
          <a:p>
            <a:pPr marL="342900" lvl="0" indent="-342900">
              <a:buFont typeface="+mj-lt"/>
              <a:buAutoNum type="arabicPeriod"/>
            </a:pPr>
            <a:r>
              <a:rPr lang="en-GB" sz="2000" dirty="0">
                <a:solidFill>
                  <a:schemeClr val="dk1"/>
                </a:solidFill>
                <a:latin typeface="Arial" panose="020B0604020202020204" pitchFamily="34" charset="0"/>
                <a:cs typeface="Arial" panose="020B0604020202020204" pitchFamily="34" charset="0"/>
              </a:rPr>
              <a:t> _________</a:t>
            </a:r>
          </a:p>
          <a:p>
            <a:pPr marL="342900" lvl="0" indent="-342900">
              <a:buFont typeface="+mj-lt"/>
              <a:buAutoNum type="arabicPeriod"/>
            </a:pPr>
            <a:endParaRPr lang="en-GB" sz="2000" dirty="0">
              <a:solidFill>
                <a:schemeClr val="dk1"/>
              </a:solidFill>
              <a:latin typeface="Arial" panose="020B0604020202020204" pitchFamily="34" charset="0"/>
              <a:cs typeface="Arial" panose="020B0604020202020204" pitchFamily="34" charset="0"/>
            </a:endParaRPr>
          </a:p>
          <a:p>
            <a:pPr marL="342900" lvl="0" indent="-342900">
              <a:buFont typeface="+mj-lt"/>
              <a:buAutoNum type="arabicPeriod"/>
            </a:pPr>
            <a:r>
              <a:rPr lang="en-GB" sz="2000" dirty="0">
                <a:solidFill>
                  <a:schemeClr val="dk1"/>
                </a:solidFill>
                <a:latin typeface="Arial" panose="020B0604020202020204" pitchFamily="34" charset="0"/>
                <a:cs typeface="Arial" panose="020B0604020202020204" pitchFamily="34" charset="0"/>
              </a:rPr>
              <a:t> _________</a:t>
            </a:r>
          </a:p>
          <a:p>
            <a:pPr marL="342900" lvl="0" indent="-342900">
              <a:buFont typeface="+mj-lt"/>
              <a:buAutoNum type="arabicPeriod"/>
            </a:pPr>
            <a:endParaRPr lang="en-GB" sz="2000" dirty="0">
              <a:solidFill>
                <a:schemeClr val="dk1"/>
              </a:solidFill>
              <a:latin typeface="Arial" panose="020B0604020202020204" pitchFamily="34" charset="0"/>
              <a:cs typeface="Arial" panose="020B0604020202020204" pitchFamily="34" charset="0"/>
            </a:endParaRPr>
          </a:p>
        </p:txBody>
      </p:sp>
      <p:sp>
        <p:nvSpPr>
          <p:cNvPr id="10" name="Rectangle 9"/>
          <p:cNvSpPr/>
          <p:nvPr/>
        </p:nvSpPr>
        <p:spPr>
          <a:xfrm>
            <a:off x="4933950" y="3429000"/>
            <a:ext cx="2247900" cy="3477875"/>
          </a:xfrm>
          <a:prstGeom prst="rect">
            <a:avLst/>
          </a:prstGeom>
        </p:spPr>
        <p:txBody>
          <a:bodyPr wrap="square">
            <a:spAutoFit/>
          </a:bodyPr>
          <a:lstStyle/>
          <a:p>
            <a:pPr marL="457200" lvl="0" indent="-457200">
              <a:buFont typeface="+mj-lt"/>
              <a:buAutoNum type="arabicPeriod" startAt="6"/>
            </a:pPr>
            <a:r>
              <a:rPr lang="en-GB" sz="2000" dirty="0" smtClean="0">
                <a:solidFill>
                  <a:schemeClr val="dk1"/>
                </a:solidFill>
                <a:latin typeface="Arial" panose="020B0604020202020204" pitchFamily="34" charset="0"/>
                <a:cs typeface="Arial" panose="020B0604020202020204" pitchFamily="34" charset="0"/>
              </a:rPr>
              <a:t> </a:t>
            </a:r>
            <a:r>
              <a:rPr lang="en-GB" sz="2000" dirty="0">
                <a:solidFill>
                  <a:schemeClr val="dk1"/>
                </a:solidFill>
                <a:latin typeface="Arial" panose="020B0604020202020204" pitchFamily="34" charset="0"/>
                <a:cs typeface="Arial" panose="020B0604020202020204" pitchFamily="34" charset="0"/>
              </a:rPr>
              <a:t>________</a:t>
            </a:r>
          </a:p>
          <a:p>
            <a:pPr marL="457200" lvl="0" indent="-457200">
              <a:buFont typeface="+mj-lt"/>
              <a:buAutoNum type="arabicPeriod" startAt="6"/>
            </a:pPr>
            <a:endParaRPr lang="en-GB" sz="2000" dirty="0">
              <a:solidFill>
                <a:schemeClr val="dk1"/>
              </a:solidFill>
              <a:latin typeface="Arial" panose="020B0604020202020204" pitchFamily="34" charset="0"/>
              <a:cs typeface="Arial" panose="020B0604020202020204" pitchFamily="34" charset="0"/>
            </a:endParaRPr>
          </a:p>
          <a:p>
            <a:pPr marL="457200" lvl="0" indent="-457200">
              <a:buFont typeface="+mj-lt"/>
              <a:buAutoNum type="arabicPeriod" startAt="6"/>
            </a:pPr>
            <a:r>
              <a:rPr lang="en-GB" sz="2000" dirty="0">
                <a:solidFill>
                  <a:schemeClr val="dk1"/>
                </a:solidFill>
                <a:latin typeface="Arial" panose="020B0604020202020204" pitchFamily="34" charset="0"/>
                <a:cs typeface="Arial" panose="020B0604020202020204" pitchFamily="34" charset="0"/>
              </a:rPr>
              <a:t> _________</a:t>
            </a:r>
          </a:p>
          <a:p>
            <a:pPr marL="457200" lvl="0" indent="-457200">
              <a:buFont typeface="+mj-lt"/>
              <a:buAutoNum type="arabicPeriod" startAt="6"/>
            </a:pPr>
            <a:endParaRPr lang="en-GB" sz="2000" dirty="0">
              <a:solidFill>
                <a:schemeClr val="dk1"/>
              </a:solidFill>
              <a:latin typeface="Arial" panose="020B0604020202020204" pitchFamily="34" charset="0"/>
              <a:cs typeface="Arial" panose="020B0604020202020204" pitchFamily="34" charset="0"/>
            </a:endParaRPr>
          </a:p>
          <a:p>
            <a:pPr marL="457200" lvl="0" indent="-457200">
              <a:buFont typeface="+mj-lt"/>
              <a:buAutoNum type="arabicPeriod" startAt="6"/>
            </a:pPr>
            <a:r>
              <a:rPr lang="en-GB" sz="2000" dirty="0">
                <a:solidFill>
                  <a:schemeClr val="dk1"/>
                </a:solidFill>
                <a:latin typeface="Arial" panose="020B0604020202020204" pitchFamily="34" charset="0"/>
                <a:cs typeface="Arial" panose="020B0604020202020204" pitchFamily="34" charset="0"/>
              </a:rPr>
              <a:t> _________</a:t>
            </a:r>
          </a:p>
          <a:p>
            <a:pPr marL="457200" lvl="0" indent="-457200">
              <a:buFont typeface="+mj-lt"/>
              <a:buAutoNum type="arabicPeriod" startAt="6"/>
            </a:pPr>
            <a:endParaRPr lang="en-GB" sz="2000" dirty="0">
              <a:solidFill>
                <a:schemeClr val="dk1"/>
              </a:solidFill>
              <a:latin typeface="Arial" panose="020B0604020202020204" pitchFamily="34" charset="0"/>
              <a:cs typeface="Arial" panose="020B0604020202020204" pitchFamily="34" charset="0"/>
            </a:endParaRPr>
          </a:p>
          <a:p>
            <a:pPr marL="457200" lvl="0" indent="-457200">
              <a:buFont typeface="+mj-lt"/>
              <a:buAutoNum type="arabicPeriod" startAt="6"/>
            </a:pPr>
            <a:r>
              <a:rPr lang="en-GB" sz="2000" dirty="0">
                <a:solidFill>
                  <a:schemeClr val="dk1"/>
                </a:solidFill>
                <a:latin typeface="Arial" panose="020B0604020202020204" pitchFamily="34" charset="0"/>
                <a:cs typeface="Arial" panose="020B0604020202020204" pitchFamily="34" charset="0"/>
              </a:rPr>
              <a:t> </a:t>
            </a:r>
            <a:r>
              <a:rPr lang="en-GB" sz="2000" dirty="0" smtClean="0">
                <a:solidFill>
                  <a:schemeClr val="dk1"/>
                </a:solidFill>
                <a:latin typeface="Arial" panose="020B0604020202020204" pitchFamily="34" charset="0"/>
                <a:cs typeface="Arial" panose="020B0604020202020204" pitchFamily="34" charset="0"/>
              </a:rPr>
              <a:t>_________</a:t>
            </a:r>
          </a:p>
          <a:p>
            <a:pPr marL="457200" lvl="0" indent="-457200">
              <a:buFont typeface="+mj-lt"/>
              <a:buAutoNum type="arabicPeriod" startAt="6"/>
            </a:pPr>
            <a:endParaRPr lang="en-GB" sz="2000" dirty="0">
              <a:solidFill>
                <a:schemeClr val="dk1"/>
              </a:solidFill>
              <a:latin typeface="Arial" panose="020B0604020202020204" pitchFamily="34" charset="0"/>
              <a:cs typeface="Arial" panose="020B0604020202020204" pitchFamily="34" charset="0"/>
            </a:endParaRPr>
          </a:p>
          <a:p>
            <a:pPr marL="457200" indent="-457200">
              <a:buFont typeface="+mj-lt"/>
              <a:buAutoNum type="arabicPeriod" startAt="6"/>
            </a:pPr>
            <a:r>
              <a:rPr lang="en-GB" sz="2000" dirty="0">
                <a:solidFill>
                  <a:schemeClr val="dk1"/>
                </a:solidFill>
                <a:latin typeface="Arial" panose="020B0604020202020204" pitchFamily="34" charset="0"/>
                <a:cs typeface="Arial" panose="020B0604020202020204" pitchFamily="34" charset="0"/>
              </a:rPr>
              <a:t>_________</a:t>
            </a:r>
          </a:p>
          <a:p>
            <a:pPr lvl="0"/>
            <a:r>
              <a:rPr lang="en-GB" sz="2000" dirty="0" smtClean="0">
                <a:solidFill>
                  <a:schemeClr val="dk1"/>
                </a:solidFill>
                <a:latin typeface="Arial" panose="020B0604020202020204" pitchFamily="34" charset="0"/>
                <a:cs typeface="Arial" panose="020B0604020202020204" pitchFamily="34" charset="0"/>
              </a:rPr>
              <a:t> </a:t>
            </a:r>
            <a:endParaRPr lang="en-GB" sz="2000" dirty="0">
              <a:solidFill>
                <a:schemeClr val="dk1"/>
              </a:solidFill>
              <a:latin typeface="Arial" panose="020B0604020202020204" pitchFamily="34" charset="0"/>
              <a:cs typeface="Arial" panose="020B0604020202020204" pitchFamily="34" charset="0"/>
            </a:endParaRPr>
          </a:p>
          <a:p>
            <a:pPr marL="342900" lvl="0" indent="-342900">
              <a:buFont typeface="+mj-lt"/>
              <a:buAutoNum type="arabicPeriod" startAt="6"/>
            </a:pPr>
            <a:endParaRPr lang="en-GB" sz="2000" dirty="0">
              <a:solidFill>
                <a:schemeClr val="dk1"/>
              </a:solidFill>
              <a:latin typeface="Arial" panose="020B0604020202020204" pitchFamily="34" charset="0"/>
              <a:cs typeface="Arial" panose="020B0604020202020204" pitchFamily="34" charset="0"/>
            </a:endParaRPr>
          </a:p>
        </p:txBody>
      </p:sp>
      <p:pic>
        <p:nvPicPr>
          <p:cNvPr id="11" name="whistle">
            <a:hlinkClick r:id="" action="ppaction://media"/>
            <a:extLst>
              <a:ext uri="{FF2B5EF4-FFF2-40B4-BE49-F238E27FC236}">
                <a16:creationId xmlns="" xmlns:a16="http://schemas.microsoft.com/office/drawing/2014/main" id="{ADC33F47-D153-4B43-8A12-CCB0A4C27B63}"/>
              </a:ext>
            </a:extLst>
          </p:cNvPr>
          <p:cNvPicPr>
            <a:picLocks noChangeAspect="1"/>
          </p:cNvPicPr>
          <p:nvPr>
            <a:audioFile r:link="rId2"/>
            <p:extLst>
              <p:ext uri="{DAA4B4D4-6D71-4841-9C94-3DE7FCFB9230}">
                <p14:media xmlns:p14="http://schemas.microsoft.com/office/powerpoint/2010/main" r:embed="rId1"/>
              </p:ext>
            </p:extLst>
          </p:nvPr>
        </p:nvPicPr>
        <p:blipFill>
          <a:blip r:embed="rId23">
            <a:biLevel thresh="75000"/>
          </a:blip>
          <a:stretch>
            <a:fillRect/>
          </a:stretch>
        </p:blipFill>
        <p:spPr>
          <a:xfrm>
            <a:off x="2853390" y="3429000"/>
            <a:ext cx="480359" cy="406400"/>
          </a:xfrm>
          <a:prstGeom prst="rect">
            <a:avLst/>
          </a:prstGeom>
        </p:spPr>
      </p:pic>
      <p:pic>
        <p:nvPicPr>
          <p:cNvPr id="12" name="doubt">
            <a:hlinkClick r:id="" action="ppaction://media"/>
            <a:extLst>
              <a:ext uri="{FF2B5EF4-FFF2-40B4-BE49-F238E27FC236}">
                <a16:creationId xmlns="" xmlns:a16="http://schemas.microsoft.com/office/drawing/2014/main" id="{5A22958B-626E-4375-8D03-212E846611BA}"/>
              </a:ext>
            </a:extLst>
          </p:cNvPr>
          <p:cNvPicPr>
            <a:picLocks noChangeAspect="1"/>
          </p:cNvPicPr>
          <p:nvPr>
            <a:audioFile r:link="rId4"/>
            <p:extLst>
              <p:ext uri="{DAA4B4D4-6D71-4841-9C94-3DE7FCFB9230}">
                <p14:media xmlns:p14="http://schemas.microsoft.com/office/powerpoint/2010/main" r:embed="rId3"/>
              </p:ext>
            </p:extLst>
          </p:nvPr>
        </p:nvPicPr>
        <p:blipFill>
          <a:blip r:embed="rId23">
            <a:biLevel thresh="75000"/>
          </a:blip>
          <a:stretch>
            <a:fillRect/>
          </a:stretch>
        </p:blipFill>
        <p:spPr>
          <a:xfrm>
            <a:off x="2853390" y="4165622"/>
            <a:ext cx="406400" cy="406400"/>
          </a:xfrm>
          <a:prstGeom prst="rect">
            <a:avLst/>
          </a:prstGeom>
        </p:spPr>
      </p:pic>
      <p:pic>
        <p:nvPicPr>
          <p:cNvPr id="17" name="actual">
            <a:hlinkClick r:id="" action="ppaction://media"/>
            <a:extLst>
              <a:ext uri="{FF2B5EF4-FFF2-40B4-BE49-F238E27FC236}">
                <a16:creationId xmlns="" xmlns:a16="http://schemas.microsoft.com/office/drawing/2014/main" id="{C5696C5D-978E-44BB-AA6E-27238007D7DD}"/>
              </a:ext>
            </a:extLst>
          </p:cNvPr>
          <p:cNvPicPr>
            <a:picLocks noChangeAspect="1"/>
          </p:cNvPicPr>
          <p:nvPr>
            <a:audioFile r:link="rId6"/>
            <p:extLst>
              <p:ext uri="{DAA4B4D4-6D71-4841-9C94-3DE7FCFB9230}">
                <p14:media xmlns:p14="http://schemas.microsoft.com/office/powerpoint/2010/main" r:embed="rId5"/>
              </p:ext>
            </p:extLst>
          </p:nvPr>
        </p:nvPicPr>
        <p:blipFill>
          <a:blip r:embed="rId23">
            <a:biLevel thresh="75000"/>
          </a:blip>
          <a:stretch>
            <a:fillRect/>
          </a:stretch>
        </p:blipFill>
        <p:spPr>
          <a:xfrm>
            <a:off x="2853390" y="4761537"/>
            <a:ext cx="406400" cy="406400"/>
          </a:xfrm>
          <a:prstGeom prst="rect">
            <a:avLst/>
          </a:prstGeom>
        </p:spPr>
      </p:pic>
      <p:pic>
        <p:nvPicPr>
          <p:cNvPr id="18" name="guarantee">
            <a:hlinkClick r:id="" action="ppaction://media"/>
            <a:extLst>
              <a:ext uri="{FF2B5EF4-FFF2-40B4-BE49-F238E27FC236}">
                <a16:creationId xmlns="" xmlns:a16="http://schemas.microsoft.com/office/drawing/2014/main" id="{8C81ABC3-A4F0-487F-AEE7-6C6F7F276394}"/>
              </a:ext>
            </a:extLst>
          </p:cNvPr>
          <p:cNvPicPr>
            <a:picLocks noChangeAspect="1"/>
          </p:cNvPicPr>
          <p:nvPr>
            <a:audioFile r:link="rId8"/>
            <p:extLst>
              <p:ext uri="{DAA4B4D4-6D71-4841-9C94-3DE7FCFB9230}">
                <p14:media xmlns:p14="http://schemas.microsoft.com/office/powerpoint/2010/main" r:embed="rId7"/>
              </p:ext>
            </p:extLst>
          </p:nvPr>
        </p:nvPicPr>
        <p:blipFill>
          <a:blip r:embed="rId23">
            <a:biLevel thresh="75000"/>
          </a:blip>
          <a:stretch>
            <a:fillRect/>
          </a:stretch>
        </p:blipFill>
        <p:spPr>
          <a:xfrm>
            <a:off x="2853390" y="5353784"/>
            <a:ext cx="406400" cy="406400"/>
          </a:xfrm>
          <a:prstGeom prst="rect">
            <a:avLst/>
          </a:prstGeom>
        </p:spPr>
      </p:pic>
      <p:pic>
        <p:nvPicPr>
          <p:cNvPr id="19" name="position">
            <a:hlinkClick r:id="" action="ppaction://media"/>
            <a:extLst>
              <a:ext uri="{FF2B5EF4-FFF2-40B4-BE49-F238E27FC236}">
                <a16:creationId xmlns="" xmlns:a16="http://schemas.microsoft.com/office/drawing/2014/main" id="{0117CC41-1CBD-4518-BEA8-06DB0DA5CF12}"/>
              </a:ext>
            </a:extLst>
          </p:cNvPr>
          <p:cNvPicPr>
            <a:picLocks noChangeAspect="1"/>
          </p:cNvPicPr>
          <p:nvPr>
            <a:audioFile r:link="rId10"/>
            <p:extLst>
              <p:ext uri="{DAA4B4D4-6D71-4841-9C94-3DE7FCFB9230}">
                <p14:media xmlns:p14="http://schemas.microsoft.com/office/powerpoint/2010/main" r:embed="rId9"/>
              </p:ext>
            </p:extLst>
          </p:nvPr>
        </p:nvPicPr>
        <p:blipFill>
          <a:blip r:embed="rId23">
            <a:biLevel thresh="75000"/>
          </a:blip>
          <a:stretch>
            <a:fillRect/>
          </a:stretch>
        </p:blipFill>
        <p:spPr>
          <a:xfrm>
            <a:off x="2853390" y="5870068"/>
            <a:ext cx="406400" cy="406400"/>
          </a:xfrm>
          <a:prstGeom prst="rect">
            <a:avLst/>
          </a:prstGeom>
        </p:spPr>
      </p:pic>
      <p:pic>
        <p:nvPicPr>
          <p:cNvPr id="20" name="thumb">
            <a:hlinkClick r:id="" action="ppaction://media"/>
            <a:extLst>
              <a:ext uri="{FF2B5EF4-FFF2-40B4-BE49-F238E27FC236}">
                <a16:creationId xmlns="" xmlns:a16="http://schemas.microsoft.com/office/drawing/2014/main" id="{5B63AA4E-4FFB-4908-A755-6B3D1CD2837F}"/>
              </a:ext>
            </a:extLst>
          </p:cNvPr>
          <p:cNvPicPr>
            <a:picLocks noChangeAspect="1"/>
          </p:cNvPicPr>
          <p:nvPr>
            <a:audioFile r:link="rId12"/>
            <p:extLst>
              <p:ext uri="{DAA4B4D4-6D71-4841-9C94-3DE7FCFB9230}">
                <p14:media xmlns:p14="http://schemas.microsoft.com/office/powerpoint/2010/main" r:embed="rId11"/>
              </p:ext>
            </p:extLst>
          </p:nvPr>
        </p:nvPicPr>
        <p:blipFill>
          <a:blip r:embed="rId23">
            <a:biLevel thresh="75000"/>
          </a:blip>
          <a:stretch>
            <a:fillRect/>
          </a:stretch>
        </p:blipFill>
        <p:spPr>
          <a:xfrm>
            <a:off x="7194070" y="3429000"/>
            <a:ext cx="406400" cy="406400"/>
          </a:xfrm>
          <a:prstGeom prst="rect">
            <a:avLst/>
          </a:prstGeom>
        </p:spPr>
      </p:pic>
      <p:pic>
        <p:nvPicPr>
          <p:cNvPr id="21" name="achieve">
            <a:hlinkClick r:id="" action="ppaction://media"/>
            <a:extLst>
              <a:ext uri="{FF2B5EF4-FFF2-40B4-BE49-F238E27FC236}">
                <a16:creationId xmlns="" xmlns:a16="http://schemas.microsoft.com/office/drawing/2014/main" id="{4ACF1E71-B210-4533-BC53-B365B137FF71}"/>
              </a:ext>
            </a:extLst>
          </p:cNvPr>
          <p:cNvPicPr>
            <a:picLocks noChangeAspect="1"/>
          </p:cNvPicPr>
          <p:nvPr>
            <a:audioFile r:link="rId14"/>
            <p:extLst>
              <p:ext uri="{DAA4B4D4-6D71-4841-9C94-3DE7FCFB9230}">
                <p14:media xmlns:p14="http://schemas.microsoft.com/office/powerpoint/2010/main" r:embed="rId13"/>
              </p:ext>
            </p:extLst>
          </p:nvPr>
        </p:nvPicPr>
        <p:blipFill>
          <a:blip r:embed="rId23">
            <a:biLevel thresh="75000"/>
          </a:blip>
          <a:stretch>
            <a:fillRect/>
          </a:stretch>
        </p:blipFill>
        <p:spPr>
          <a:xfrm>
            <a:off x="7181850" y="4193140"/>
            <a:ext cx="406400" cy="406400"/>
          </a:xfrm>
          <a:prstGeom prst="rect">
            <a:avLst/>
          </a:prstGeom>
        </p:spPr>
      </p:pic>
      <p:pic>
        <p:nvPicPr>
          <p:cNvPr id="22" name="bought">
            <a:hlinkClick r:id="" action="ppaction://media"/>
            <a:extLst>
              <a:ext uri="{FF2B5EF4-FFF2-40B4-BE49-F238E27FC236}">
                <a16:creationId xmlns="" xmlns:a16="http://schemas.microsoft.com/office/drawing/2014/main" id="{B6120BA6-8F79-45EE-AAAA-9FA50C44CFDB}"/>
              </a:ext>
            </a:extLst>
          </p:cNvPr>
          <p:cNvPicPr>
            <a:picLocks noChangeAspect="1"/>
          </p:cNvPicPr>
          <p:nvPr>
            <a:audioFile r:link="rId16"/>
            <p:extLst>
              <p:ext uri="{DAA4B4D4-6D71-4841-9C94-3DE7FCFB9230}">
                <p14:media xmlns:p14="http://schemas.microsoft.com/office/powerpoint/2010/main" r:embed="rId15"/>
              </p:ext>
            </p:extLst>
          </p:nvPr>
        </p:nvPicPr>
        <p:blipFill>
          <a:blip r:embed="rId23">
            <a:biLevel thresh="75000"/>
          </a:blip>
          <a:stretch>
            <a:fillRect/>
          </a:stretch>
        </p:blipFill>
        <p:spPr>
          <a:xfrm>
            <a:off x="7225155" y="4821631"/>
            <a:ext cx="406400" cy="406400"/>
          </a:xfrm>
          <a:prstGeom prst="rect">
            <a:avLst/>
          </a:prstGeom>
        </p:spPr>
      </p:pic>
      <p:pic>
        <p:nvPicPr>
          <p:cNvPr id="23" name="famous">
            <a:hlinkClick r:id="" action="ppaction://media"/>
            <a:extLst>
              <a:ext uri="{FF2B5EF4-FFF2-40B4-BE49-F238E27FC236}">
                <a16:creationId xmlns="" xmlns:a16="http://schemas.microsoft.com/office/drawing/2014/main" id="{6E110A71-20F5-49BE-9510-FE0BD8768835}"/>
              </a:ext>
            </a:extLst>
          </p:cNvPr>
          <p:cNvPicPr>
            <a:picLocks noChangeAspect="1"/>
          </p:cNvPicPr>
          <p:nvPr>
            <a:audioFile r:link="rId18"/>
            <p:extLst>
              <p:ext uri="{DAA4B4D4-6D71-4841-9C94-3DE7FCFB9230}">
                <p14:media xmlns:p14="http://schemas.microsoft.com/office/powerpoint/2010/main" r:embed="rId17"/>
              </p:ext>
            </p:extLst>
          </p:nvPr>
        </p:nvPicPr>
        <p:blipFill>
          <a:blip r:embed="rId23">
            <a:biLevel thresh="75000"/>
          </a:blip>
          <a:stretch>
            <a:fillRect/>
          </a:stretch>
        </p:blipFill>
        <p:spPr>
          <a:xfrm>
            <a:off x="7225155" y="5358071"/>
            <a:ext cx="406400" cy="406400"/>
          </a:xfrm>
          <a:prstGeom prst="rect">
            <a:avLst/>
          </a:prstGeom>
        </p:spPr>
      </p:pic>
      <p:pic>
        <p:nvPicPr>
          <p:cNvPr id="24" name="education">
            <a:hlinkClick r:id="" action="ppaction://media"/>
            <a:extLst>
              <a:ext uri="{FF2B5EF4-FFF2-40B4-BE49-F238E27FC236}">
                <a16:creationId xmlns="" xmlns:a16="http://schemas.microsoft.com/office/drawing/2014/main" id="{8032766B-72B4-45EE-8554-72340F4D9982}"/>
              </a:ext>
            </a:extLst>
          </p:cNvPr>
          <p:cNvPicPr>
            <a:picLocks noChangeAspect="1"/>
          </p:cNvPicPr>
          <p:nvPr>
            <a:audioFile r:link="rId20"/>
            <p:extLst>
              <p:ext uri="{DAA4B4D4-6D71-4841-9C94-3DE7FCFB9230}">
                <p14:media xmlns:p14="http://schemas.microsoft.com/office/powerpoint/2010/main" r:embed="rId19"/>
              </p:ext>
            </p:extLst>
          </p:nvPr>
        </p:nvPicPr>
        <p:blipFill>
          <a:blip r:embed="rId23">
            <a:biLevel thresh="75000"/>
          </a:blip>
          <a:stretch>
            <a:fillRect/>
          </a:stretch>
        </p:blipFill>
        <p:spPr>
          <a:xfrm>
            <a:off x="7225155" y="5870068"/>
            <a:ext cx="406400" cy="406400"/>
          </a:xfrm>
          <a:prstGeom prst="rect">
            <a:avLst/>
          </a:prstGeom>
        </p:spPr>
      </p:pic>
      <p:sp>
        <p:nvSpPr>
          <p:cNvPr id="25" name="Rectangle 24">
            <a:extLst>
              <a:ext uri="{FF2B5EF4-FFF2-40B4-BE49-F238E27FC236}">
                <a16:creationId xmlns="" xmlns:a16="http://schemas.microsoft.com/office/drawing/2014/main" id="{AD2B2EE8-93D8-4646-840A-F6318D5E54E5}"/>
              </a:ext>
            </a:extLst>
          </p:cNvPr>
          <p:cNvSpPr/>
          <p:nvPr/>
        </p:nvSpPr>
        <p:spPr>
          <a:xfrm>
            <a:off x="8338782" y="4165622"/>
            <a:ext cx="3426133" cy="2110846"/>
          </a:xfrm>
          <a:prstGeom prst="rect">
            <a:avLst/>
          </a:prstGeom>
          <a:solidFill>
            <a:srgbClr val="78F9D4"/>
          </a:solidFill>
          <a:ln>
            <a:noFill/>
          </a:ln>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lnSpc>
                <a:spcPct val="150000"/>
              </a:lnSpc>
            </a:pPr>
            <a:endParaRPr lang="en-GB" sz="2000" dirty="0" smtClean="0">
              <a:solidFill>
                <a:schemeClr val="tx1"/>
              </a:solidFill>
              <a:latin typeface="Arial" panose="020B0604020202020204" pitchFamily="34" charset="0"/>
              <a:cs typeface="Arial" panose="020B0604020202020204" pitchFamily="34" charset="0"/>
            </a:endParaRPr>
          </a:p>
          <a:p>
            <a:pPr algn="ctr">
              <a:lnSpc>
                <a:spcPct val="150000"/>
              </a:lnSpc>
            </a:pPr>
            <a:endParaRPr lang="en-GB" sz="2000" dirty="0" smtClean="0">
              <a:solidFill>
                <a:schemeClr val="tx1"/>
              </a:solidFill>
              <a:latin typeface="Arial" panose="020B0604020202020204" pitchFamily="34" charset="0"/>
              <a:cs typeface="Arial" panose="020B0604020202020204" pitchFamily="34" charset="0"/>
            </a:endParaRPr>
          </a:p>
          <a:p>
            <a:pPr algn="ctr">
              <a:lnSpc>
                <a:spcPct val="150000"/>
              </a:lnSpc>
            </a:pPr>
            <a:r>
              <a:rPr lang="en-GB" sz="2000" dirty="0" smtClean="0">
                <a:solidFill>
                  <a:schemeClr val="tx1"/>
                </a:solidFill>
                <a:latin typeface="Arial" panose="020B0604020202020204" pitchFamily="34" charset="0"/>
                <a:cs typeface="Arial" panose="020B0604020202020204" pitchFamily="34" charset="0"/>
              </a:rPr>
              <a:t>Look </a:t>
            </a:r>
            <a:r>
              <a:rPr lang="en-GB" sz="2000" dirty="0">
                <a:solidFill>
                  <a:schemeClr val="tx1"/>
                </a:solidFill>
                <a:latin typeface="Arial" panose="020B0604020202020204" pitchFamily="34" charset="0"/>
                <a:cs typeface="Arial" panose="020B0604020202020204" pitchFamily="34" charset="0"/>
              </a:rPr>
              <a:t>out for the answers in the following slides!</a:t>
            </a:r>
          </a:p>
        </p:txBody>
      </p:sp>
      <p:pic>
        <p:nvPicPr>
          <p:cNvPr id="26" name="Picture 2" descr="C:\Users\vicsafc\Documents\NCFE\Rebranding project\EDSQ workbook\FW__Workbook_icons_ (1)\L&amp;OD Icons-08.png"/>
          <p:cNvPicPr>
            <a:picLocks noChangeAspect="1" noChangeArrowheads="1"/>
          </p:cNvPicPr>
          <p:nvPr/>
        </p:nvPicPr>
        <p:blipFill>
          <a:blip r:embed="rId24" cstate="print">
            <a:biLevel thresh="75000"/>
            <a:extLst>
              <a:ext uri="{28A0092B-C50C-407E-A947-70E740481C1C}">
                <a14:useLocalDpi xmlns:a14="http://schemas.microsoft.com/office/drawing/2010/main" val="0"/>
              </a:ext>
            </a:extLst>
          </a:blip>
          <a:srcRect/>
          <a:stretch>
            <a:fillRect/>
          </a:stretch>
        </p:blipFill>
        <p:spPr bwMode="auto">
          <a:xfrm>
            <a:off x="8447964" y="4246312"/>
            <a:ext cx="831600" cy="831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0282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9" fill="hold" display="0">
                  <p:stCondLst>
                    <p:cond delay="indefinite"/>
                  </p:stCondLst>
                  <p:endCondLst>
                    <p:cond evt="onStopAudio" delay="0">
                      <p:tgtEl>
                        <p:sldTgt/>
                      </p:tgtEl>
                    </p:cond>
                  </p:endCondLst>
                </p:cTn>
                <p:tgtEl>
                  <p:spTgt spid="11"/>
                </p:tgtEl>
              </p:cMediaNode>
            </p:audio>
            <p:audio>
              <p:cMediaNode vol="80000">
                <p:cTn id="10" fill="hold" display="0">
                  <p:stCondLst>
                    <p:cond delay="indefinite"/>
                  </p:stCondLst>
                  <p:endCondLst>
                    <p:cond evt="onStopAudio" delay="0">
                      <p:tgtEl>
                        <p:sldTgt/>
                      </p:tgtEl>
                    </p:cond>
                  </p:endCondLst>
                </p:cTn>
                <p:tgtEl>
                  <p:spTgt spid="12"/>
                </p:tgtEl>
              </p:cMediaNode>
            </p:audio>
            <p:audio>
              <p:cMediaNode vol="80000">
                <p:cTn id="11" fill="hold" display="0">
                  <p:stCondLst>
                    <p:cond delay="indefinite"/>
                  </p:stCondLst>
                  <p:endCondLst>
                    <p:cond evt="onStopAudio" delay="0">
                      <p:tgtEl>
                        <p:sldTgt/>
                      </p:tgtEl>
                    </p:cond>
                  </p:endCondLst>
                </p:cTn>
                <p:tgtEl>
                  <p:spTgt spid="17"/>
                </p:tgtEl>
              </p:cMediaNode>
            </p:audio>
            <p:audio>
              <p:cMediaNode vol="80000">
                <p:cTn id="12" fill="hold" display="0">
                  <p:stCondLst>
                    <p:cond delay="indefinite"/>
                  </p:stCondLst>
                  <p:endCondLst>
                    <p:cond evt="onStopAudio" delay="0">
                      <p:tgtEl>
                        <p:sldTgt/>
                      </p:tgtEl>
                    </p:cond>
                  </p:endCondLst>
                </p:cTn>
                <p:tgtEl>
                  <p:spTgt spid="18"/>
                </p:tgtEl>
              </p:cMediaNode>
            </p:audio>
            <p:audio>
              <p:cMediaNode vol="80000">
                <p:cTn id="13" fill="hold" display="0">
                  <p:stCondLst>
                    <p:cond delay="indefinite"/>
                  </p:stCondLst>
                  <p:endCondLst>
                    <p:cond evt="onStopAudio" delay="0">
                      <p:tgtEl>
                        <p:sldTgt/>
                      </p:tgtEl>
                    </p:cond>
                  </p:endCondLst>
                </p:cTn>
                <p:tgtEl>
                  <p:spTgt spid="19"/>
                </p:tgtEl>
              </p:cMediaNode>
            </p:audio>
            <p:audio>
              <p:cMediaNode vol="80000">
                <p:cTn id="14" fill="hold" display="0">
                  <p:stCondLst>
                    <p:cond delay="indefinite"/>
                  </p:stCondLst>
                  <p:endCondLst>
                    <p:cond evt="onStopAudio" delay="0">
                      <p:tgtEl>
                        <p:sldTgt/>
                      </p:tgtEl>
                    </p:cond>
                  </p:endCondLst>
                </p:cTn>
                <p:tgtEl>
                  <p:spTgt spid="20"/>
                </p:tgtEl>
              </p:cMediaNode>
            </p:audio>
            <p:audio>
              <p:cMediaNode vol="80000">
                <p:cTn id="15" fill="hold" display="0">
                  <p:stCondLst>
                    <p:cond delay="indefinite"/>
                  </p:stCondLst>
                  <p:endCondLst>
                    <p:cond evt="onStopAudio" delay="0">
                      <p:tgtEl>
                        <p:sldTgt/>
                      </p:tgtEl>
                    </p:cond>
                  </p:endCondLst>
                </p:cTn>
                <p:tgtEl>
                  <p:spTgt spid="21"/>
                </p:tgtEl>
              </p:cMediaNode>
            </p:audio>
            <p:audio>
              <p:cMediaNode vol="80000">
                <p:cTn id="16" fill="hold" display="0">
                  <p:stCondLst>
                    <p:cond delay="indefinite"/>
                  </p:stCondLst>
                  <p:endCondLst>
                    <p:cond evt="onStopAudio" delay="0">
                      <p:tgtEl>
                        <p:sldTgt/>
                      </p:tgtEl>
                    </p:cond>
                  </p:endCondLst>
                </p:cTn>
                <p:tgtEl>
                  <p:spTgt spid="22"/>
                </p:tgtEl>
              </p:cMediaNode>
            </p:audio>
            <p:audio>
              <p:cMediaNode vol="80000">
                <p:cTn id="17" fill="hold" display="0">
                  <p:stCondLst>
                    <p:cond delay="indefinite"/>
                  </p:stCondLst>
                  <p:endCondLst>
                    <p:cond evt="onStopAudio" delay="0">
                      <p:tgtEl>
                        <p:sldTgt/>
                      </p:tgtEl>
                    </p:cond>
                  </p:endCondLst>
                </p:cTn>
                <p:tgtEl>
                  <p:spTgt spid="23"/>
                </p:tgtEl>
              </p:cMediaNode>
            </p:audio>
            <p:audio>
              <p:cMediaNode vol="80000">
                <p:cTn id="18" fill="hold" display="0">
                  <p:stCondLst>
                    <p:cond delay="indefinite"/>
                  </p:stCondLst>
                  <p:endCondLst>
                    <p:cond evt="onStopAudio" delay="0">
                      <p:tgtEl>
                        <p:sldTgt/>
                      </p:tgtEl>
                    </p:cond>
                  </p:endCondLst>
                </p:cTn>
                <p:tgtEl>
                  <p:spTgt spid="24"/>
                </p:tgtEl>
              </p:cMediaNode>
            </p:audio>
          </p:childTnLst>
        </p:cTn>
      </p:par>
    </p:tnLst>
    <p:bldLst>
      <p:bldP spid="2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8607" y="1481055"/>
            <a:ext cx="10833582" cy="707886"/>
          </a:xfrm>
        </p:spPr>
        <p:txBody>
          <a:bodyPr/>
          <a:lstStyle/>
          <a:p>
            <a:r>
              <a:rPr lang="en-US" altLang="en-US" dirty="0"/>
              <a:t>Sound quiz part </a:t>
            </a:r>
            <a:r>
              <a:rPr lang="en-US" altLang="en-US" dirty="0" smtClean="0"/>
              <a:t>2</a:t>
            </a:r>
            <a:endParaRPr lang="en-GB" dirty="0"/>
          </a:p>
        </p:txBody>
      </p:sp>
      <p:sp>
        <p:nvSpPr>
          <p:cNvPr id="4" name="Rectangle 3"/>
          <p:cNvSpPr/>
          <p:nvPr/>
        </p:nvSpPr>
        <p:spPr>
          <a:xfrm>
            <a:off x="786063" y="2498878"/>
            <a:ext cx="9801726" cy="4093428"/>
          </a:xfrm>
          <a:prstGeom prst="rect">
            <a:avLst/>
          </a:prstGeom>
        </p:spPr>
        <p:txBody>
          <a:bodyPr wrap="square">
            <a:spAutoFit/>
          </a:bodyPr>
          <a:lstStyle/>
          <a:p>
            <a:pPr lvl="0">
              <a:spcBef>
                <a:spcPts val="0"/>
              </a:spcBef>
            </a:pPr>
            <a:r>
              <a:rPr lang="en-GB" sz="2000" dirty="0">
                <a:latin typeface="Arial" panose="020B0604020202020204" pitchFamily="34" charset="0"/>
                <a:cs typeface="Arial" panose="020B0604020202020204" pitchFamily="34" charset="0"/>
              </a:rPr>
              <a:t>Look at these words and decide with your partner, or on your own, how you say the word. </a:t>
            </a:r>
          </a:p>
          <a:p>
            <a:pPr lvl="0">
              <a:spcBef>
                <a:spcPts val="0"/>
              </a:spcBef>
            </a:pPr>
            <a:endParaRPr lang="en-GB" sz="2000" dirty="0">
              <a:latin typeface="Arial" panose="020B0604020202020204" pitchFamily="34" charset="0"/>
              <a:cs typeface="Arial" panose="020B0604020202020204" pitchFamily="34" charset="0"/>
            </a:endParaRPr>
          </a:p>
          <a:p>
            <a:pPr lvl="0">
              <a:spcBef>
                <a:spcPts val="0"/>
              </a:spcBef>
            </a:pPr>
            <a:endParaRPr lang="en-GB" sz="2000" dirty="0">
              <a:latin typeface="Arial" panose="020B0604020202020204" pitchFamily="34" charset="0"/>
              <a:ea typeface="Arial"/>
              <a:cs typeface="Arial" panose="020B0604020202020204" pitchFamily="34" charset="0"/>
              <a:sym typeface="Arial"/>
            </a:endParaRPr>
          </a:p>
          <a:p>
            <a:pPr lvl="0">
              <a:spcBef>
                <a:spcPts val="0"/>
              </a:spcBef>
            </a:pPr>
            <a:r>
              <a:rPr lang="en-GB" sz="2000" dirty="0">
                <a:latin typeface="Arial" panose="020B0604020202020204" pitchFamily="34" charset="0"/>
                <a:ea typeface="Arial"/>
                <a:cs typeface="Arial" panose="020B0604020202020204" pitchFamily="34" charset="0"/>
                <a:sym typeface="Arial"/>
              </a:rPr>
              <a:t>appear					measure</a:t>
            </a:r>
          </a:p>
          <a:p>
            <a:pPr lvl="0">
              <a:spcBef>
                <a:spcPts val="0"/>
              </a:spcBef>
            </a:pPr>
            <a:endParaRPr lang="en-GB" sz="2000" dirty="0">
              <a:latin typeface="Arial" panose="020B0604020202020204" pitchFamily="34" charset="0"/>
              <a:cs typeface="Arial" panose="020B0604020202020204" pitchFamily="34" charset="0"/>
            </a:endParaRPr>
          </a:p>
          <a:p>
            <a:pPr lvl="0">
              <a:spcBef>
                <a:spcPts val="0"/>
              </a:spcBef>
            </a:pPr>
            <a:r>
              <a:rPr lang="en-GB" sz="2000" dirty="0">
                <a:latin typeface="Arial" panose="020B0604020202020204" pitchFamily="34" charset="0"/>
                <a:ea typeface="Arial"/>
                <a:cs typeface="Arial" panose="020B0604020202020204" pitchFamily="34" charset="0"/>
                <a:sym typeface="Arial"/>
              </a:rPr>
              <a:t>occasion				knife</a:t>
            </a:r>
          </a:p>
          <a:p>
            <a:pPr lvl="0">
              <a:spcBef>
                <a:spcPts val="0"/>
              </a:spcBef>
            </a:pPr>
            <a:endParaRPr lang="en-GB" sz="2000" dirty="0">
              <a:latin typeface="Arial" panose="020B0604020202020204" pitchFamily="34" charset="0"/>
              <a:cs typeface="Arial" panose="020B0604020202020204" pitchFamily="34" charset="0"/>
            </a:endParaRPr>
          </a:p>
          <a:p>
            <a:pPr lvl="0">
              <a:spcBef>
                <a:spcPts val="0"/>
              </a:spcBef>
            </a:pPr>
            <a:r>
              <a:rPr lang="en-GB" sz="2000" dirty="0">
                <a:latin typeface="Arial" panose="020B0604020202020204" pitchFamily="34" charset="0"/>
                <a:ea typeface="Arial"/>
                <a:cs typeface="Arial" panose="020B0604020202020204" pitchFamily="34" charset="0"/>
                <a:sym typeface="Arial"/>
              </a:rPr>
              <a:t>cough					average</a:t>
            </a:r>
          </a:p>
          <a:p>
            <a:pPr lvl="0">
              <a:spcBef>
                <a:spcPts val="0"/>
              </a:spcBef>
            </a:pPr>
            <a:endParaRPr lang="en-GB" sz="2000" dirty="0">
              <a:latin typeface="Arial" panose="020B0604020202020204" pitchFamily="34" charset="0"/>
              <a:cs typeface="Arial" panose="020B0604020202020204" pitchFamily="34" charset="0"/>
            </a:endParaRPr>
          </a:p>
          <a:p>
            <a:pPr lvl="0">
              <a:spcBef>
                <a:spcPts val="0"/>
              </a:spcBef>
            </a:pPr>
            <a:r>
              <a:rPr lang="en-GB" sz="2000" dirty="0">
                <a:latin typeface="Arial" panose="020B0604020202020204" pitchFamily="34" charset="0"/>
                <a:ea typeface="Arial"/>
                <a:cs typeface="Arial" panose="020B0604020202020204" pitchFamily="34" charset="0"/>
                <a:sym typeface="Arial"/>
              </a:rPr>
              <a:t>especially				island</a:t>
            </a:r>
          </a:p>
          <a:p>
            <a:pPr lvl="0">
              <a:spcBef>
                <a:spcPts val="0"/>
              </a:spcBef>
            </a:pPr>
            <a:endParaRPr lang="en-GB" sz="2000" dirty="0">
              <a:latin typeface="Arial" panose="020B0604020202020204" pitchFamily="34" charset="0"/>
              <a:cs typeface="Arial" panose="020B0604020202020204" pitchFamily="34" charset="0"/>
            </a:endParaRPr>
          </a:p>
          <a:p>
            <a:pPr lvl="0">
              <a:spcBef>
                <a:spcPts val="0"/>
              </a:spcBef>
            </a:pPr>
            <a:r>
              <a:rPr lang="en-GB" sz="2000" dirty="0">
                <a:latin typeface="Arial" panose="020B0604020202020204" pitchFamily="34" charset="0"/>
                <a:ea typeface="Arial"/>
                <a:cs typeface="Arial" panose="020B0604020202020204" pitchFamily="34" charset="0"/>
                <a:sym typeface="Arial"/>
              </a:rPr>
              <a:t>knowledge				experience</a:t>
            </a:r>
          </a:p>
        </p:txBody>
      </p:sp>
    </p:spTree>
    <p:extLst>
      <p:ext uri="{BB962C8B-B14F-4D97-AF65-F5344CB8AC3E}">
        <p14:creationId xmlns:p14="http://schemas.microsoft.com/office/powerpoint/2010/main" val="41405038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8607" y="1481055"/>
            <a:ext cx="10833582" cy="707886"/>
          </a:xfrm>
        </p:spPr>
        <p:txBody>
          <a:bodyPr/>
          <a:lstStyle/>
          <a:p>
            <a:r>
              <a:rPr lang="en-US" altLang="en-US" dirty="0"/>
              <a:t>Double letters</a:t>
            </a:r>
            <a:endParaRPr lang="en-GB" dirty="0"/>
          </a:p>
        </p:txBody>
      </p:sp>
      <p:sp>
        <p:nvSpPr>
          <p:cNvPr id="4" name="Rectangle 3"/>
          <p:cNvSpPr/>
          <p:nvPr/>
        </p:nvSpPr>
        <p:spPr>
          <a:xfrm>
            <a:off x="786063" y="2249414"/>
            <a:ext cx="9801726" cy="3754874"/>
          </a:xfrm>
          <a:prstGeom prst="rect">
            <a:avLst/>
          </a:prstGeom>
        </p:spPr>
        <p:txBody>
          <a:bodyPr wrap="square">
            <a:spAutoFit/>
          </a:bodyPr>
          <a:lstStyle/>
          <a:p>
            <a:pPr lvl="0">
              <a:spcBef>
                <a:spcPts val="0"/>
              </a:spcBef>
            </a:pPr>
            <a:r>
              <a:rPr lang="en-GB" sz="2000" dirty="0">
                <a:solidFill>
                  <a:schemeClr val="dk1"/>
                </a:solidFill>
                <a:latin typeface="Arial" panose="020B0604020202020204" pitchFamily="34" charset="0"/>
                <a:ea typeface="Arial"/>
                <a:cs typeface="Arial" panose="020B0604020202020204" pitchFamily="34" charset="0"/>
                <a:sym typeface="Arial"/>
              </a:rPr>
              <a:t>Look at these words – co</a:t>
            </a:r>
            <a:r>
              <a:rPr lang="en-GB" sz="2000" b="1" dirty="0">
                <a:ln>
                  <a:solidFill>
                    <a:schemeClr val="tx1"/>
                  </a:solidFill>
                </a:ln>
                <a:solidFill>
                  <a:srgbClr val="78F9D4"/>
                </a:solidFill>
                <a:latin typeface="Arial" panose="020B0604020202020204" pitchFamily="34" charset="0"/>
                <a:ea typeface="Arial"/>
                <a:cs typeface="Arial" panose="020B0604020202020204" pitchFamily="34" charset="0"/>
                <a:sym typeface="Arial"/>
              </a:rPr>
              <a:t>mm</a:t>
            </a:r>
            <a:r>
              <a:rPr lang="en-GB" sz="2000" dirty="0">
                <a:solidFill>
                  <a:schemeClr val="dk1"/>
                </a:solidFill>
                <a:latin typeface="Arial" panose="020B0604020202020204" pitchFamily="34" charset="0"/>
                <a:ea typeface="Arial"/>
                <a:cs typeface="Arial" panose="020B0604020202020204" pitchFamily="34" charset="0"/>
                <a:sym typeface="Arial"/>
              </a:rPr>
              <a:t>unity and ha</a:t>
            </a:r>
            <a:r>
              <a:rPr lang="en-GB" sz="2000" b="1" dirty="0">
                <a:ln>
                  <a:solidFill>
                    <a:schemeClr val="tx1"/>
                  </a:solidFill>
                </a:ln>
                <a:solidFill>
                  <a:srgbClr val="78F9D4"/>
                </a:solidFill>
                <a:latin typeface="Arial" panose="020B0604020202020204" pitchFamily="34" charset="0"/>
                <a:ea typeface="Arial"/>
                <a:cs typeface="Arial" panose="020B0604020202020204" pitchFamily="34" charset="0"/>
                <a:sym typeface="Arial"/>
              </a:rPr>
              <a:t>pp</a:t>
            </a:r>
            <a:r>
              <a:rPr lang="en-GB" sz="2000" dirty="0">
                <a:solidFill>
                  <a:schemeClr val="dk1"/>
                </a:solidFill>
                <a:latin typeface="Arial" panose="020B0604020202020204" pitchFamily="34" charset="0"/>
                <a:ea typeface="Arial"/>
                <a:cs typeface="Arial" panose="020B0604020202020204" pitchFamily="34" charset="0"/>
                <a:sym typeface="Arial"/>
              </a:rPr>
              <a:t>iness</a:t>
            </a:r>
            <a:r>
              <a:rPr lang="en-GB" sz="2000" i="1" dirty="0">
                <a:solidFill>
                  <a:schemeClr val="dk1"/>
                </a:solidFill>
                <a:latin typeface="Arial" panose="020B0604020202020204" pitchFamily="34" charset="0"/>
                <a:ea typeface="Arial"/>
                <a:cs typeface="Arial" panose="020B0604020202020204" pitchFamily="34" charset="0"/>
                <a:sym typeface="Arial"/>
              </a:rPr>
              <a:t>.</a:t>
            </a:r>
            <a:r>
              <a:rPr lang="en-GB" sz="2000" dirty="0">
                <a:solidFill>
                  <a:schemeClr val="dk1"/>
                </a:solidFill>
                <a:latin typeface="Arial" panose="020B0604020202020204" pitchFamily="34" charset="0"/>
                <a:ea typeface="Arial"/>
                <a:cs typeface="Arial" panose="020B0604020202020204" pitchFamily="34" charset="0"/>
                <a:sym typeface="Arial"/>
              </a:rPr>
              <a:t> The </a:t>
            </a:r>
            <a:r>
              <a:rPr lang="en-GB" sz="2000" dirty="0" smtClean="0">
                <a:solidFill>
                  <a:schemeClr val="dk1"/>
                </a:solidFill>
                <a:latin typeface="Arial" panose="020B0604020202020204" pitchFamily="34" charset="0"/>
                <a:ea typeface="Arial"/>
                <a:cs typeface="Arial" panose="020B0604020202020204" pitchFamily="34" charset="0"/>
                <a:sym typeface="Arial"/>
              </a:rPr>
              <a:t>letters </a:t>
            </a:r>
            <a:r>
              <a:rPr lang="en-GB" sz="2000" dirty="0" smtClean="0">
                <a:solidFill>
                  <a:schemeClr val="dk1"/>
                </a:solidFill>
                <a:latin typeface="Arial" panose="020B0604020202020204" pitchFamily="34" charset="0"/>
                <a:ea typeface="Arial"/>
                <a:cs typeface="Arial" panose="020B0604020202020204" pitchFamily="34" charset="0"/>
                <a:sym typeface="Arial"/>
              </a:rPr>
              <a:t>highlighted make </a:t>
            </a:r>
            <a:r>
              <a:rPr lang="en-GB" sz="2000" dirty="0">
                <a:solidFill>
                  <a:schemeClr val="dk1"/>
                </a:solidFill>
                <a:latin typeface="Arial" panose="020B0604020202020204" pitchFamily="34" charset="0"/>
                <a:ea typeface="Arial"/>
                <a:cs typeface="Arial" panose="020B0604020202020204" pitchFamily="34" charset="0"/>
                <a:sym typeface="Arial"/>
              </a:rPr>
              <a:t>a consonant sound.</a:t>
            </a:r>
          </a:p>
          <a:p>
            <a:pPr lvl="0">
              <a:spcBef>
                <a:spcPts val="0"/>
              </a:spcBef>
            </a:pPr>
            <a:endParaRPr lang="en-GB" sz="2000" b="1" dirty="0">
              <a:solidFill>
                <a:schemeClr val="dk1"/>
              </a:solidFill>
              <a:latin typeface="Arial" panose="020B0604020202020204" pitchFamily="34" charset="0"/>
              <a:cs typeface="Arial" panose="020B0604020202020204" pitchFamily="34" charset="0"/>
            </a:endParaRPr>
          </a:p>
          <a:p>
            <a:pPr lvl="0">
              <a:spcBef>
                <a:spcPts val="0"/>
              </a:spcBef>
            </a:pPr>
            <a:r>
              <a:rPr lang="en-GB" sz="2000" dirty="0">
                <a:solidFill>
                  <a:schemeClr val="dk1"/>
                </a:solidFill>
                <a:latin typeface="Arial" panose="020B0604020202020204" pitchFamily="34" charset="0"/>
                <a:ea typeface="Arial"/>
                <a:cs typeface="Arial" panose="020B0604020202020204" pitchFamily="34" charset="0"/>
                <a:sym typeface="Arial"/>
              </a:rPr>
              <a:t>Look at this word    </a:t>
            </a:r>
            <a:r>
              <a:rPr lang="en-GB" sz="2000" dirty="0">
                <a:solidFill>
                  <a:schemeClr val="dk1"/>
                </a:solidFill>
                <a:latin typeface="Arial" panose="020B0604020202020204" pitchFamily="34" charset="0"/>
                <a:ea typeface="Arial"/>
                <a:cs typeface="Arial" panose="020B0604020202020204" pitchFamily="34" charset="0"/>
                <a:sym typeface="Wingdings" panose="05000000000000000000" pitchFamily="2" charset="2"/>
              </a:rPr>
              <a:t></a:t>
            </a:r>
            <a:r>
              <a:rPr lang="en-GB" sz="2000" dirty="0">
                <a:solidFill>
                  <a:schemeClr val="dk1"/>
                </a:solidFill>
                <a:latin typeface="Arial" panose="020B0604020202020204" pitchFamily="34" charset="0"/>
                <a:ea typeface="Arial"/>
                <a:cs typeface="Arial" panose="020B0604020202020204" pitchFamily="34" charset="0"/>
                <a:sym typeface="Arial"/>
              </a:rPr>
              <a:t>    </a:t>
            </a:r>
            <a:r>
              <a:rPr lang="en-GB" sz="2000" dirty="0">
                <a:latin typeface="Arial" panose="020B0604020202020204" pitchFamily="34" charset="0"/>
                <a:ea typeface="Arial"/>
                <a:cs typeface="Arial" panose="020B0604020202020204" pitchFamily="34" charset="0"/>
                <a:sym typeface="Arial"/>
              </a:rPr>
              <a:t>o</a:t>
            </a:r>
            <a:r>
              <a:rPr lang="en-GB" sz="2000" b="1" dirty="0">
                <a:ln>
                  <a:solidFill>
                    <a:schemeClr val="tx1"/>
                  </a:solidFill>
                </a:ln>
                <a:solidFill>
                  <a:srgbClr val="78F9D4"/>
                </a:solidFill>
                <a:latin typeface="Arial" panose="020B0604020202020204" pitchFamily="34" charset="0"/>
                <a:ea typeface="Arial"/>
                <a:cs typeface="Arial" panose="020B0604020202020204" pitchFamily="34" charset="0"/>
                <a:sym typeface="Arial"/>
              </a:rPr>
              <a:t>pp</a:t>
            </a:r>
            <a:r>
              <a:rPr lang="en-GB" sz="2000" dirty="0">
                <a:latin typeface="Arial" panose="020B0604020202020204" pitchFamily="34" charset="0"/>
                <a:ea typeface="Arial"/>
                <a:cs typeface="Arial" panose="020B0604020202020204" pitchFamily="34" charset="0"/>
                <a:sym typeface="Arial"/>
              </a:rPr>
              <a:t>osite</a:t>
            </a:r>
            <a:r>
              <a:rPr lang="en-GB" sz="2000" b="1" dirty="0">
                <a:latin typeface="Arial" panose="020B0604020202020204" pitchFamily="34" charset="0"/>
                <a:ea typeface="Arial"/>
                <a:cs typeface="Arial" panose="020B0604020202020204" pitchFamily="34" charset="0"/>
                <a:sym typeface="Arial"/>
              </a:rPr>
              <a:t>    </a:t>
            </a:r>
          </a:p>
          <a:p>
            <a:pPr lvl="0">
              <a:spcBef>
                <a:spcPts val="0"/>
              </a:spcBef>
            </a:pPr>
            <a:endParaRPr lang="en-GB" sz="2000" b="1" dirty="0">
              <a:latin typeface="Arial" panose="020B0604020202020204" pitchFamily="34" charset="0"/>
              <a:cs typeface="Arial" panose="020B0604020202020204" pitchFamily="34" charset="0"/>
            </a:endParaRPr>
          </a:p>
          <a:p>
            <a:pPr lvl="0">
              <a:spcBef>
                <a:spcPts val="0"/>
              </a:spcBef>
            </a:pPr>
            <a:r>
              <a:rPr lang="en-GB" sz="2000" b="1" dirty="0">
                <a:latin typeface="Arial" panose="020B0604020202020204" pitchFamily="34" charset="0"/>
                <a:ea typeface="Arial"/>
                <a:cs typeface="Arial" panose="020B0604020202020204" pitchFamily="34" charset="0"/>
                <a:sym typeface="Arial"/>
              </a:rPr>
              <a:t>Is it pronounced:              ?</a:t>
            </a:r>
            <a:endParaRPr lang="en-GB" sz="2000" b="1" dirty="0">
              <a:solidFill>
                <a:srgbClr val="825AA4"/>
              </a:solidFill>
              <a:latin typeface="Arial" panose="020B0604020202020204" pitchFamily="34" charset="0"/>
              <a:ea typeface="Arial"/>
              <a:cs typeface="Arial" panose="020B0604020202020204" pitchFamily="34" charset="0"/>
              <a:sym typeface="Arial"/>
            </a:endParaRPr>
          </a:p>
          <a:p>
            <a:pPr lvl="0">
              <a:spcBef>
                <a:spcPts val="0"/>
              </a:spcBef>
            </a:pPr>
            <a:endParaRPr lang="en-GB" sz="2000" b="1" dirty="0">
              <a:solidFill>
                <a:srgbClr val="825AA4"/>
              </a:solidFill>
              <a:latin typeface="Arial" panose="020B0604020202020204" pitchFamily="34" charset="0"/>
              <a:cs typeface="Arial" panose="020B0604020202020204" pitchFamily="34" charset="0"/>
            </a:endParaRPr>
          </a:p>
          <a:p>
            <a:pPr lvl="0">
              <a:spcBef>
                <a:spcPts val="0"/>
              </a:spcBef>
            </a:pPr>
            <a:r>
              <a:rPr lang="en-GB" sz="2000" dirty="0">
                <a:latin typeface="Arial" panose="020B0604020202020204" pitchFamily="34" charset="0"/>
                <a:ea typeface="Arial"/>
                <a:cs typeface="Arial" panose="020B0604020202020204" pitchFamily="34" charset="0"/>
                <a:sym typeface="Arial"/>
              </a:rPr>
              <a:t>The double letters make the vowel sound before it short.</a:t>
            </a:r>
          </a:p>
          <a:p>
            <a:pPr lvl="0">
              <a:spcBef>
                <a:spcPts val="0"/>
              </a:spcBef>
            </a:pPr>
            <a:endParaRPr lang="en-GB" sz="2000" dirty="0">
              <a:latin typeface="Arial" panose="020B0604020202020204" pitchFamily="34" charset="0"/>
              <a:cs typeface="Arial" panose="020B0604020202020204" pitchFamily="34" charset="0"/>
            </a:endParaRPr>
          </a:p>
          <a:p>
            <a:pPr lvl="0">
              <a:spcBef>
                <a:spcPts val="0"/>
              </a:spcBef>
            </a:pPr>
            <a:r>
              <a:rPr lang="en-GB" sz="2000" dirty="0">
                <a:latin typeface="Arial" panose="020B0604020202020204" pitchFamily="34" charset="0"/>
                <a:ea typeface="Arial"/>
                <a:cs typeface="Arial" panose="020B0604020202020204" pitchFamily="34" charset="0"/>
                <a:sym typeface="Arial"/>
              </a:rPr>
              <a:t>So how would you spell these words? Listen to each word spoken twice. You have 5 seconds to write down how you think they are spelled.</a:t>
            </a:r>
          </a:p>
          <a:p>
            <a:endParaRPr lang="en-GB" sz="2000" dirty="0"/>
          </a:p>
        </p:txBody>
      </p:sp>
      <p:pic>
        <p:nvPicPr>
          <p:cNvPr id="5" name="opp or">
            <a:hlinkClick r:id="" action="ppaction://media"/>
            <a:extLst>
              <a:ext uri="{FF2B5EF4-FFF2-40B4-BE49-F238E27FC236}">
                <a16:creationId xmlns="" xmlns:a16="http://schemas.microsoft.com/office/drawing/2014/main" id="{A5DA513B-12D8-45B7-BAF8-81D030CA070A}"/>
              </a:ext>
            </a:extLst>
          </p:cNvPr>
          <p:cNvPicPr>
            <a:picLocks noChangeAspect="1"/>
          </p:cNvPicPr>
          <p:nvPr>
            <a:audioFile r:link="rId2"/>
            <p:extLst>
              <p:ext uri="{DAA4B4D4-6D71-4841-9C94-3DE7FCFB9230}">
                <p14:media xmlns:p14="http://schemas.microsoft.com/office/powerpoint/2010/main" r:embed="rId1"/>
              </p:ext>
            </p:extLst>
          </p:nvPr>
        </p:nvPicPr>
        <p:blipFill>
          <a:blip r:embed="rId7">
            <a:biLevel thresh="75000"/>
          </a:blip>
          <a:stretch>
            <a:fillRect/>
          </a:stretch>
        </p:blipFill>
        <p:spPr>
          <a:xfrm>
            <a:off x="3126428" y="3721464"/>
            <a:ext cx="514926" cy="514926"/>
          </a:xfrm>
          <a:prstGeom prst="rect">
            <a:avLst/>
          </a:prstGeom>
        </p:spPr>
      </p:pic>
      <p:sp>
        <p:nvSpPr>
          <p:cNvPr id="3" name="Rectangle 2"/>
          <p:cNvSpPr/>
          <p:nvPr/>
        </p:nvSpPr>
        <p:spPr>
          <a:xfrm>
            <a:off x="786063" y="6166253"/>
            <a:ext cx="10662987" cy="400110"/>
          </a:xfrm>
          <a:prstGeom prst="rect">
            <a:avLst/>
          </a:prstGeom>
        </p:spPr>
        <p:txBody>
          <a:bodyPr wrap="square">
            <a:spAutoFit/>
          </a:bodyPr>
          <a:lstStyle/>
          <a:p>
            <a:r>
              <a:rPr lang="en-GB" sz="2000" dirty="0">
                <a:latin typeface="Arial" panose="020B0604020202020204" pitchFamily="34" charset="0"/>
                <a:cs typeface="Arial" panose="020B0604020202020204" pitchFamily="34" charset="0"/>
              </a:rPr>
              <a:t>apply 	according 	committee	communicate	correspond</a:t>
            </a:r>
          </a:p>
        </p:txBody>
      </p:sp>
      <p:pic>
        <p:nvPicPr>
          <p:cNvPr id="6" name="spell check doubles">
            <a:hlinkClick r:id="" action="ppaction://media"/>
            <a:extLst>
              <a:ext uri="{FF2B5EF4-FFF2-40B4-BE49-F238E27FC236}">
                <a16:creationId xmlns="" xmlns:a16="http://schemas.microsoft.com/office/drawing/2014/main" id="{1A52C886-DF5C-4965-BCA9-F24F91544B2D}"/>
              </a:ext>
            </a:extLst>
          </p:cNvPr>
          <p:cNvPicPr>
            <a:picLocks noChangeAspect="1"/>
          </p:cNvPicPr>
          <p:nvPr>
            <a:audioFile r:link="rId3"/>
            <p:extLst>
              <p:ext uri="{DAA4B4D4-6D71-4841-9C94-3DE7FCFB9230}">
                <p14:media xmlns:p14="http://schemas.microsoft.com/office/powerpoint/2010/main" r:embed="rId4">
                  <p14:trim end="2589.8956"/>
                </p14:media>
              </p:ext>
            </p:extLst>
          </p:nvPr>
        </p:nvPicPr>
        <p:blipFill>
          <a:blip r:embed="rId7">
            <a:biLevel thresh="75000"/>
          </a:blip>
          <a:stretch>
            <a:fillRect/>
          </a:stretch>
        </p:blipFill>
        <p:spPr>
          <a:xfrm>
            <a:off x="4859386" y="5712419"/>
            <a:ext cx="583737" cy="583737"/>
          </a:xfrm>
          <a:prstGeom prst="rect">
            <a:avLst/>
          </a:prstGeom>
        </p:spPr>
      </p:pic>
    </p:spTree>
    <p:extLst>
      <p:ext uri="{BB962C8B-B14F-4D97-AF65-F5344CB8AC3E}">
        <p14:creationId xmlns:p14="http://schemas.microsoft.com/office/powerpoint/2010/main" val="1019071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audio>
              <p:cMediaNode vol="80000">
                <p:cTn id="8" fill="hold" display="0">
                  <p:stCondLst>
                    <p:cond delay="indefinite"/>
                  </p:stCondLst>
                  <p:endCondLst>
                    <p:cond evt="onStopAudio" delay="0">
                      <p:tgtEl>
                        <p:sldTgt/>
                      </p:tgtEl>
                    </p:cond>
                  </p:endCondLst>
                </p:cTn>
                <p:tgtEl>
                  <p:spTgt spid="6"/>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8607" y="1481055"/>
            <a:ext cx="10833582" cy="707886"/>
          </a:xfrm>
        </p:spPr>
        <p:txBody>
          <a:bodyPr/>
          <a:lstStyle/>
          <a:p>
            <a:r>
              <a:rPr lang="en-US" altLang="en-US" dirty="0"/>
              <a:t>Silent letters</a:t>
            </a:r>
            <a:endParaRPr lang="en-GB" dirty="0"/>
          </a:p>
        </p:txBody>
      </p:sp>
      <p:sp>
        <p:nvSpPr>
          <p:cNvPr id="4" name="Rectangle 3"/>
          <p:cNvSpPr/>
          <p:nvPr/>
        </p:nvSpPr>
        <p:spPr>
          <a:xfrm>
            <a:off x="786063" y="2498878"/>
            <a:ext cx="9801726" cy="4093428"/>
          </a:xfrm>
          <a:prstGeom prst="rect">
            <a:avLst/>
          </a:prstGeom>
        </p:spPr>
        <p:txBody>
          <a:bodyPr wrap="square">
            <a:spAutoFit/>
          </a:bodyPr>
          <a:lstStyle/>
          <a:p>
            <a:pPr lvl="0">
              <a:spcBef>
                <a:spcPts val="0"/>
              </a:spcBef>
            </a:pPr>
            <a:r>
              <a:rPr lang="en-GB" sz="2000" dirty="0">
                <a:solidFill>
                  <a:schemeClr val="dk1"/>
                </a:solidFill>
                <a:latin typeface="Arial" panose="020B0604020202020204" pitchFamily="34" charset="0"/>
                <a:ea typeface="Arial"/>
                <a:cs typeface="Arial" panose="020B0604020202020204" pitchFamily="34" charset="0"/>
                <a:sym typeface="Arial"/>
              </a:rPr>
              <a:t>What is interesting about these words? They have something in common.</a:t>
            </a:r>
          </a:p>
          <a:p>
            <a:pPr lvl="0">
              <a:spcBef>
                <a:spcPts val="0"/>
              </a:spcBef>
            </a:pPr>
            <a:endParaRPr lang="en-GB" sz="2000" b="1" dirty="0">
              <a:solidFill>
                <a:schemeClr val="dk1"/>
              </a:solidFill>
              <a:latin typeface="Arial" panose="020B0604020202020204" pitchFamily="34" charset="0"/>
              <a:cs typeface="Arial" panose="020B0604020202020204" pitchFamily="34" charset="0"/>
            </a:endParaRPr>
          </a:p>
          <a:p>
            <a:pPr lvl="0">
              <a:spcBef>
                <a:spcPts val="0"/>
              </a:spcBef>
            </a:pPr>
            <a:r>
              <a:rPr lang="en-GB" sz="2000" dirty="0">
                <a:solidFill>
                  <a:schemeClr val="dk1"/>
                </a:solidFill>
                <a:latin typeface="Arial" panose="020B0604020202020204" pitchFamily="34" charset="0"/>
                <a:ea typeface="Arial"/>
                <a:cs typeface="Arial" panose="020B0604020202020204" pitchFamily="34" charset="0"/>
                <a:sym typeface="Arial"/>
              </a:rPr>
              <a:t>knife		listen		climb		autumn</a:t>
            </a:r>
          </a:p>
          <a:p>
            <a:pPr lvl="0">
              <a:spcBef>
                <a:spcPts val="0"/>
              </a:spcBef>
            </a:pPr>
            <a:endParaRPr lang="en-GB" sz="2000" dirty="0">
              <a:solidFill>
                <a:schemeClr val="dk1"/>
              </a:solidFill>
              <a:latin typeface="Arial" panose="020B0604020202020204" pitchFamily="34" charset="0"/>
              <a:cs typeface="Arial" panose="020B0604020202020204" pitchFamily="34" charset="0"/>
            </a:endParaRPr>
          </a:p>
          <a:p>
            <a:pPr lvl="0">
              <a:spcBef>
                <a:spcPts val="0"/>
              </a:spcBef>
            </a:pPr>
            <a:r>
              <a:rPr lang="en-GB" sz="2000" dirty="0">
                <a:solidFill>
                  <a:schemeClr val="dk1"/>
                </a:solidFill>
                <a:latin typeface="Arial" panose="020B0604020202020204" pitchFamily="34" charset="0"/>
                <a:ea typeface="Arial"/>
                <a:cs typeface="Arial" panose="020B0604020202020204" pitchFamily="34" charset="0"/>
                <a:sym typeface="Arial"/>
              </a:rPr>
              <a:t>and these….		island 		although	debt</a:t>
            </a:r>
            <a:endParaRPr lang="en-GB" sz="2000" dirty="0">
              <a:solidFill>
                <a:schemeClr val="dk1"/>
              </a:solidFill>
              <a:latin typeface="Arial" panose="020B0604020202020204" pitchFamily="34" charset="0"/>
              <a:cs typeface="Arial" panose="020B0604020202020204" pitchFamily="34" charset="0"/>
            </a:endParaRPr>
          </a:p>
          <a:p>
            <a:pPr lvl="0">
              <a:spcBef>
                <a:spcPts val="0"/>
              </a:spcBef>
            </a:pPr>
            <a:endParaRPr lang="en-GB" sz="2000" dirty="0">
              <a:solidFill>
                <a:schemeClr val="dk1"/>
              </a:solidFill>
              <a:latin typeface="Arial" panose="020B0604020202020204" pitchFamily="34" charset="0"/>
              <a:cs typeface="Arial" panose="020B0604020202020204" pitchFamily="34" charset="0"/>
            </a:endParaRPr>
          </a:p>
          <a:p>
            <a:pPr lvl="0">
              <a:spcBef>
                <a:spcPts val="0"/>
              </a:spcBef>
            </a:pPr>
            <a:r>
              <a:rPr lang="en-GB" sz="2000" dirty="0">
                <a:solidFill>
                  <a:schemeClr val="dk1"/>
                </a:solidFill>
                <a:latin typeface="Arial" panose="020B0604020202020204" pitchFamily="34" charset="0"/>
                <a:ea typeface="Arial"/>
                <a:cs typeface="Arial" panose="020B0604020202020204" pitchFamily="34" charset="0"/>
                <a:sym typeface="Arial"/>
              </a:rPr>
              <a:t>They all have silent letters</a:t>
            </a:r>
          </a:p>
          <a:p>
            <a:pPr lvl="0">
              <a:spcBef>
                <a:spcPts val="0"/>
              </a:spcBef>
            </a:pPr>
            <a:endParaRPr lang="en-GB" sz="2000" b="1" dirty="0">
              <a:solidFill>
                <a:schemeClr val="dk1"/>
              </a:solidFill>
              <a:latin typeface="Arial" panose="020B0604020202020204" pitchFamily="34" charset="0"/>
              <a:cs typeface="Arial" panose="020B0604020202020204" pitchFamily="34" charset="0"/>
            </a:endParaRPr>
          </a:p>
          <a:p>
            <a:pPr lvl="0"/>
            <a:r>
              <a:rPr lang="en-GB" sz="2000" b="1" dirty="0">
                <a:ln>
                  <a:solidFill>
                    <a:schemeClr val="tx1"/>
                  </a:solidFill>
                </a:ln>
                <a:solidFill>
                  <a:srgbClr val="78F9D4"/>
                </a:solidFill>
                <a:latin typeface="Arial" panose="020B0604020202020204" pitchFamily="34" charset="0"/>
                <a:cs typeface="Arial" panose="020B0604020202020204" pitchFamily="34" charset="0"/>
              </a:rPr>
              <a:t>k</a:t>
            </a:r>
            <a:r>
              <a:rPr lang="en-GB" sz="2000" dirty="0">
                <a:solidFill>
                  <a:schemeClr val="dk1"/>
                </a:solidFill>
                <a:latin typeface="Arial" panose="020B0604020202020204" pitchFamily="34" charset="0"/>
                <a:cs typeface="Arial" panose="020B0604020202020204" pitchFamily="34" charset="0"/>
              </a:rPr>
              <a:t>nife		lis</a:t>
            </a:r>
            <a:r>
              <a:rPr lang="en-GB" sz="2000" b="1" dirty="0">
                <a:ln>
                  <a:solidFill>
                    <a:schemeClr val="tx1"/>
                  </a:solidFill>
                </a:ln>
                <a:solidFill>
                  <a:srgbClr val="78F9D4"/>
                </a:solidFill>
                <a:latin typeface="Arial" panose="020B0604020202020204" pitchFamily="34" charset="0"/>
                <a:cs typeface="Arial" panose="020B0604020202020204" pitchFamily="34" charset="0"/>
              </a:rPr>
              <a:t>t</a:t>
            </a:r>
            <a:r>
              <a:rPr lang="en-GB" sz="2000" dirty="0">
                <a:solidFill>
                  <a:schemeClr val="dk1"/>
                </a:solidFill>
                <a:latin typeface="Arial" panose="020B0604020202020204" pitchFamily="34" charset="0"/>
                <a:cs typeface="Arial" panose="020B0604020202020204" pitchFamily="34" charset="0"/>
              </a:rPr>
              <a:t>en		clim</a:t>
            </a:r>
            <a:r>
              <a:rPr lang="en-GB" sz="2000" b="1" dirty="0">
                <a:ln>
                  <a:solidFill>
                    <a:schemeClr val="tx1"/>
                  </a:solidFill>
                </a:ln>
                <a:solidFill>
                  <a:srgbClr val="78F9D4"/>
                </a:solidFill>
                <a:latin typeface="Arial" panose="020B0604020202020204" pitchFamily="34" charset="0"/>
                <a:cs typeface="Arial" panose="020B0604020202020204" pitchFamily="34" charset="0"/>
              </a:rPr>
              <a:t>b</a:t>
            </a:r>
            <a:r>
              <a:rPr lang="en-GB" sz="2000" dirty="0">
                <a:solidFill>
                  <a:schemeClr val="dk1"/>
                </a:solidFill>
                <a:latin typeface="Arial" panose="020B0604020202020204" pitchFamily="34" charset="0"/>
                <a:cs typeface="Arial" panose="020B0604020202020204" pitchFamily="34" charset="0"/>
              </a:rPr>
              <a:t>		autum</a:t>
            </a:r>
            <a:r>
              <a:rPr lang="en-GB" sz="2000" b="1" dirty="0">
                <a:ln>
                  <a:solidFill>
                    <a:schemeClr val="tx1"/>
                  </a:solidFill>
                </a:ln>
                <a:solidFill>
                  <a:srgbClr val="78F9D4"/>
                </a:solidFill>
                <a:latin typeface="Arial" panose="020B0604020202020204" pitchFamily="34" charset="0"/>
                <a:cs typeface="Arial" panose="020B0604020202020204" pitchFamily="34" charset="0"/>
              </a:rPr>
              <a:t>n</a:t>
            </a:r>
          </a:p>
          <a:p>
            <a:pPr lvl="0"/>
            <a:endParaRPr lang="en-GB" sz="2000" dirty="0">
              <a:solidFill>
                <a:schemeClr val="dk1"/>
              </a:solidFill>
              <a:latin typeface="Arial" panose="020B0604020202020204" pitchFamily="34" charset="0"/>
              <a:cs typeface="Arial" panose="020B0604020202020204" pitchFamily="34" charset="0"/>
            </a:endParaRPr>
          </a:p>
          <a:p>
            <a:pPr lvl="0"/>
            <a:r>
              <a:rPr lang="en-GB" sz="2000" dirty="0">
                <a:solidFill>
                  <a:schemeClr val="dk1"/>
                </a:solidFill>
                <a:latin typeface="Arial" panose="020B0604020202020204" pitchFamily="34" charset="0"/>
                <a:cs typeface="Arial" panose="020B0604020202020204" pitchFamily="34" charset="0"/>
              </a:rPr>
              <a:t>	i</a:t>
            </a:r>
            <a:r>
              <a:rPr lang="en-GB" sz="2000" b="1" dirty="0">
                <a:ln>
                  <a:solidFill>
                    <a:schemeClr val="tx1"/>
                  </a:solidFill>
                </a:ln>
                <a:solidFill>
                  <a:srgbClr val="78F9D4"/>
                </a:solidFill>
                <a:latin typeface="Arial" panose="020B0604020202020204" pitchFamily="34" charset="0"/>
                <a:cs typeface="Arial" panose="020B0604020202020204" pitchFamily="34" charset="0"/>
              </a:rPr>
              <a:t>s</a:t>
            </a:r>
            <a:r>
              <a:rPr lang="en-GB" sz="2000" dirty="0">
                <a:solidFill>
                  <a:schemeClr val="dk1"/>
                </a:solidFill>
                <a:latin typeface="Arial" panose="020B0604020202020204" pitchFamily="34" charset="0"/>
                <a:cs typeface="Arial" panose="020B0604020202020204" pitchFamily="34" charset="0"/>
              </a:rPr>
              <a:t>land 		althou</a:t>
            </a:r>
            <a:r>
              <a:rPr lang="en-GB" sz="2000" b="1" dirty="0">
                <a:ln>
                  <a:solidFill>
                    <a:schemeClr val="tx1"/>
                  </a:solidFill>
                </a:ln>
                <a:solidFill>
                  <a:srgbClr val="78F9D4"/>
                </a:solidFill>
                <a:latin typeface="Arial" panose="020B0604020202020204" pitchFamily="34" charset="0"/>
                <a:cs typeface="Arial" panose="020B0604020202020204" pitchFamily="34" charset="0"/>
              </a:rPr>
              <a:t>gh</a:t>
            </a:r>
            <a:r>
              <a:rPr lang="en-GB" sz="2000" dirty="0">
                <a:solidFill>
                  <a:schemeClr val="dk1"/>
                </a:solidFill>
                <a:latin typeface="Arial" panose="020B0604020202020204" pitchFamily="34" charset="0"/>
                <a:cs typeface="Arial" panose="020B0604020202020204" pitchFamily="34" charset="0"/>
              </a:rPr>
              <a:t>	</a:t>
            </a:r>
            <a:r>
              <a:rPr lang="en-GB" sz="2000" dirty="0" smtClean="0">
                <a:solidFill>
                  <a:schemeClr val="dk1"/>
                </a:solidFill>
                <a:latin typeface="Arial" panose="020B0604020202020204" pitchFamily="34" charset="0"/>
                <a:cs typeface="Arial" panose="020B0604020202020204" pitchFamily="34" charset="0"/>
              </a:rPr>
              <a:t>de</a:t>
            </a:r>
            <a:r>
              <a:rPr lang="en-GB" sz="2000" b="1" dirty="0" smtClean="0">
                <a:ln>
                  <a:solidFill>
                    <a:schemeClr val="tx1"/>
                  </a:solidFill>
                </a:ln>
                <a:solidFill>
                  <a:srgbClr val="78F9D4"/>
                </a:solidFill>
                <a:latin typeface="Arial" panose="020B0604020202020204" pitchFamily="34" charset="0"/>
                <a:cs typeface="Arial" panose="020B0604020202020204" pitchFamily="34" charset="0"/>
              </a:rPr>
              <a:t>b</a:t>
            </a:r>
            <a:r>
              <a:rPr lang="en-GB" sz="2000" dirty="0" smtClean="0">
                <a:solidFill>
                  <a:schemeClr val="dk1"/>
                </a:solidFill>
                <a:latin typeface="Arial" panose="020B0604020202020204" pitchFamily="34" charset="0"/>
                <a:cs typeface="Arial" panose="020B0604020202020204" pitchFamily="34" charset="0"/>
              </a:rPr>
              <a:t>t</a:t>
            </a:r>
          </a:p>
          <a:p>
            <a:pPr lvl="0"/>
            <a:endParaRPr lang="en-GB" sz="2000" b="1" dirty="0">
              <a:solidFill>
                <a:schemeClr val="dk1"/>
              </a:solidFill>
              <a:latin typeface="Arial" panose="020B0604020202020204" pitchFamily="34" charset="0"/>
              <a:cs typeface="Arial" panose="020B0604020202020204" pitchFamily="34" charset="0"/>
            </a:endParaRPr>
          </a:p>
          <a:p>
            <a:pPr lvl="0"/>
            <a:r>
              <a:rPr lang="en-GB" sz="2000" dirty="0">
                <a:solidFill>
                  <a:schemeClr val="dk1"/>
                </a:solidFill>
                <a:latin typeface="Arial" panose="020B0604020202020204" pitchFamily="34" charset="0"/>
                <a:cs typeface="Arial" panose="020B0604020202020204" pitchFamily="34" charset="0"/>
              </a:rPr>
              <a:t>At Entry Level 3, you need to be able to read and spell these words correctly.</a:t>
            </a:r>
          </a:p>
        </p:txBody>
      </p:sp>
    </p:spTree>
    <p:extLst>
      <p:ext uri="{BB962C8B-B14F-4D97-AF65-F5344CB8AC3E}">
        <p14:creationId xmlns:p14="http://schemas.microsoft.com/office/powerpoint/2010/main" val="584973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8" end="8"/>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8607" y="1481055"/>
            <a:ext cx="10833582" cy="707886"/>
          </a:xfrm>
        </p:spPr>
        <p:txBody>
          <a:bodyPr/>
          <a:lstStyle/>
          <a:p>
            <a:r>
              <a:rPr lang="en-US" altLang="en-US" dirty="0"/>
              <a:t>Consonant Sounds 1</a:t>
            </a:r>
            <a:endParaRPr lang="en-GB" dirty="0"/>
          </a:p>
        </p:txBody>
      </p:sp>
      <p:grpSp>
        <p:nvGrpSpPr>
          <p:cNvPr id="12" name="Group 11"/>
          <p:cNvGrpSpPr/>
          <p:nvPr/>
        </p:nvGrpSpPr>
        <p:grpSpPr>
          <a:xfrm>
            <a:off x="742950" y="2190750"/>
            <a:ext cx="8953500" cy="4476750"/>
            <a:chOff x="742950" y="2190750"/>
            <a:chExt cx="7734300" cy="3810000"/>
          </a:xfrm>
        </p:grpSpPr>
        <p:sp>
          <p:nvSpPr>
            <p:cNvPr id="7" name="Rectangle 6"/>
            <p:cNvSpPr/>
            <p:nvPr/>
          </p:nvSpPr>
          <p:spPr>
            <a:xfrm>
              <a:off x="742950" y="2190750"/>
              <a:ext cx="3867150" cy="1905000"/>
            </a:xfrm>
            <a:prstGeom prst="rect">
              <a:avLst/>
            </a:prstGeom>
            <a:noFill/>
            <a:ln w="28575">
              <a:solidFill>
                <a:srgbClr val="A098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4610100" y="2190750"/>
              <a:ext cx="3867150" cy="1905000"/>
            </a:xfrm>
            <a:prstGeom prst="rect">
              <a:avLst/>
            </a:prstGeom>
            <a:noFill/>
            <a:ln w="28575">
              <a:solidFill>
                <a:srgbClr val="A098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742950" y="4095750"/>
              <a:ext cx="3867150" cy="1905000"/>
            </a:xfrm>
            <a:prstGeom prst="rect">
              <a:avLst/>
            </a:prstGeom>
            <a:noFill/>
            <a:ln w="28575">
              <a:solidFill>
                <a:srgbClr val="A098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610100" y="4095750"/>
              <a:ext cx="3867150" cy="1905000"/>
            </a:xfrm>
            <a:prstGeom prst="rect">
              <a:avLst/>
            </a:prstGeom>
            <a:noFill/>
            <a:ln w="28575">
              <a:solidFill>
                <a:srgbClr val="A098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1" name="Rectangle 10"/>
          <p:cNvSpPr/>
          <p:nvPr/>
        </p:nvSpPr>
        <p:spPr>
          <a:xfrm>
            <a:off x="914400" y="2190750"/>
            <a:ext cx="4019550" cy="2246769"/>
          </a:xfrm>
          <a:prstGeom prst="rect">
            <a:avLst/>
          </a:prstGeom>
        </p:spPr>
        <p:txBody>
          <a:bodyPr wrap="square">
            <a:spAutoFit/>
          </a:bodyPr>
          <a:lstStyle/>
          <a:p>
            <a:pPr lvl="0"/>
            <a:r>
              <a:rPr lang="en-GB" sz="2000" dirty="0">
                <a:solidFill>
                  <a:schemeClr val="dk1"/>
                </a:solidFill>
                <a:latin typeface="Arial" panose="020B0604020202020204" pitchFamily="34" charset="0"/>
                <a:cs typeface="Arial" panose="020B0604020202020204" pitchFamily="34" charset="0"/>
              </a:rPr>
              <a:t>/p/</a:t>
            </a:r>
          </a:p>
          <a:p>
            <a:pPr lvl="0"/>
            <a:r>
              <a:rPr lang="en-GB" sz="2000" dirty="0">
                <a:solidFill>
                  <a:schemeClr val="dk1"/>
                </a:solidFill>
                <a:latin typeface="Arial" panose="020B0604020202020204" pitchFamily="34" charset="0"/>
                <a:ea typeface="Arial"/>
                <a:cs typeface="Arial" panose="020B0604020202020204" pitchFamily="34" charset="0"/>
                <a:sym typeface="Arial"/>
              </a:rPr>
              <a:t>sound heard</a:t>
            </a:r>
          </a:p>
          <a:p>
            <a:pPr lvl="0"/>
            <a:endParaRPr lang="en-GB" sz="2000" dirty="0">
              <a:solidFill>
                <a:schemeClr val="dk1"/>
              </a:solidFill>
              <a:latin typeface="Arial" panose="020B0604020202020204" pitchFamily="34" charset="0"/>
              <a:cs typeface="Arial" panose="020B0604020202020204" pitchFamily="34" charset="0"/>
            </a:endParaRPr>
          </a:p>
          <a:p>
            <a:pPr lvl="0"/>
            <a:r>
              <a:rPr lang="en-GB" sz="2000" dirty="0">
                <a:solidFill>
                  <a:schemeClr val="dk1"/>
                </a:solidFill>
                <a:latin typeface="Arial" panose="020B0604020202020204" pitchFamily="34" charset="0"/>
                <a:ea typeface="Arial"/>
                <a:cs typeface="Arial" panose="020B0604020202020204" pitchFamily="34" charset="0"/>
                <a:sym typeface="Arial"/>
              </a:rPr>
              <a:t>words needed to know</a:t>
            </a:r>
          </a:p>
          <a:p>
            <a:pPr lvl="0"/>
            <a:r>
              <a:rPr lang="en-GB" sz="2000" dirty="0">
                <a:solidFill>
                  <a:schemeClr val="dk1"/>
                </a:solidFill>
                <a:latin typeface="Arial" panose="020B0604020202020204" pitchFamily="34" charset="0"/>
                <a:cs typeface="Arial" panose="020B0604020202020204" pitchFamily="34" charset="0"/>
              </a:rPr>
              <a:t>a</a:t>
            </a:r>
            <a:r>
              <a:rPr lang="en-GB" sz="2000" b="1" dirty="0">
                <a:ln>
                  <a:solidFill>
                    <a:schemeClr val="tx1"/>
                  </a:solidFill>
                </a:ln>
                <a:solidFill>
                  <a:srgbClr val="78F9D4"/>
                </a:solidFill>
                <a:latin typeface="Arial" panose="020B0604020202020204" pitchFamily="34" charset="0"/>
                <a:cs typeface="Arial" panose="020B0604020202020204" pitchFamily="34" charset="0"/>
              </a:rPr>
              <a:t>pp</a:t>
            </a:r>
            <a:r>
              <a:rPr lang="en-GB" sz="2000" dirty="0">
                <a:solidFill>
                  <a:schemeClr val="dk1"/>
                </a:solidFill>
                <a:latin typeface="Arial" panose="020B0604020202020204" pitchFamily="34" charset="0"/>
                <a:cs typeface="Arial" panose="020B0604020202020204" pitchFamily="34" charset="0"/>
              </a:rPr>
              <a:t>ear</a:t>
            </a:r>
          </a:p>
          <a:p>
            <a:pPr lvl="0"/>
            <a:r>
              <a:rPr lang="en-GB" sz="2000" dirty="0">
                <a:solidFill>
                  <a:schemeClr val="dk1"/>
                </a:solidFill>
                <a:latin typeface="Arial" panose="020B0604020202020204" pitchFamily="34" charset="0"/>
                <a:ea typeface="Arial"/>
                <a:cs typeface="Arial" panose="020B0604020202020204" pitchFamily="34" charset="0"/>
                <a:sym typeface="Arial"/>
              </a:rPr>
              <a:t>o</a:t>
            </a:r>
            <a:r>
              <a:rPr lang="en-GB" sz="2000" b="1" dirty="0">
                <a:ln>
                  <a:solidFill>
                    <a:schemeClr val="tx1"/>
                  </a:solidFill>
                </a:ln>
                <a:solidFill>
                  <a:srgbClr val="78F9D4"/>
                </a:solidFill>
                <a:latin typeface="Arial" panose="020B0604020202020204" pitchFamily="34" charset="0"/>
                <a:ea typeface="Arial"/>
                <a:cs typeface="Arial" panose="020B0604020202020204" pitchFamily="34" charset="0"/>
                <a:sym typeface="Arial"/>
              </a:rPr>
              <a:t>pp</a:t>
            </a:r>
            <a:r>
              <a:rPr lang="en-GB" sz="2000" dirty="0">
                <a:solidFill>
                  <a:schemeClr val="dk1"/>
                </a:solidFill>
                <a:latin typeface="Arial" panose="020B0604020202020204" pitchFamily="34" charset="0"/>
                <a:ea typeface="Arial"/>
                <a:cs typeface="Arial" panose="020B0604020202020204" pitchFamily="34" charset="0"/>
                <a:sym typeface="Arial"/>
              </a:rPr>
              <a:t>osite</a:t>
            </a:r>
          </a:p>
          <a:p>
            <a:pPr lvl="0"/>
            <a:r>
              <a:rPr lang="en-GB" sz="2000" dirty="0">
                <a:solidFill>
                  <a:schemeClr val="dk1"/>
                </a:solidFill>
                <a:latin typeface="Arial" panose="020B0604020202020204" pitchFamily="34" charset="0"/>
                <a:cs typeface="Arial" panose="020B0604020202020204" pitchFamily="34" charset="0"/>
              </a:rPr>
              <a:t>a</a:t>
            </a:r>
            <a:r>
              <a:rPr lang="en-GB" sz="2000" b="1" dirty="0">
                <a:ln>
                  <a:solidFill>
                    <a:schemeClr val="tx1"/>
                  </a:solidFill>
                </a:ln>
                <a:solidFill>
                  <a:srgbClr val="78F9D4"/>
                </a:solidFill>
                <a:latin typeface="Arial" panose="020B0604020202020204" pitchFamily="34" charset="0"/>
                <a:cs typeface="Arial" panose="020B0604020202020204" pitchFamily="34" charset="0"/>
              </a:rPr>
              <a:t>pp</a:t>
            </a:r>
            <a:r>
              <a:rPr lang="en-GB" sz="2000" dirty="0">
                <a:solidFill>
                  <a:schemeClr val="dk1"/>
                </a:solidFill>
                <a:latin typeface="Arial" panose="020B0604020202020204" pitchFamily="34" charset="0"/>
                <a:cs typeface="Arial" panose="020B0604020202020204" pitchFamily="34" charset="0"/>
              </a:rPr>
              <a:t>ly</a:t>
            </a:r>
            <a:r>
              <a:rPr lang="en-GB" sz="2000" dirty="0">
                <a:solidFill>
                  <a:schemeClr val="dk1"/>
                </a:solidFill>
                <a:latin typeface="Arial" panose="020B0604020202020204" pitchFamily="34" charset="0"/>
                <a:ea typeface="Arial"/>
                <a:cs typeface="Arial" panose="020B0604020202020204" pitchFamily="34" charset="0"/>
                <a:sym typeface="Arial"/>
              </a:rPr>
              <a:t> </a:t>
            </a:r>
          </a:p>
        </p:txBody>
      </p:sp>
      <p:pic>
        <p:nvPicPr>
          <p:cNvPr id="13" name="/p/">
            <a:hlinkClick r:id="" action="ppaction://media"/>
            <a:extLst>
              <a:ext uri="{FF2B5EF4-FFF2-40B4-BE49-F238E27FC236}">
                <a16:creationId xmlns="" xmlns:a16="http://schemas.microsoft.com/office/drawing/2014/main" id="{73366350-301F-485B-99D3-1FA16C6C103C}"/>
              </a:ext>
            </a:extLst>
          </p:cNvPr>
          <p:cNvPicPr>
            <a:picLocks noChangeAspect="1"/>
          </p:cNvPicPr>
          <p:nvPr>
            <a:audioFile r:link="rId2"/>
            <p:extLst>
              <p:ext uri="{DAA4B4D4-6D71-4841-9C94-3DE7FCFB9230}">
                <p14:media xmlns:p14="http://schemas.microsoft.com/office/powerpoint/2010/main" r:embed="rId1"/>
              </p:ext>
            </p:extLst>
          </p:nvPr>
        </p:nvPicPr>
        <p:blipFill>
          <a:blip r:embed="rId9">
            <a:biLevel thresh="75000"/>
          </a:blip>
          <a:stretch>
            <a:fillRect/>
          </a:stretch>
        </p:blipFill>
        <p:spPr>
          <a:xfrm>
            <a:off x="3293696" y="2426250"/>
            <a:ext cx="406400" cy="406400"/>
          </a:xfrm>
          <a:prstGeom prst="rect">
            <a:avLst/>
          </a:prstGeom>
        </p:spPr>
      </p:pic>
      <p:sp>
        <p:nvSpPr>
          <p:cNvPr id="14" name="Rectangle 13"/>
          <p:cNvSpPr/>
          <p:nvPr/>
        </p:nvSpPr>
        <p:spPr>
          <a:xfrm>
            <a:off x="5448300" y="2209800"/>
            <a:ext cx="4019550" cy="2246769"/>
          </a:xfrm>
          <a:prstGeom prst="rect">
            <a:avLst/>
          </a:prstGeom>
        </p:spPr>
        <p:txBody>
          <a:bodyPr wrap="square">
            <a:spAutoFit/>
          </a:bodyPr>
          <a:lstStyle/>
          <a:p>
            <a:pPr lvl="0"/>
            <a:r>
              <a:rPr lang="en-GB" sz="2000" dirty="0">
                <a:solidFill>
                  <a:schemeClr val="dk1"/>
                </a:solidFill>
                <a:latin typeface="Arial" panose="020B0604020202020204" pitchFamily="34" charset="0"/>
                <a:ea typeface="Arial"/>
                <a:cs typeface="Arial" panose="020B0604020202020204" pitchFamily="34" charset="0"/>
                <a:sym typeface="Arial"/>
              </a:rPr>
              <a:t>/t/</a:t>
            </a:r>
          </a:p>
          <a:p>
            <a:pPr lvl="0"/>
            <a:r>
              <a:rPr lang="en-GB" sz="2000" dirty="0">
                <a:solidFill>
                  <a:schemeClr val="dk1"/>
                </a:solidFill>
                <a:latin typeface="Arial" panose="020B0604020202020204" pitchFamily="34" charset="0"/>
                <a:cs typeface="Arial" panose="020B0604020202020204" pitchFamily="34" charset="0"/>
              </a:rPr>
              <a:t>sound heard</a:t>
            </a:r>
            <a:endParaRPr lang="en-GB" sz="2000" dirty="0">
              <a:solidFill>
                <a:schemeClr val="dk1"/>
              </a:solidFill>
              <a:latin typeface="Arial" panose="020B0604020202020204" pitchFamily="34" charset="0"/>
              <a:ea typeface="Arial"/>
              <a:cs typeface="Arial" panose="020B0604020202020204" pitchFamily="34" charset="0"/>
              <a:sym typeface="Arial"/>
            </a:endParaRPr>
          </a:p>
          <a:p>
            <a:pPr lvl="0"/>
            <a:endParaRPr lang="en-GB" sz="2000" dirty="0">
              <a:solidFill>
                <a:schemeClr val="dk1"/>
              </a:solidFill>
              <a:latin typeface="Arial" panose="020B0604020202020204" pitchFamily="34" charset="0"/>
              <a:cs typeface="Arial" panose="020B0604020202020204" pitchFamily="34" charset="0"/>
            </a:endParaRPr>
          </a:p>
          <a:p>
            <a:pPr lvl="0"/>
            <a:r>
              <a:rPr lang="en-GB" sz="2000" dirty="0">
                <a:solidFill>
                  <a:schemeClr val="dk1"/>
                </a:solidFill>
                <a:latin typeface="Arial" panose="020B0604020202020204" pitchFamily="34" charset="0"/>
                <a:cs typeface="Arial" panose="020B0604020202020204" pitchFamily="34" charset="0"/>
              </a:rPr>
              <a:t>words needed to know</a:t>
            </a:r>
          </a:p>
          <a:p>
            <a:pPr lvl="0"/>
            <a:r>
              <a:rPr lang="en-GB" sz="2000" dirty="0">
                <a:solidFill>
                  <a:schemeClr val="dk1"/>
                </a:solidFill>
                <a:latin typeface="Arial" panose="020B0604020202020204" pitchFamily="34" charset="0"/>
                <a:ea typeface="Arial"/>
                <a:cs typeface="Arial" panose="020B0604020202020204" pitchFamily="34" charset="0"/>
                <a:sym typeface="Arial"/>
              </a:rPr>
              <a:t>dou</a:t>
            </a:r>
            <a:r>
              <a:rPr lang="en-GB" sz="2000" b="1" dirty="0">
                <a:ln>
                  <a:solidFill>
                    <a:schemeClr val="tx1"/>
                  </a:solidFill>
                </a:ln>
                <a:solidFill>
                  <a:srgbClr val="78F9D4"/>
                </a:solidFill>
                <a:latin typeface="Arial" panose="020B0604020202020204" pitchFamily="34" charset="0"/>
                <a:ea typeface="Arial"/>
                <a:cs typeface="Arial" panose="020B0604020202020204" pitchFamily="34" charset="0"/>
                <a:sym typeface="Arial"/>
              </a:rPr>
              <a:t>bt</a:t>
            </a:r>
            <a:r>
              <a:rPr lang="en-GB" sz="2000" dirty="0">
                <a:ln>
                  <a:solidFill>
                    <a:schemeClr val="tx1"/>
                  </a:solidFill>
                </a:ln>
                <a:solidFill>
                  <a:srgbClr val="78F9D4"/>
                </a:solidFill>
                <a:latin typeface="Arial" panose="020B0604020202020204" pitchFamily="34" charset="0"/>
                <a:ea typeface="Arial"/>
                <a:cs typeface="Arial" panose="020B0604020202020204" pitchFamily="34" charset="0"/>
                <a:sym typeface="Arial"/>
              </a:rPr>
              <a:t> </a:t>
            </a:r>
          </a:p>
          <a:p>
            <a:pPr lvl="0"/>
            <a:r>
              <a:rPr lang="en-GB" sz="2000" dirty="0">
                <a:solidFill>
                  <a:schemeClr val="dk1"/>
                </a:solidFill>
                <a:latin typeface="Arial" panose="020B0604020202020204" pitchFamily="34" charset="0"/>
                <a:ea typeface="Arial"/>
                <a:cs typeface="Arial" panose="020B0604020202020204" pitchFamily="34" charset="0"/>
                <a:sym typeface="Arial"/>
              </a:rPr>
              <a:t>a</a:t>
            </a:r>
            <a:r>
              <a:rPr lang="en-GB" sz="2000" b="1" dirty="0">
                <a:ln>
                  <a:solidFill>
                    <a:schemeClr val="tx1"/>
                  </a:solidFill>
                </a:ln>
                <a:solidFill>
                  <a:srgbClr val="78F9D4"/>
                </a:solidFill>
                <a:latin typeface="Arial" panose="020B0604020202020204" pitchFamily="34" charset="0"/>
                <a:ea typeface="Arial"/>
                <a:cs typeface="Arial" panose="020B0604020202020204" pitchFamily="34" charset="0"/>
                <a:sym typeface="Arial"/>
              </a:rPr>
              <a:t>tt</a:t>
            </a:r>
            <a:r>
              <a:rPr lang="en-GB" sz="2000" dirty="0">
                <a:solidFill>
                  <a:schemeClr val="dk1"/>
                </a:solidFill>
                <a:latin typeface="Arial" panose="020B0604020202020204" pitchFamily="34" charset="0"/>
                <a:ea typeface="Arial"/>
                <a:cs typeface="Arial" panose="020B0604020202020204" pitchFamily="34" charset="0"/>
                <a:sym typeface="Arial"/>
              </a:rPr>
              <a:t>ach </a:t>
            </a:r>
          </a:p>
          <a:p>
            <a:pPr lvl="0"/>
            <a:r>
              <a:rPr lang="en-GB" sz="2000" dirty="0">
                <a:solidFill>
                  <a:schemeClr val="dk1"/>
                </a:solidFill>
                <a:latin typeface="Arial" panose="020B0604020202020204" pitchFamily="34" charset="0"/>
                <a:cs typeface="Arial" panose="020B0604020202020204" pitchFamily="34" charset="0"/>
              </a:rPr>
              <a:t>minu</a:t>
            </a:r>
            <a:r>
              <a:rPr lang="en-GB" sz="2000" b="1" dirty="0">
                <a:ln>
                  <a:solidFill>
                    <a:schemeClr val="tx1"/>
                  </a:solidFill>
                </a:ln>
                <a:solidFill>
                  <a:srgbClr val="78F9D4"/>
                </a:solidFill>
                <a:latin typeface="Arial" panose="020B0604020202020204" pitchFamily="34" charset="0"/>
                <a:cs typeface="Arial" panose="020B0604020202020204" pitchFamily="34" charset="0"/>
              </a:rPr>
              <a:t>te</a:t>
            </a:r>
          </a:p>
        </p:txBody>
      </p:sp>
      <p:sp>
        <p:nvSpPr>
          <p:cNvPr id="15" name="Rectangle 14"/>
          <p:cNvSpPr/>
          <p:nvPr/>
        </p:nvSpPr>
        <p:spPr>
          <a:xfrm>
            <a:off x="971550" y="4456569"/>
            <a:ext cx="4019550" cy="2246769"/>
          </a:xfrm>
          <a:prstGeom prst="rect">
            <a:avLst/>
          </a:prstGeom>
        </p:spPr>
        <p:txBody>
          <a:bodyPr wrap="square">
            <a:spAutoFit/>
          </a:bodyPr>
          <a:lstStyle/>
          <a:p>
            <a:pPr lvl="0"/>
            <a:r>
              <a:rPr lang="en-GB" sz="2000" dirty="0">
                <a:solidFill>
                  <a:schemeClr val="dk1"/>
                </a:solidFill>
                <a:latin typeface="Arial" panose="020B0604020202020204" pitchFamily="34" charset="0"/>
                <a:ea typeface="Arial"/>
                <a:cs typeface="Arial" panose="020B0604020202020204" pitchFamily="34" charset="0"/>
                <a:sym typeface="Arial"/>
              </a:rPr>
              <a:t>/k/</a:t>
            </a:r>
          </a:p>
          <a:p>
            <a:pPr lvl="0"/>
            <a:r>
              <a:rPr lang="en-GB" sz="2000" dirty="0">
                <a:solidFill>
                  <a:schemeClr val="dk1"/>
                </a:solidFill>
                <a:latin typeface="Arial" panose="020B0604020202020204" pitchFamily="34" charset="0"/>
                <a:cs typeface="Arial" panose="020B0604020202020204" pitchFamily="34" charset="0"/>
              </a:rPr>
              <a:t>sound heard</a:t>
            </a:r>
          </a:p>
          <a:p>
            <a:pPr lvl="0"/>
            <a:endParaRPr lang="en-GB" sz="2000" dirty="0">
              <a:solidFill>
                <a:schemeClr val="dk1"/>
              </a:solidFill>
              <a:latin typeface="Arial" panose="020B0604020202020204" pitchFamily="34" charset="0"/>
              <a:ea typeface="Arial"/>
              <a:cs typeface="Arial" panose="020B0604020202020204" pitchFamily="34" charset="0"/>
              <a:sym typeface="Arial"/>
            </a:endParaRPr>
          </a:p>
          <a:p>
            <a:pPr lvl="0"/>
            <a:r>
              <a:rPr lang="en-GB" sz="2000" dirty="0">
                <a:solidFill>
                  <a:schemeClr val="dk1"/>
                </a:solidFill>
                <a:latin typeface="Arial" panose="020B0604020202020204" pitchFamily="34" charset="0"/>
                <a:cs typeface="Arial" panose="020B0604020202020204" pitchFamily="34" charset="0"/>
              </a:rPr>
              <a:t>words needed to know</a:t>
            </a:r>
          </a:p>
          <a:p>
            <a:pPr lvl="0"/>
            <a:r>
              <a:rPr lang="en-GB" sz="2000" dirty="0">
                <a:solidFill>
                  <a:schemeClr val="dk1"/>
                </a:solidFill>
                <a:latin typeface="Arial" panose="020B0604020202020204" pitchFamily="34" charset="0"/>
                <a:ea typeface="Arial"/>
                <a:cs typeface="Arial" panose="020B0604020202020204" pitchFamily="34" charset="0"/>
                <a:sym typeface="Arial"/>
              </a:rPr>
              <a:t>s</a:t>
            </a:r>
            <a:r>
              <a:rPr lang="en-GB" sz="2000" b="1" dirty="0">
                <a:ln>
                  <a:solidFill>
                    <a:schemeClr val="tx1"/>
                  </a:solidFill>
                </a:ln>
                <a:solidFill>
                  <a:srgbClr val="78F9D4"/>
                </a:solidFill>
                <a:latin typeface="Arial" panose="020B0604020202020204" pitchFamily="34" charset="0"/>
                <a:ea typeface="Arial"/>
                <a:cs typeface="Arial" panose="020B0604020202020204" pitchFamily="34" charset="0"/>
                <a:sym typeface="Arial"/>
              </a:rPr>
              <a:t>ch</a:t>
            </a:r>
            <a:r>
              <a:rPr lang="en-GB" sz="2000" dirty="0">
                <a:solidFill>
                  <a:schemeClr val="dk1"/>
                </a:solidFill>
                <a:latin typeface="Arial" panose="020B0604020202020204" pitchFamily="34" charset="0"/>
                <a:ea typeface="Arial"/>
                <a:cs typeface="Arial" panose="020B0604020202020204" pitchFamily="34" charset="0"/>
                <a:sym typeface="Arial"/>
              </a:rPr>
              <a:t>eme</a:t>
            </a:r>
          </a:p>
          <a:p>
            <a:pPr lvl="0"/>
            <a:r>
              <a:rPr lang="en-GB" sz="2000" dirty="0">
                <a:solidFill>
                  <a:schemeClr val="dk1"/>
                </a:solidFill>
                <a:latin typeface="Arial" panose="020B0604020202020204" pitchFamily="34" charset="0"/>
                <a:cs typeface="Arial" panose="020B0604020202020204" pitchFamily="34" charset="0"/>
              </a:rPr>
              <a:t>o</a:t>
            </a:r>
            <a:r>
              <a:rPr lang="en-GB" sz="2000" b="1" dirty="0">
                <a:ln>
                  <a:solidFill>
                    <a:schemeClr val="tx1"/>
                  </a:solidFill>
                </a:ln>
                <a:solidFill>
                  <a:srgbClr val="78F9D4"/>
                </a:solidFill>
                <a:latin typeface="Arial" panose="020B0604020202020204" pitchFamily="34" charset="0"/>
                <a:cs typeface="Arial" panose="020B0604020202020204" pitchFamily="34" charset="0"/>
              </a:rPr>
              <a:t>cc</a:t>
            </a:r>
            <a:r>
              <a:rPr lang="en-GB" sz="2000" dirty="0">
                <a:solidFill>
                  <a:schemeClr val="dk1"/>
                </a:solidFill>
                <a:latin typeface="Arial" panose="020B0604020202020204" pitchFamily="34" charset="0"/>
                <a:cs typeface="Arial" panose="020B0604020202020204" pitchFamily="34" charset="0"/>
              </a:rPr>
              <a:t>asion</a:t>
            </a:r>
          </a:p>
          <a:p>
            <a:pPr lvl="0"/>
            <a:r>
              <a:rPr lang="en-GB" sz="2000" dirty="0">
                <a:solidFill>
                  <a:schemeClr val="dk1"/>
                </a:solidFill>
                <a:latin typeface="Arial" panose="020B0604020202020204" pitchFamily="34" charset="0"/>
                <a:cs typeface="Arial" panose="020B0604020202020204" pitchFamily="34" charset="0"/>
              </a:rPr>
              <a:t>a</a:t>
            </a:r>
            <a:r>
              <a:rPr lang="en-GB" sz="2000" b="1" dirty="0">
                <a:ln>
                  <a:solidFill>
                    <a:schemeClr val="tx1"/>
                  </a:solidFill>
                </a:ln>
                <a:solidFill>
                  <a:srgbClr val="78F9D4"/>
                </a:solidFill>
                <a:latin typeface="Arial" panose="020B0604020202020204" pitchFamily="34" charset="0"/>
                <a:cs typeface="Arial" panose="020B0604020202020204" pitchFamily="34" charset="0"/>
              </a:rPr>
              <a:t>cc</a:t>
            </a:r>
            <a:r>
              <a:rPr lang="en-GB" sz="2000" dirty="0">
                <a:solidFill>
                  <a:schemeClr val="dk1"/>
                </a:solidFill>
                <a:latin typeface="Arial" panose="020B0604020202020204" pitchFamily="34" charset="0"/>
                <a:cs typeface="Arial" panose="020B0604020202020204" pitchFamily="34" charset="0"/>
              </a:rPr>
              <a:t>ording</a:t>
            </a:r>
            <a:endParaRPr lang="en-GB" sz="2000" dirty="0">
              <a:solidFill>
                <a:schemeClr val="dk1"/>
              </a:solidFill>
              <a:latin typeface="Arial" panose="020B0604020202020204" pitchFamily="34" charset="0"/>
              <a:ea typeface="Arial"/>
              <a:cs typeface="Arial" panose="020B0604020202020204" pitchFamily="34" charset="0"/>
              <a:sym typeface="Arial"/>
            </a:endParaRPr>
          </a:p>
        </p:txBody>
      </p:sp>
      <p:sp>
        <p:nvSpPr>
          <p:cNvPr id="16" name="Rectangle 15"/>
          <p:cNvSpPr/>
          <p:nvPr/>
        </p:nvSpPr>
        <p:spPr>
          <a:xfrm>
            <a:off x="5448300" y="4420731"/>
            <a:ext cx="4019550" cy="1938992"/>
          </a:xfrm>
          <a:prstGeom prst="rect">
            <a:avLst/>
          </a:prstGeom>
        </p:spPr>
        <p:txBody>
          <a:bodyPr wrap="square">
            <a:spAutoFit/>
          </a:bodyPr>
          <a:lstStyle/>
          <a:p>
            <a:pPr lvl="0"/>
            <a:r>
              <a:rPr lang="en-GB" sz="2000" dirty="0"/>
              <a:t>/</a:t>
            </a:r>
            <a:r>
              <a:rPr lang="en-GB" sz="2000" dirty="0" err="1"/>
              <a:t>tʃ</a:t>
            </a:r>
            <a:r>
              <a:rPr lang="en-GB" sz="2000" dirty="0"/>
              <a:t>/</a:t>
            </a:r>
          </a:p>
          <a:p>
            <a:pPr lvl="0"/>
            <a:r>
              <a:rPr lang="en-GB" sz="2000" dirty="0">
                <a:solidFill>
                  <a:schemeClr val="dk1"/>
                </a:solidFill>
                <a:latin typeface="Arial"/>
                <a:ea typeface="Arial"/>
                <a:cs typeface="Arial"/>
                <a:sym typeface="Arial"/>
              </a:rPr>
              <a:t>sound heard</a:t>
            </a:r>
          </a:p>
          <a:p>
            <a:pPr lvl="0"/>
            <a:endParaRPr lang="en-GB" sz="2000" dirty="0">
              <a:solidFill>
                <a:schemeClr val="dk1"/>
              </a:solidFill>
            </a:endParaRPr>
          </a:p>
          <a:p>
            <a:pPr lvl="0"/>
            <a:r>
              <a:rPr lang="en-GB" sz="2000" dirty="0">
                <a:solidFill>
                  <a:schemeClr val="dk1"/>
                </a:solidFill>
                <a:latin typeface="Arial"/>
                <a:ea typeface="Arial"/>
                <a:cs typeface="Arial"/>
                <a:sym typeface="Arial"/>
              </a:rPr>
              <a:t>words needed to know</a:t>
            </a:r>
          </a:p>
          <a:p>
            <a:r>
              <a:rPr lang="en-GB" sz="2000" dirty="0">
                <a:solidFill>
                  <a:schemeClr val="dk1"/>
                </a:solidFill>
                <a:latin typeface="Arial"/>
                <a:cs typeface="Arial"/>
              </a:rPr>
              <a:t>pic</a:t>
            </a:r>
            <a:r>
              <a:rPr lang="en-GB" sz="2000" b="1" dirty="0">
                <a:ln>
                  <a:solidFill>
                    <a:schemeClr val="tx1"/>
                  </a:solidFill>
                </a:ln>
                <a:solidFill>
                  <a:srgbClr val="78F9D4"/>
                </a:solidFill>
                <a:latin typeface="Arial"/>
                <a:cs typeface="Arial"/>
              </a:rPr>
              <a:t>t</a:t>
            </a:r>
            <a:r>
              <a:rPr lang="en-GB" sz="2000" dirty="0">
                <a:solidFill>
                  <a:schemeClr val="dk1"/>
                </a:solidFill>
                <a:latin typeface="Arial"/>
                <a:cs typeface="Arial"/>
              </a:rPr>
              <a:t>ure</a:t>
            </a:r>
          </a:p>
          <a:p>
            <a:pPr lvl="0"/>
            <a:r>
              <a:rPr lang="en-GB" sz="2000" dirty="0">
                <a:solidFill>
                  <a:schemeClr val="dk1"/>
                </a:solidFill>
                <a:latin typeface="Arial"/>
                <a:ea typeface="Arial"/>
                <a:cs typeface="Arial"/>
                <a:sym typeface="Arial"/>
              </a:rPr>
              <a:t>ac</a:t>
            </a:r>
            <a:r>
              <a:rPr lang="en-GB" sz="2000" b="1" dirty="0">
                <a:ln>
                  <a:solidFill>
                    <a:schemeClr val="tx1"/>
                  </a:solidFill>
                </a:ln>
                <a:solidFill>
                  <a:srgbClr val="78F9D4"/>
                </a:solidFill>
                <a:latin typeface="Arial"/>
                <a:ea typeface="Arial"/>
                <a:cs typeface="Arial"/>
                <a:sym typeface="Arial"/>
              </a:rPr>
              <a:t>t</a:t>
            </a:r>
            <a:r>
              <a:rPr lang="en-GB" sz="2000" dirty="0">
                <a:solidFill>
                  <a:schemeClr val="dk1"/>
                </a:solidFill>
                <a:latin typeface="Arial"/>
                <a:ea typeface="Arial"/>
                <a:cs typeface="Arial"/>
                <a:sym typeface="Arial"/>
              </a:rPr>
              <a:t>ual</a:t>
            </a:r>
          </a:p>
        </p:txBody>
      </p:sp>
      <p:pic>
        <p:nvPicPr>
          <p:cNvPr id="17" name="/t/">
            <a:hlinkClick r:id="" action="ppaction://media"/>
            <a:extLst>
              <a:ext uri="{FF2B5EF4-FFF2-40B4-BE49-F238E27FC236}">
                <a16:creationId xmlns="" xmlns:a16="http://schemas.microsoft.com/office/drawing/2014/main" id="{A043AA5A-30C7-4AF2-AFD9-33BA8A154A4C}"/>
              </a:ext>
            </a:extLst>
          </p:cNvPr>
          <p:cNvPicPr>
            <a:picLocks noChangeAspect="1"/>
          </p:cNvPicPr>
          <p:nvPr>
            <a:audioFile r:link="rId4"/>
            <p:extLst>
              <p:ext uri="{DAA4B4D4-6D71-4841-9C94-3DE7FCFB9230}">
                <p14:media xmlns:p14="http://schemas.microsoft.com/office/powerpoint/2010/main" r:embed="rId3"/>
              </p:ext>
            </p:extLst>
          </p:nvPr>
        </p:nvPicPr>
        <p:blipFill>
          <a:blip r:embed="rId9">
            <a:biLevel thresh="75000"/>
          </a:blip>
          <a:stretch>
            <a:fillRect/>
          </a:stretch>
        </p:blipFill>
        <p:spPr>
          <a:xfrm>
            <a:off x="7857723" y="2426250"/>
            <a:ext cx="406400" cy="406400"/>
          </a:xfrm>
          <a:prstGeom prst="rect">
            <a:avLst/>
          </a:prstGeom>
        </p:spPr>
      </p:pic>
      <p:pic>
        <p:nvPicPr>
          <p:cNvPr id="18" name="/k/">
            <a:hlinkClick r:id="" action="ppaction://media"/>
            <a:extLst>
              <a:ext uri="{FF2B5EF4-FFF2-40B4-BE49-F238E27FC236}">
                <a16:creationId xmlns="" xmlns:a16="http://schemas.microsoft.com/office/drawing/2014/main" id="{0B6DF1C5-D6EB-4690-B985-2DC6DDF20D9A}"/>
              </a:ext>
            </a:extLst>
          </p:cNvPr>
          <p:cNvPicPr>
            <a:picLocks noChangeAspect="1"/>
          </p:cNvPicPr>
          <p:nvPr>
            <a:audioFile r:link="rId6"/>
            <p:extLst>
              <p:ext uri="{DAA4B4D4-6D71-4841-9C94-3DE7FCFB9230}">
                <p14:media xmlns:p14="http://schemas.microsoft.com/office/powerpoint/2010/main" r:embed="rId5"/>
              </p:ext>
            </p:extLst>
          </p:nvPr>
        </p:nvPicPr>
        <p:blipFill>
          <a:blip r:embed="rId9">
            <a:biLevel thresh="75000"/>
          </a:blip>
          <a:stretch>
            <a:fillRect/>
          </a:stretch>
        </p:blipFill>
        <p:spPr>
          <a:xfrm>
            <a:off x="3293696" y="4650256"/>
            <a:ext cx="406400" cy="406400"/>
          </a:xfrm>
          <a:prstGeom prst="rect">
            <a:avLst/>
          </a:prstGeom>
        </p:spPr>
      </p:pic>
    </p:spTree>
    <p:extLst>
      <p:ext uri="{BB962C8B-B14F-4D97-AF65-F5344CB8AC3E}">
        <p14:creationId xmlns:p14="http://schemas.microsoft.com/office/powerpoint/2010/main" val="2254101214"/>
      </p:ext>
    </p:extLst>
  </p:cSld>
  <p:clrMapOvr>
    <a:masterClrMapping/>
  </p:clrMapOvr>
  <p:timing>
    <p:tnLst>
      <p:par>
        <p:cTn id="1" dur="indefinite" restart="never" nodeType="tmRoot">
          <p:childTnLst>
            <p:audio>
              <p:cMediaNode vol="80000">
                <p:cTn id="2" fill="hold" display="0">
                  <p:stCondLst>
                    <p:cond delay="indefinite"/>
                  </p:stCondLst>
                  <p:endCondLst>
                    <p:cond evt="onStopAudio" delay="0">
                      <p:tgtEl>
                        <p:sldTgt/>
                      </p:tgtEl>
                    </p:cond>
                  </p:endCondLst>
                </p:cTn>
                <p:tgtEl>
                  <p:spTgt spid="13"/>
                </p:tgtEl>
              </p:cMediaNode>
            </p:audio>
            <p:audio>
              <p:cMediaNode vol="80000">
                <p:cTn id="3" fill="hold" display="0">
                  <p:stCondLst>
                    <p:cond delay="indefinite"/>
                  </p:stCondLst>
                  <p:endCondLst>
                    <p:cond evt="onStopAudio" delay="0">
                      <p:tgtEl>
                        <p:sldTgt/>
                      </p:tgtEl>
                    </p:cond>
                  </p:endCondLst>
                </p:cTn>
                <p:tgtEl>
                  <p:spTgt spid="17"/>
                </p:tgtEl>
              </p:cMediaNode>
            </p:audio>
            <p:audio>
              <p:cMediaNode vol="80000">
                <p:cTn id="4" fill="hold" display="0">
                  <p:stCondLst>
                    <p:cond delay="indefinite"/>
                  </p:stCondLst>
                  <p:endCondLst>
                    <p:cond evt="onStopAudio" delay="0">
                      <p:tgtEl>
                        <p:sldTgt/>
                      </p:tgtEl>
                    </p:cond>
                  </p:endCondLst>
                </p:cTn>
                <p:tgtEl>
                  <p:spTgt spid="18"/>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8607" y="1481055"/>
            <a:ext cx="10833582" cy="707886"/>
          </a:xfrm>
        </p:spPr>
        <p:txBody>
          <a:bodyPr/>
          <a:lstStyle/>
          <a:p>
            <a:r>
              <a:rPr lang="en-US" altLang="en-US" dirty="0"/>
              <a:t>Consonant Sounds 1</a:t>
            </a:r>
            <a:endParaRPr lang="en-GB" dirty="0"/>
          </a:p>
        </p:txBody>
      </p:sp>
      <p:grpSp>
        <p:nvGrpSpPr>
          <p:cNvPr id="12" name="Group 11"/>
          <p:cNvGrpSpPr/>
          <p:nvPr/>
        </p:nvGrpSpPr>
        <p:grpSpPr>
          <a:xfrm>
            <a:off x="742950" y="2190750"/>
            <a:ext cx="8953500" cy="4476750"/>
            <a:chOff x="742950" y="2190750"/>
            <a:chExt cx="7734300" cy="3810000"/>
          </a:xfrm>
        </p:grpSpPr>
        <p:sp>
          <p:nvSpPr>
            <p:cNvPr id="7" name="Rectangle 6"/>
            <p:cNvSpPr/>
            <p:nvPr/>
          </p:nvSpPr>
          <p:spPr>
            <a:xfrm>
              <a:off x="742950" y="2190750"/>
              <a:ext cx="3867150" cy="1905000"/>
            </a:xfrm>
            <a:prstGeom prst="rect">
              <a:avLst/>
            </a:prstGeom>
            <a:noFill/>
            <a:ln w="28575">
              <a:solidFill>
                <a:srgbClr val="A098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4610100" y="2190750"/>
              <a:ext cx="3867150" cy="1905000"/>
            </a:xfrm>
            <a:prstGeom prst="rect">
              <a:avLst/>
            </a:prstGeom>
            <a:noFill/>
            <a:ln w="28575">
              <a:solidFill>
                <a:srgbClr val="A098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742950" y="4095750"/>
              <a:ext cx="3867150" cy="1905000"/>
            </a:xfrm>
            <a:prstGeom prst="rect">
              <a:avLst/>
            </a:prstGeom>
            <a:noFill/>
            <a:ln w="28575">
              <a:solidFill>
                <a:srgbClr val="A098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610100" y="4095750"/>
              <a:ext cx="3867150" cy="1905000"/>
            </a:xfrm>
            <a:prstGeom prst="rect">
              <a:avLst/>
            </a:prstGeom>
            <a:noFill/>
            <a:ln w="28575">
              <a:solidFill>
                <a:srgbClr val="A098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1" name="Rectangle 10"/>
          <p:cNvSpPr/>
          <p:nvPr/>
        </p:nvSpPr>
        <p:spPr>
          <a:xfrm>
            <a:off x="914400" y="2190750"/>
            <a:ext cx="4019550" cy="2323713"/>
          </a:xfrm>
          <a:prstGeom prst="rect">
            <a:avLst/>
          </a:prstGeom>
        </p:spPr>
        <p:txBody>
          <a:bodyPr wrap="square">
            <a:spAutoFit/>
          </a:bodyPr>
          <a:lstStyle/>
          <a:p>
            <a:pPr lvl="0">
              <a:spcBef>
                <a:spcPts val="0"/>
              </a:spcBef>
            </a:pPr>
            <a:r>
              <a:rPr lang="en-GB" sz="2000" dirty="0">
                <a:solidFill>
                  <a:schemeClr val="dk1"/>
                </a:solidFill>
                <a:latin typeface="Arial" panose="020B0604020202020204" pitchFamily="34" charset="0"/>
                <a:ea typeface="Arial"/>
                <a:cs typeface="Arial" panose="020B0604020202020204" pitchFamily="34" charset="0"/>
                <a:sym typeface="Arial"/>
              </a:rPr>
              <a:t>/f/</a:t>
            </a:r>
          </a:p>
          <a:p>
            <a:pPr lvl="0">
              <a:spcBef>
                <a:spcPts val="0"/>
              </a:spcBef>
            </a:pPr>
            <a:r>
              <a:rPr lang="en-GB" sz="2000" dirty="0">
                <a:solidFill>
                  <a:schemeClr val="dk1"/>
                </a:solidFill>
                <a:latin typeface="Arial" panose="020B0604020202020204" pitchFamily="34" charset="0"/>
                <a:cs typeface="Arial" panose="020B0604020202020204" pitchFamily="34" charset="0"/>
              </a:rPr>
              <a:t>sound heard</a:t>
            </a:r>
          </a:p>
          <a:p>
            <a:pPr lvl="0">
              <a:spcBef>
                <a:spcPts val="0"/>
              </a:spcBef>
            </a:pPr>
            <a:endParaRPr lang="en-GB" sz="100" dirty="0">
              <a:solidFill>
                <a:schemeClr val="dk1"/>
              </a:solidFill>
              <a:latin typeface="Arial" panose="020B0604020202020204" pitchFamily="34" charset="0"/>
              <a:cs typeface="Arial" panose="020B0604020202020204" pitchFamily="34" charset="0"/>
            </a:endParaRPr>
          </a:p>
          <a:p>
            <a:pPr lvl="0">
              <a:spcBef>
                <a:spcPts val="0"/>
              </a:spcBef>
            </a:pPr>
            <a:r>
              <a:rPr lang="en-GB" sz="2000" dirty="0">
                <a:solidFill>
                  <a:schemeClr val="dk1"/>
                </a:solidFill>
                <a:latin typeface="Arial" panose="020B0604020202020204" pitchFamily="34" charset="0"/>
                <a:cs typeface="Arial" panose="020B0604020202020204" pitchFamily="34" charset="0"/>
              </a:rPr>
              <a:t>words needed to know</a:t>
            </a:r>
          </a:p>
          <a:p>
            <a:pPr lvl="0">
              <a:spcBef>
                <a:spcPts val="0"/>
              </a:spcBef>
            </a:pPr>
            <a:r>
              <a:rPr lang="en-GB" sz="2000" dirty="0">
                <a:solidFill>
                  <a:schemeClr val="dk1"/>
                </a:solidFill>
                <a:latin typeface="Arial" panose="020B0604020202020204" pitchFamily="34" charset="0"/>
                <a:cs typeface="Arial" panose="020B0604020202020204" pitchFamily="34" charset="0"/>
              </a:rPr>
              <a:t>rou</a:t>
            </a:r>
            <a:r>
              <a:rPr lang="en-GB" sz="2000" b="1" dirty="0">
                <a:ln>
                  <a:solidFill>
                    <a:schemeClr val="tx1"/>
                  </a:solidFill>
                </a:ln>
                <a:solidFill>
                  <a:srgbClr val="78F9D4"/>
                </a:solidFill>
                <a:latin typeface="Arial" panose="020B0604020202020204" pitchFamily="34" charset="0"/>
                <a:cs typeface="Arial" panose="020B0604020202020204" pitchFamily="34" charset="0"/>
              </a:rPr>
              <a:t>gh</a:t>
            </a:r>
          </a:p>
          <a:p>
            <a:pPr lvl="0">
              <a:spcBef>
                <a:spcPts val="0"/>
              </a:spcBef>
            </a:pPr>
            <a:r>
              <a:rPr lang="en-GB" sz="2000" dirty="0">
                <a:solidFill>
                  <a:schemeClr val="dk1"/>
                </a:solidFill>
                <a:latin typeface="Arial" panose="020B0604020202020204" pitchFamily="34" charset="0"/>
                <a:cs typeface="Arial" panose="020B0604020202020204" pitchFamily="34" charset="0"/>
              </a:rPr>
              <a:t>tou</a:t>
            </a:r>
            <a:r>
              <a:rPr lang="en-GB" sz="2000" b="1" dirty="0">
                <a:ln>
                  <a:solidFill>
                    <a:schemeClr val="tx1"/>
                  </a:solidFill>
                </a:ln>
                <a:solidFill>
                  <a:srgbClr val="78F9D4"/>
                </a:solidFill>
                <a:latin typeface="Arial" panose="020B0604020202020204" pitchFamily="34" charset="0"/>
                <a:cs typeface="Arial" panose="020B0604020202020204" pitchFamily="34" charset="0"/>
              </a:rPr>
              <a:t>gh</a:t>
            </a:r>
          </a:p>
          <a:p>
            <a:pPr lvl="0">
              <a:spcBef>
                <a:spcPts val="0"/>
              </a:spcBef>
            </a:pPr>
            <a:r>
              <a:rPr lang="en-GB" sz="2000" dirty="0">
                <a:solidFill>
                  <a:schemeClr val="dk1"/>
                </a:solidFill>
                <a:latin typeface="Arial" panose="020B0604020202020204" pitchFamily="34" charset="0"/>
                <a:cs typeface="Arial" panose="020B0604020202020204" pitchFamily="34" charset="0"/>
              </a:rPr>
              <a:t>cou</a:t>
            </a:r>
            <a:r>
              <a:rPr lang="en-GB" sz="2000" b="1" dirty="0">
                <a:ln>
                  <a:solidFill>
                    <a:schemeClr val="tx1"/>
                  </a:solidFill>
                </a:ln>
                <a:solidFill>
                  <a:srgbClr val="78F9D4"/>
                </a:solidFill>
                <a:latin typeface="Arial" panose="020B0604020202020204" pitchFamily="34" charset="0"/>
                <a:cs typeface="Arial" panose="020B0604020202020204" pitchFamily="34" charset="0"/>
              </a:rPr>
              <a:t>gh</a:t>
            </a:r>
            <a:r>
              <a:rPr lang="en-GB" sz="2000" dirty="0">
                <a:solidFill>
                  <a:schemeClr val="dk1"/>
                </a:solidFill>
                <a:latin typeface="Arial" panose="020B0604020202020204" pitchFamily="34" charset="0"/>
                <a:cs typeface="Arial" panose="020B0604020202020204" pitchFamily="34" charset="0"/>
              </a:rPr>
              <a:t> </a:t>
            </a:r>
          </a:p>
          <a:p>
            <a:pPr lvl="0">
              <a:spcBef>
                <a:spcPts val="0"/>
              </a:spcBef>
            </a:pPr>
            <a:r>
              <a:rPr lang="en-GB" sz="2000" dirty="0">
                <a:solidFill>
                  <a:schemeClr val="dk1"/>
                </a:solidFill>
                <a:latin typeface="Arial" panose="020B0604020202020204" pitchFamily="34" charset="0"/>
                <a:cs typeface="Arial" panose="020B0604020202020204" pitchFamily="34" charset="0"/>
              </a:rPr>
              <a:t>enou</a:t>
            </a:r>
            <a:r>
              <a:rPr lang="en-GB" sz="2000" b="1" dirty="0">
                <a:ln>
                  <a:solidFill>
                    <a:schemeClr val="tx1"/>
                  </a:solidFill>
                </a:ln>
                <a:solidFill>
                  <a:srgbClr val="78F9D4"/>
                </a:solidFill>
                <a:latin typeface="Arial" panose="020B0604020202020204" pitchFamily="34" charset="0"/>
                <a:cs typeface="Arial" panose="020B0604020202020204" pitchFamily="34" charset="0"/>
              </a:rPr>
              <a:t>gh</a:t>
            </a:r>
          </a:p>
        </p:txBody>
      </p:sp>
      <p:sp>
        <p:nvSpPr>
          <p:cNvPr id="14" name="Rectangle 13"/>
          <p:cNvSpPr/>
          <p:nvPr/>
        </p:nvSpPr>
        <p:spPr>
          <a:xfrm>
            <a:off x="5448300" y="2209800"/>
            <a:ext cx="4019550" cy="2323713"/>
          </a:xfrm>
          <a:prstGeom prst="rect">
            <a:avLst/>
          </a:prstGeom>
        </p:spPr>
        <p:txBody>
          <a:bodyPr wrap="square">
            <a:spAutoFit/>
          </a:bodyPr>
          <a:lstStyle/>
          <a:p>
            <a:pPr lvl="0"/>
            <a:r>
              <a:rPr lang="en-GB" sz="2000" dirty="0">
                <a:solidFill>
                  <a:schemeClr val="dk1"/>
                </a:solidFill>
                <a:latin typeface="Arial" panose="020B0604020202020204" pitchFamily="34" charset="0"/>
                <a:cs typeface="Arial" panose="020B0604020202020204" pitchFamily="34" charset="0"/>
              </a:rPr>
              <a:t>/z/</a:t>
            </a:r>
          </a:p>
          <a:p>
            <a:pPr lvl="0"/>
            <a:r>
              <a:rPr lang="en-GB" sz="2000" dirty="0">
                <a:solidFill>
                  <a:schemeClr val="dk1"/>
                </a:solidFill>
                <a:latin typeface="Arial" panose="020B0604020202020204" pitchFamily="34" charset="0"/>
                <a:cs typeface="Arial" panose="020B0604020202020204" pitchFamily="34" charset="0"/>
              </a:rPr>
              <a:t>sound heard</a:t>
            </a:r>
          </a:p>
          <a:p>
            <a:pPr lvl="0"/>
            <a:endParaRPr lang="en-GB" sz="100" dirty="0">
              <a:solidFill>
                <a:schemeClr val="dk1"/>
              </a:solidFill>
              <a:latin typeface="Arial" panose="020B0604020202020204" pitchFamily="34" charset="0"/>
              <a:cs typeface="Arial" panose="020B0604020202020204" pitchFamily="34" charset="0"/>
            </a:endParaRPr>
          </a:p>
          <a:p>
            <a:pPr lvl="0"/>
            <a:r>
              <a:rPr lang="en-GB" sz="2000" dirty="0">
                <a:solidFill>
                  <a:schemeClr val="dk1"/>
                </a:solidFill>
                <a:latin typeface="Arial" panose="020B0604020202020204" pitchFamily="34" charset="0"/>
                <a:cs typeface="Arial" panose="020B0604020202020204" pitchFamily="34" charset="0"/>
              </a:rPr>
              <a:t>words needed to know</a:t>
            </a:r>
            <a:endParaRPr lang="en-GB" sz="2000" b="1" dirty="0">
              <a:solidFill>
                <a:schemeClr val="dk1"/>
              </a:solidFill>
              <a:latin typeface="Arial" panose="020B0604020202020204" pitchFamily="34" charset="0"/>
              <a:cs typeface="Arial" panose="020B0604020202020204" pitchFamily="34" charset="0"/>
            </a:endParaRPr>
          </a:p>
          <a:p>
            <a:pPr lvl="0"/>
            <a:r>
              <a:rPr lang="en-GB" sz="2000" dirty="0">
                <a:solidFill>
                  <a:schemeClr val="dk1"/>
                </a:solidFill>
                <a:latin typeface="Arial" panose="020B0604020202020204" pitchFamily="34" charset="0"/>
                <a:cs typeface="Arial" panose="020B0604020202020204" pitchFamily="34" charset="0"/>
              </a:rPr>
              <a:t>ea</a:t>
            </a:r>
            <a:r>
              <a:rPr lang="en-GB" sz="2000" b="1" dirty="0">
                <a:ln>
                  <a:solidFill>
                    <a:schemeClr val="tx1"/>
                  </a:solidFill>
                </a:ln>
                <a:solidFill>
                  <a:srgbClr val="78F9D4"/>
                </a:solidFill>
                <a:latin typeface="Arial" panose="020B0604020202020204" pitchFamily="34" charset="0"/>
                <a:cs typeface="Arial" panose="020B0604020202020204" pitchFamily="34" charset="0"/>
              </a:rPr>
              <a:t>s</a:t>
            </a:r>
            <a:r>
              <a:rPr lang="en-GB" sz="2000" b="1" dirty="0">
                <a:solidFill>
                  <a:schemeClr val="dk1"/>
                </a:solidFill>
                <a:latin typeface="Arial" panose="020B0604020202020204" pitchFamily="34" charset="0"/>
                <a:cs typeface="Arial" panose="020B0604020202020204" pitchFamily="34" charset="0"/>
              </a:rPr>
              <a:t>e</a:t>
            </a:r>
          </a:p>
          <a:p>
            <a:pPr lvl="0"/>
            <a:r>
              <a:rPr lang="en-GB" sz="2000" dirty="0">
                <a:solidFill>
                  <a:schemeClr val="dk1"/>
                </a:solidFill>
                <a:latin typeface="Arial" panose="020B0604020202020204" pitchFamily="34" charset="0"/>
                <a:cs typeface="Arial" panose="020B0604020202020204" pitchFamily="34" charset="0"/>
              </a:rPr>
              <a:t>critici</a:t>
            </a:r>
            <a:r>
              <a:rPr lang="en-GB" sz="2000" b="1" dirty="0">
                <a:ln>
                  <a:solidFill>
                    <a:schemeClr val="tx1"/>
                  </a:solidFill>
                </a:ln>
                <a:solidFill>
                  <a:srgbClr val="78F9D4"/>
                </a:solidFill>
                <a:latin typeface="Arial" panose="020B0604020202020204" pitchFamily="34" charset="0"/>
                <a:cs typeface="Arial" panose="020B0604020202020204" pitchFamily="34" charset="0"/>
              </a:rPr>
              <a:t>s</a:t>
            </a:r>
            <a:r>
              <a:rPr lang="en-GB" sz="2000" b="1" dirty="0">
                <a:solidFill>
                  <a:schemeClr val="dk1"/>
                </a:solidFill>
                <a:latin typeface="Arial" panose="020B0604020202020204" pitchFamily="34" charset="0"/>
                <a:cs typeface="Arial" panose="020B0604020202020204" pitchFamily="34" charset="0"/>
              </a:rPr>
              <a:t>e</a:t>
            </a:r>
          </a:p>
          <a:p>
            <a:pPr lvl="0"/>
            <a:r>
              <a:rPr lang="en-GB" sz="2000" dirty="0">
                <a:solidFill>
                  <a:schemeClr val="dk1"/>
                </a:solidFill>
                <a:latin typeface="Arial" panose="020B0604020202020204" pitchFamily="34" charset="0"/>
                <a:cs typeface="Arial" panose="020B0604020202020204" pitchFamily="34" charset="0"/>
              </a:rPr>
              <a:t>po</a:t>
            </a:r>
            <a:r>
              <a:rPr lang="en-GB" sz="2000" b="1" dirty="0">
                <a:ln>
                  <a:solidFill>
                    <a:schemeClr val="tx1"/>
                  </a:solidFill>
                </a:ln>
                <a:solidFill>
                  <a:srgbClr val="78F9D4"/>
                </a:solidFill>
                <a:latin typeface="Arial" panose="020B0604020202020204" pitchFamily="34" charset="0"/>
                <a:cs typeface="Arial" panose="020B0604020202020204" pitchFamily="34" charset="0"/>
              </a:rPr>
              <a:t>s</a:t>
            </a:r>
            <a:r>
              <a:rPr lang="en-GB" sz="2000" dirty="0">
                <a:solidFill>
                  <a:schemeClr val="dk1"/>
                </a:solidFill>
                <a:latin typeface="Arial" panose="020B0604020202020204" pitchFamily="34" charset="0"/>
                <a:cs typeface="Arial" panose="020B0604020202020204" pitchFamily="34" charset="0"/>
              </a:rPr>
              <a:t>ition</a:t>
            </a:r>
          </a:p>
          <a:p>
            <a:pPr lvl="0"/>
            <a:r>
              <a:rPr lang="en-GB" sz="2000" dirty="0">
                <a:solidFill>
                  <a:schemeClr val="dk1"/>
                </a:solidFill>
                <a:latin typeface="Arial" panose="020B0604020202020204" pitchFamily="34" charset="0"/>
                <a:cs typeface="Arial" panose="020B0604020202020204" pitchFamily="34" charset="0"/>
              </a:rPr>
              <a:t>cau</a:t>
            </a:r>
            <a:r>
              <a:rPr lang="en-GB" sz="2000" b="1" dirty="0">
                <a:ln>
                  <a:solidFill>
                    <a:schemeClr val="tx1"/>
                  </a:solidFill>
                </a:ln>
                <a:solidFill>
                  <a:srgbClr val="78F9D4"/>
                </a:solidFill>
                <a:latin typeface="Arial" panose="020B0604020202020204" pitchFamily="34" charset="0"/>
                <a:cs typeface="Arial" panose="020B0604020202020204" pitchFamily="34" charset="0"/>
              </a:rPr>
              <a:t>s</a:t>
            </a:r>
            <a:r>
              <a:rPr lang="en-GB" sz="2000" b="1" dirty="0">
                <a:solidFill>
                  <a:schemeClr val="dk1"/>
                </a:solidFill>
                <a:latin typeface="Arial" panose="020B0604020202020204" pitchFamily="34" charset="0"/>
                <a:cs typeface="Arial" panose="020B0604020202020204" pitchFamily="34" charset="0"/>
              </a:rPr>
              <a:t>e</a:t>
            </a:r>
          </a:p>
        </p:txBody>
      </p:sp>
      <p:sp>
        <p:nvSpPr>
          <p:cNvPr id="15" name="Rectangle 14"/>
          <p:cNvSpPr/>
          <p:nvPr/>
        </p:nvSpPr>
        <p:spPr>
          <a:xfrm>
            <a:off x="971550" y="4456569"/>
            <a:ext cx="4019550" cy="1938992"/>
          </a:xfrm>
          <a:prstGeom prst="rect">
            <a:avLst/>
          </a:prstGeom>
        </p:spPr>
        <p:txBody>
          <a:bodyPr wrap="square">
            <a:spAutoFit/>
          </a:bodyPr>
          <a:lstStyle/>
          <a:p>
            <a:pPr lvl="0"/>
            <a:r>
              <a:rPr lang="en-GB" sz="2000" dirty="0">
                <a:solidFill>
                  <a:schemeClr val="dk1"/>
                </a:solidFill>
                <a:latin typeface="Arial" panose="020B0604020202020204" pitchFamily="34" charset="0"/>
                <a:cs typeface="Arial" panose="020B0604020202020204" pitchFamily="34" charset="0"/>
              </a:rPr>
              <a:t>/</a:t>
            </a:r>
            <a:r>
              <a:rPr lang="en-GB" sz="2000" dirty="0" err="1">
                <a:solidFill>
                  <a:schemeClr val="dk1"/>
                </a:solidFill>
                <a:latin typeface="Arial" panose="020B0604020202020204" pitchFamily="34" charset="0"/>
                <a:cs typeface="Arial" panose="020B0604020202020204" pitchFamily="34" charset="0"/>
              </a:rPr>
              <a:t>d</a:t>
            </a:r>
            <a:r>
              <a:rPr lang="en-GB" sz="2000" dirty="0" err="1">
                <a:latin typeface="Arial" panose="020B0604020202020204" pitchFamily="34" charset="0"/>
                <a:cs typeface="Arial" panose="020B0604020202020204" pitchFamily="34" charset="0"/>
              </a:rPr>
              <a:t>ʒ</a:t>
            </a:r>
            <a:r>
              <a:rPr lang="en-GB" sz="2000" dirty="0">
                <a:latin typeface="Arial" panose="020B0604020202020204" pitchFamily="34" charset="0"/>
                <a:cs typeface="Arial" panose="020B0604020202020204" pitchFamily="34" charset="0"/>
              </a:rPr>
              <a:t>/</a:t>
            </a:r>
          </a:p>
          <a:p>
            <a:pPr lvl="0"/>
            <a:r>
              <a:rPr lang="en-GB" sz="2000" dirty="0">
                <a:solidFill>
                  <a:schemeClr val="dk1"/>
                </a:solidFill>
                <a:latin typeface="Arial" panose="020B0604020202020204" pitchFamily="34" charset="0"/>
                <a:cs typeface="Arial" panose="020B0604020202020204" pitchFamily="34" charset="0"/>
              </a:rPr>
              <a:t>sound heard</a:t>
            </a:r>
          </a:p>
          <a:p>
            <a:pPr lvl="0"/>
            <a:endParaRPr lang="en-GB" sz="2000" dirty="0">
              <a:solidFill>
                <a:schemeClr val="dk1"/>
              </a:solidFill>
              <a:latin typeface="Arial" panose="020B0604020202020204" pitchFamily="34" charset="0"/>
              <a:cs typeface="Arial" panose="020B0604020202020204" pitchFamily="34" charset="0"/>
            </a:endParaRPr>
          </a:p>
          <a:p>
            <a:pPr lvl="0"/>
            <a:r>
              <a:rPr lang="en-GB" sz="2000" dirty="0">
                <a:solidFill>
                  <a:schemeClr val="dk1"/>
                </a:solidFill>
                <a:latin typeface="Arial" panose="020B0604020202020204" pitchFamily="34" charset="0"/>
                <a:cs typeface="Arial" panose="020B0604020202020204" pitchFamily="34" charset="0"/>
              </a:rPr>
              <a:t>words needed to know</a:t>
            </a:r>
          </a:p>
          <a:p>
            <a:pPr lvl="0"/>
            <a:r>
              <a:rPr lang="en-GB" sz="2000" dirty="0">
                <a:solidFill>
                  <a:schemeClr val="dk1"/>
                </a:solidFill>
                <a:latin typeface="Arial" panose="020B0604020202020204" pitchFamily="34" charset="0"/>
                <a:cs typeface="Arial" panose="020B0604020202020204" pitchFamily="34" charset="0"/>
              </a:rPr>
              <a:t>knowle</a:t>
            </a:r>
            <a:r>
              <a:rPr lang="en-GB" sz="2000" b="1" dirty="0">
                <a:ln>
                  <a:solidFill>
                    <a:schemeClr val="tx1"/>
                  </a:solidFill>
                </a:ln>
                <a:solidFill>
                  <a:srgbClr val="78F9D4"/>
                </a:solidFill>
                <a:latin typeface="Arial" panose="020B0604020202020204" pitchFamily="34" charset="0"/>
                <a:cs typeface="Arial" panose="020B0604020202020204" pitchFamily="34" charset="0"/>
              </a:rPr>
              <a:t>dge</a:t>
            </a:r>
          </a:p>
          <a:p>
            <a:pPr lvl="0"/>
            <a:r>
              <a:rPr lang="en-GB" sz="2000" dirty="0">
                <a:solidFill>
                  <a:schemeClr val="dk1"/>
                </a:solidFill>
                <a:latin typeface="Arial" panose="020B0604020202020204" pitchFamily="34" charset="0"/>
                <a:cs typeface="Arial" panose="020B0604020202020204" pitchFamily="34" charset="0"/>
              </a:rPr>
              <a:t>colle</a:t>
            </a:r>
            <a:r>
              <a:rPr lang="en-GB" sz="2000" b="1" dirty="0">
                <a:ln>
                  <a:solidFill>
                    <a:schemeClr val="tx1"/>
                  </a:solidFill>
                </a:ln>
                <a:solidFill>
                  <a:srgbClr val="78F9D4"/>
                </a:solidFill>
                <a:latin typeface="Arial" panose="020B0604020202020204" pitchFamily="34" charset="0"/>
                <a:cs typeface="Arial" panose="020B0604020202020204" pitchFamily="34" charset="0"/>
              </a:rPr>
              <a:t>ge</a:t>
            </a:r>
          </a:p>
        </p:txBody>
      </p:sp>
      <p:sp>
        <p:nvSpPr>
          <p:cNvPr id="16" name="Rectangle 15"/>
          <p:cNvSpPr/>
          <p:nvPr/>
        </p:nvSpPr>
        <p:spPr>
          <a:xfrm>
            <a:off x="5448300" y="4420731"/>
            <a:ext cx="4019550" cy="2246769"/>
          </a:xfrm>
          <a:prstGeom prst="rect">
            <a:avLst/>
          </a:prstGeom>
        </p:spPr>
        <p:txBody>
          <a:bodyPr wrap="square">
            <a:spAutoFit/>
          </a:bodyPr>
          <a:lstStyle/>
          <a:p>
            <a:pPr lvl="0"/>
            <a:r>
              <a:rPr lang="en-GB" sz="2000" dirty="0">
                <a:latin typeface="Charis SIL"/>
              </a:rPr>
              <a:t>/ʒ/</a:t>
            </a:r>
          </a:p>
          <a:p>
            <a:pPr lvl="0"/>
            <a:r>
              <a:rPr lang="en-GB" sz="2000" dirty="0">
                <a:solidFill>
                  <a:schemeClr val="dk1"/>
                </a:solidFill>
                <a:ea typeface="Arial"/>
                <a:cs typeface="Arial"/>
                <a:sym typeface="Arial"/>
              </a:rPr>
              <a:t>sound heard</a:t>
            </a:r>
          </a:p>
          <a:p>
            <a:pPr lvl="0"/>
            <a:endParaRPr lang="en-GB" sz="2000" dirty="0">
              <a:solidFill>
                <a:schemeClr val="dk1"/>
              </a:solidFill>
            </a:endParaRPr>
          </a:p>
          <a:p>
            <a:pPr lvl="0"/>
            <a:r>
              <a:rPr lang="en-GB" sz="2000" dirty="0">
                <a:solidFill>
                  <a:schemeClr val="dk1"/>
                </a:solidFill>
                <a:ea typeface="Arial"/>
                <a:cs typeface="Arial"/>
                <a:sym typeface="Arial"/>
              </a:rPr>
              <a:t>words needed to know</a:t>
            </a:r>
            <a:endParaRPr lang="en-GB" sz="2000" dirty="0">
              <a:solidFill>
                <a:schemeClr val="dk1"/>
              </a:solidFill>
            </a:endParaRPr>
          </a:p>
          <a:p>
            <a:r>
              <a:rPr lang="en-GB" sz="2000" dirty="0">
                <a:solidFill>
                  <a:schemeClr val="dk1"/>
                </a:solidFill>
                <a:latin typeface="Arial" panose="020B0604020202020204" pitchFamily="34" charset="0"/>
                <a:cs typeface="Arial" panose="020B0604020202020204" pitchFamily="34" charset="0"/>
                <a:sym typeface="Arial"/>
              </a:rPr>
              <a:t>mea</a:t>
            </a:r>
            <a:r>
              <a:rPr lang="en-GB" sz="2000" b="1" dirty="0">
                <a:ln>
                  <a:solidFill>
                    <a:schemeClr val="tx1"/>
                  </a:solidFill>
                </a:ln>
                <a:solidFill>
                  <a:srgbClr val="78F9D4"/>
                </a:solidFill>
                <a:latin typeface="Arial" panose="020B0604020202020204" pitchFamily="34" charset="0"/>
                <a:cs typeface="Arial" panose="020B0604020202020204" pitchFamily="34" charset="0"/>
                <a:sym typeface="Arial"/>
              </a:rPr>
              <a:t>s</a:t>
            </a:r>
            <a:r>
              <a:rPr lang="en-GB" sz="2000" dirty="0">
                <a:solidFill>
                  <a:schemeClr val="dk1"/>
                </a:solidFill>
                <a:latin typeface="Arial" panose="020B0604020202020204" pitchFamily="34" charset="0"/>
                <a:cs typeface="Arial" panose="020B0604020202020204" pitchFamily="34" charset="0"/>
                <a:sym typeface="Arial"/>
              </a:rPr>
              <a:t>ure</a:t>
            </a:r>
          </a:p>
          <a:p>
            <a:r>
              <a:rPr lang="en-GB" sz="2000" dirty="0">
                <a:solidFill>
                  <a:schemeClr val="dk1"/>
                </a:solidFill>
                <a:latin typeface="Arial" panose="020B0604020202020204" pitchFamily="34" charset="0"/>
                <a:cs typeface="Arial" panose="020B0604020202020204" pitchFamily="34" charset="0"/>
                <a:sym typeface="Arial"/>
              </a:rPr>
              <a:t>trea</a:t>
            </a:r>
            <a:r>
              <a:rPr lang="en-GB" sz="2000" b="1" dirty="0">
                <a:ln>
                  <a:solidFill>
                    <a:schemeClr val="tx1"/>
                  </a:solidFill>
                </a:ln>
                <a:solidFill>
                  <a:srgbClr val="78F9D4"/>
                </a:solidFill>
                <a:latin typeface="Arial" panose="020B0604020202020204" pitchFamily="34" charset="0"/>
                <a:cs typeface="Arial" panose="020B0604020202020204" pitchFamily="34" charset="0"/>
                <a:sym typeface="Arial"/>
              </a:rPr>
              <a:t>s</a:t>
            </a:r>
            <a:r>
              <a:rPr lang="en-GB" sz="2000" dirty="0">
                <a:solidFill>
                  <a:schemeClr val="dk1"/>
                </a:solidFill>
                <a:latin typeface="Arial" panose="020B0604020202020204" pitchFamily="34" charset="0"/>
                <a:cs typeface="Arial" panose="020B0604020202020204" pitchFamily="34" charset="0"/>
                <a:sym typeface="Arial"/>
              </a:rPr>
              <a:t>ure</a:t>
            </a:r>
          </a:p>
          <a:p>
            <a:r>
              <a:rPr lang="en-GB" sz="2000" dirty="0">
                <a:solidFill>
                  <a:schemeClr val="dk1"/>
                </a:solidFill>
                <a:latin typeface="Arial" panose="020B0604020202020204" pitchFamily="34" charset="0"/>
                <a:cs typeface="Arial" panose="020B0604020202020204" pitchFamily="34" charset="0"/>
                <a:sym typeface="Arial"/>
              </a:rPr>
              <a:t>plea</a:t>
            </a:r>
            <a:r>
              <a:rPr lang="en-GB" sz="2000" b="1" dirty="0">
                <a:ln>
                  <a:solidFill>
                    <a:schemeClr val="tx1"/>
                  </a:solidFill>
                </a:ln>
                <a:solidFill>
                  <a:srgbClr val="78F9D4"/>
                </a:solidFill>
                <a:latin typeface="Arial" panose="020B0604020202020204" pitchFamily="34" charset="0"/>
                <a:cs typeface="Arial" panose="020B0604020202020204" pitchFamily="34" charset="0"/>
                <a:sym typeface="Arial"/>
              </a:rPr>
              <a:t>s</a:t>
            </a:r>
            <a:r>
              <a:rPr lang="en-GB" sz="2000" dirty="0">
                <a:solidFill>
                  <a:schemeClr val="dk1"/>
                </a:solidFill>
                <a:latin typeface="Arial" panose="020B0604020202020204" pitchFamily="34" charset="0"/>
                <a:cs typeface="Arial" panose="020B0604020202020204" pitchFamily="34" charset="0"/>
                <a:sym typeface="Arial"/>
              </a:rPr>
              <a:t>ure</a:t>
            </a:r>
          </a:p>
        </p:txBody>
      </p:sp>
      <p:pic>
        <p:nvPicPr>
          <p:cNvPr id="19" name="/f/">
            <a:hlinkClick r:id="" action="ppaction://media"/>
            <a:extLst>
              <a:ext uri="{FF2B5EF4-FFF2-40B4-BE49-F238E27FC236}">
                <a16:creationId xmlns="" xmlns:a16="http://schemas.microsoft.com/office/drawing/2014/main" id="{9C399BED-CB8A-44D7-84DA-8B9403080E9A}"/>
              </a:ext>
            </a:extLst>
          </p:cNvPr>
          <p:cNvPicPr>
            <a:picLocks noChangeAspect="1"/>
          </p:cNvPicPr>
          <p:nvPr>
            <a:audioFile r:link="rId2"/>
            <p:extLst>
              <p:ext uri="{DAA4B4D4-6D71-4841-9C94-3DE7FCFB9230}">
                <p14:media xmlns:p14="http://schemas.microsoft.com/office/powerpoint/2010/main" r:embed="rId1"/>
              </p:ext>
            </p:extLst>
          </p:nvPr>
        </p:nvPicPr>
        <p:blipFill>
          <a:blip r:embed="rId11">
            <a:biLevel thresh="75000"/>
          </a:blip>
          <a:stretch>
            <a:fillRect/>
          </a:stretch>
        </p:blipFill>
        <p:spPr>
          <a:xfrm>
            <a:off x="3470275" y="2413000"/>
            <a:ext cx="406400" cy="406400"/>
          </a:xfrm>
          <a:prstGeom prst="rect">
            <a:avLst/>
          </a:prstGeom>
        </p:spPr>
      </p:pic>
      <p:pic>
        <p:nvPicPr>
          <p:cNvPr id="20" name="/z/">
            <a:hlinkClick r:id="" action="ppaction://media"/>
            <a:extLst>
              <a:ext uri="{FF2B5EF4-FFF2-40B4-BE49-F238E27FC236}">
                <a16:creationId xmlns="" xmlns:a16="http://schemas.microsoft.com/office/drawing/2014/main" id="{0FB2CBC1-E75C-4019-9F4E-B97C0FF3B00F}"/>
              </a:ext>
            </a:extLst>
          </p:cNvPr>
          <p:cNvPicPr>
            <a:picLocks noChangeAspect="1"/>
          </p:cNvPicPr>
          <p:nvPr>
            <a:audioFile r:link="rId4"/>
            <p:extLst>
              <p:ext uri="{DAA4B4D4-6D71-4841-9C94-3DE7FCFB9230}">
                <p14:media xmlns:p14="http://schemas.microsoft.com/office/powerpoint/2010/main" r:embed="rId3"/>
              </p:ext>
            </p:extLst>
          </p:nvPr>
        </p:nvPicPr>
        <p:blipFill>
          <a:blip r:embed="rId11">
            <a:biLevel thresh="75000"/>
          </a:blip>
          <a:stretch>
            <a:fillRect/>
          </a:stretch>
        </p:blipFill>
        <p:spPr>
          <a:xfrm>
            <a:off x="7890240" y="2413000"/>
            <a:ext cx="406400" cy="406400"/>
          </a:xfrm>
          <a:prstGeom prst="rect">
            <a:avLst/>
          </a:prstGeom>
        </p:spPr>
      </p:pic>
      <p:pic>
        <p:nvPicPr>
          <p:cNvPr id="21" name="/d32/">
            <a:hlinkClick r:id="" action="ppaction://media"/>
            <a:extLst>
              <a:ext uri="{FF2B5EF4-FFF2-40B4-BE49-F238E27FC236}">
                <a16:creationId xmlns="" xmlns:a16="http://schemas.microsoft.com/office/drawing/2014/main" id="{84F95E33-3C7E-4907-A3E0-406120336CAE}"/>
              </a:ext>
            </a:extLst>
          </p:cNvPr>
          <p:cNvPicPr>
            <a:picLocks noChangeAspect="1"/>
          </p:cNvPicPr>
          <p:nvPr>
            <a:audioFile r:link="rId6"/>
            <p:extLst>
              <p:ext uri="{DAA4B4D4-6D71-4841-9C94-3DE7FCFB9230}">
                <p14:media xmlns:p14="http://schemas.microsoft.com/office/powerpoint/2010/main" r:embed="rId5"/>
              </p:ext>
            </p:extLst>
          </p:nvPr>
        </p:nvPicPr>
        <p:blipFill>
          <a:blip r:embed="rId11">
            <a:biLevel thresh="75000"/>
          </a:blip>
          <a:stretch>
            <a:fillRect/>
          </a:stretch>
        </p:blipFill>
        <p:spPr>
          <a:xfrm>
            <a:off x="3470275" y="4725479"/>
            <a:ext cx="406400" cy="406400"/>
          </a:xfrm>
          <a:prstGeom prst="rect">
            <a:avLst/>
          </a:prstGeom>
        </p:spPr>
      </p:pic>
      <p:pic>
        <p:nvPicPr>
          <p:cNvPr id="22" name="/3/">
            <a:hlinkClick r:id="" action="ppaction://media"/>
            <a:extLst>
              <a:ext uri="{FF2B5EF4-FFF2-40B4-BE49-F238E27FC236}">
                <a16:creationId xmlns="" xmlns:a16="http://schemas.microsoft.com/office/drawing/2014/main" id="{45525302-DECC-47A3-8256-B4155CED67C8}"/>
              </a:ext>
            </a:extLst>
          </p:cNvPr>
          <p:cNvPicPr>
            <a:picLocks noChangeAspect="1"/>
          </p:cNvPicPr>
          <p:nvPr>
            <a:audioFile r:link="rId8"/>
            <p:extLst>
              <p:ext uri="{DAA4B4D4-6D71-4841-9C94-3DE7FCFB9230}">
                <p14:media xmlns:p14="http://schemas.microsoft.com/office/powerpoint/2010/main" r:embed="rId7"/>
              </p:ext>
            </p:extLst>
          </p:nvPr>
        </p:nvPicPr>
        <p:blipFill>
          <a:blip r:embed="rId11">
            <a:biLevel thresh="75000"/>
          </a:blip>
          <a:stretch>
            <a:fillRect/>
          </a:stretch>
        </p:blipFill>
        <p:spPr>
          <a:xfrm>
            <a:off x="7890240" y="4725479"/>
            <a:ext cx="406400" cy="406400"/>
          </a:xfrm>
          <a:prstGeom prst="rect">
            <a:avLst/>
          </a:prstGeom>
        </p:spPr>
      </p:pic>
    </p:spTree>
    <p:extLst>
      <p:ext uri="{BB962C8B-B14F-4D97-AF65-F5344CB8AC3E}">
        <p14:creationId xmlns:p14="http://schemas.microsoft.com/office/powerpoint/2010/main" val="137995418"/>
      </p:ext>
    </p:extLst>
  </p:cSld>
  <p:clrMapOvr>
    <a:masterClrMapping/>
  </p:clrMapOvr>
  <p:timing>
    <p:tnLst>
      <p:par>
        <p:cTn id="1" dur="indefinite" restart="never" nodeType="tmRoot">
          <p:childTnLst>
            <p:audio>
              <p:cMediaNode vol="80000">
                <p:cTn id="2" fill="hold" display="0">
                  <p:stCondLst>
                    <p:cond delay="indefinite"/>
                  </p:stCondLst>
                  <p:endCondLst>
                    <p:cond evt="onStopAudio" delay="0">
                      <p:tgtEl>
                        <p:sldTgt/>
                      </p:tgtEl>
                    </p:cond>
                  </p:endCondLst>
                </p:cTn>
                <p:tgtEl>
                  <p:spTgt spid="19"/>
                </p:tgtEl>
              </p:cMediaNode>
            </p:audio>
            <p:audio>
              <p:cMediaNode vol="80000">
                <p:cTn id="3" fill="hold" display="0">
                  <p:stCondLst>
                    <p:cond delay="indefinite"/>
                  </p:stCondLst>
                  <p:endCondLst>
                    <p:cond evt="onStopAudio" delay="0">
                      <p:tgtEl>
                        <p:sldTgt/>
                      </p:tgtEl>
                    </p:cond>
                  </p:endCondLst>
                </p:cTn>
                <p:tgtEl>
                  <p:spTgt spid="20"/>
                </p:tgtEl>
              </p:cMediaNode>
            </p:audio>
            <p:audio>
              <p:cMediaNode vol="80000">
                <p:cTn id="4" fill="hold" display="0">
                  <p:stCondLst>
                    <p:cond delay="indefinite"/>
                  </p:stCondLst>
                  <p:endCondLst>
                    <p:cond evt="onStopAudio" delay="0">
                      <p:tgtEl>
                        <p:sldTgt/>
                      </p:tgtEl>
                    </p:cond>
                  </p:endCondLst>
                </p:cTn>
                <p:tgtEl>
                  <p:spTgt spid="21"/>
                </p:tgtEl>
              </p:cMediaNode>
            </p:audio>
            <p:audio>
              <p:cMediaNode vol="80000">
                <p:cTn id="5" fill="hold" display="0">
                  <p:stCondLst>
                    <p:cond delay="indefinite"/>
                  </p:stCondLst>
                  <p:endCondLst>
                    <p:cond evt="onStopAudio" delay="0">
                      <p:tgtEl>
                        <p:sldTgt/>
                      </p:tgtEl>
                    </p:cond>
                  </p:endCondLst>
                </p:cTn>
                <p:tgtEl>
                  <p:spTgt spid="2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8607" y="1481055"/>
            <a:ext cx="10833582" cy="707886"/>
          </a:xfrm>
        </p:spPr>
        <p:txBody>
          <a:bodyPr/>
          <a:lstStyle/>
          <a:p>
            <a:r>
              <a:rPr lang="en-US" altLang="en-US" dirty="0"/>
              <a:t>Consonant Sounds 1</a:t>
            </a:r>
            <a:endParaRPr lang="en-GB" dirty="0"/>
          </a:p>
        </p:txBody>
      </p:sp>
      <p:grpSp>
        <p:nvGrpSpPr>
          <p:cNvPr id="12" name="Group 11"/>
          <p:cNvGrpSpPr/>
          <p:nvPr/>
        </p:nvGrpSpPr>
        <p:grpSpPr>
          <a:xfrm>
            <a:off x="742950" y="2190750"/>
            <a:ext cx="10287000" cy="4476750"/>
            <a:chOff x="742950" y="2190750"/>
            <a:chExt cx="7734300" cy="3810000"/>
          </a:xfrm>
        </p:grpSpPr>
        <p:sp>
          <p:nvSpPr>
            <p:cNvPr id="7" name="Rectangle 6"/>
            <p:cNvSpPr/>
            <p:nvPr/>
          </p:nvSpPr>
          <p:spPr>
            <a:xfrm>
              <a:off x="742950" y="2190750"/>
              <a:ext cx="3867150" cy="1905000"/>
            </a:xfrm>
            <a:prstGeom prst="rect">
              <a:avLst/>
            </a:prstGeom>
            <a:noFill/>
            <a:ln w="28575">
              <a:solidFill>
                <a:srgbClr val="A098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4610100" y="2190750"/>
              <a:ext cx="3867150" cy="1905000"/>
            </a:xfrm>
            <a:prstGeom prst="rect">
              <a:avLst/>
            </a:prstGeom>
            <a:noFill/>
            <a:ln w="28575">
              <a:solidFill>
                <a:srgbClr val="A098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742950" y="4095750"/>
              <a:ext cx="3867150" cy="1905000"/>
            </a:xfrm>
            <a:prstGeom prst="rect">
              <a:avLst/>
            </a:prstGeom>
            <a:noFill/>
            <a:ln w="28575">
              <a:solidFill>
                <a:srgbClr val="A098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610100" y="4095750"/>
              <a:ext cx="3867150" cy="1905000"/>
            </a:xfrm>
            <a:prstGeom prst="rect">
              <a:avLst/>
            </a:prstGeom>
            <a:noFill/>
            <a:ln w="28575">
              <a:solidFill>
                <a:srgbClr val="A098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1" name="Rectangle 10"/>
          <p:cNvSpPr/>
          <p:nvPr/>
        </p:nvSpPr>
        <p:spPr>
          <a:xfrm>
            <a:off x="914400" y="2190750"/>
            <a:ext cx="4019550" cy="1938992"/>
          </a:xfrm>
          <a:prstGeom prst="rect">
            <a:avLst/>
          </a:prstGeom>
        </p:spPr>
        <p:txBody>
          <a:bodyPr wrap="square">
            <a:spAutoFit/>
          </a:bodyPr>
          <a:lstStyle/>
          <a:p>
            <a:r>
              <a:rPr lang="en-GB" sz="2000" dirty="0">
                <a:latin typeface="Arial" panose="020B0604020202020204" pitchFamily="34" charset="0"/>
                <a:cs typeface="Arial" panose="020B0604020202020204" pitchFamily="34" charset="0"/>
              </a:rPr>
              <a:t>/m/</a:t>
            </a:r>
          </a:p>
          <a:p>
            <a:r>
              <a:rPr lang="en-GB" sz="2000" dirty="0">
                <a:latin typeface="Arial" panose="020B0604020202020204" pitchFamily="34" charset="0"/>
                <a:cs typeface="Arial" panose="020B0604020202020204" pitchFamily="34" charset="0"/>
              </a:rPr>
              <a:t>sound heard</a:t>
            </a:r>
          </a:p>
          <a:p>
            <a:r>
              <a:rPr lang="en-GB" sz="2000" dirty="0">
                <a:latin typeface="Arial" panose="020B0604020202020204" pitchFamily="34" charset="0"/>
                <a:cs typeface="Arial" panose="020B0604020202020204" pitchFamily="34" charset="0"/>
              </a:rPr>
              <a:t>co</a:t>
            </a:r>
            <a:r>
              <a:rPr lang="en-GB" sz="2000" b="1" dirty="0">
                <a:ln>
                  <a:solidFill>
                    <a:schemeClr val="tx1"/>
                  </a:solidFill>
                </a:ln>
                <a:solidFill>
                  <a:srgbClr val="78F9D4"/>
                </a:solidFill>
                <a:latin typeface="Arial" panose="020B0604020202020204" pitchFamily="34" charset="0"/>
                <a:cs typeface="Arial" panose="020B0604020202020204" pitchFamily="34" charset="0"/>
              </a:rPr>
              <a:t>mm</a:t>
            </a:r>
            <a:r>
              <a:rPr lang="en-GB" sz="2000" dirty="0">
                <a:latin typeface="Arial" panose="020B0604020202020204" pitchFamily="34" charset="0"/>
                <a:cs typeface="Arial" panose="020B0604020202020204" pitchFamily="34" charset="0"/>
              </a:rPr>
              <a:t>ittee	bo</a:t>
            </a:r>
            <a:r>
              <a:rPr lang="en-GB" sz="2000" b="1" dirty="0">
                <a:ln>
                  <a:solidFill>
                    <a:schemeClr val="tx1"/>
                  </a:solidFill>
                </a:ln>
                <a:solidFill>
                  <a:srgbClr val="78F9D4"/>
                </a:solidFill>
                <a:latin typeface="Arial" panose="020B0604020202020204" pitchFamily="34" charset="0"/>
                <a:cs typeface="Arial" panose="020B0604020202020204" pitchFamily="34" charset="0"/>
              </a:rPr>
              <a:t>mb</a:t>
            </a:r>
          </a:p>
          <a:p>
            <a:r>
              <a:rPr lang="en-GB" sz="2000" dirty="0">
                <a:latin typeface="Arial" panose="020B0604020202020204" pitchFamily="34" charset="0"/>
                <a:cs typeface="Arial" panose="020B0604020202020204" pitchFamily="34" charset="0"/>
              </a:rPr>
              <a:t>thu</a:t>
            </a:r>
            <a:r>
              <a:rPr lang="en-GB" sz="2000" b="1" dirty="0">
                <a:ln>
                  <a:solidFill>
                    <a:schemeClr val="tx1"/>
                  </a:solidFill>
                </a:ln>
                <a:solidFill>
                  <a:srgbClr val="78F9D4"/>
                </a:solidFill>
                <a:latin typeface="Arial" panose="020B0604020202020204" pitchFamily="34" charset="0"/>
                <a:cs typeface="Arial" panose="020B0604020202020204" pitchFamily="34" charset="0"/>
              </a:rPr>
              <a:t>mb</a:t>
            </a:r>
            <a:r>
              <a:rPr lang="en-GB" sz="2000" dirty="0">
                <a:latin typeface="Arial" panose="020B0604020202020204" pitchFamily="34" charset="0"/>
                <a:cs typeface="Arial" panose="020B0604020202020204" pitchFamily="34" charset="0"/>
              </a:rPr>
              <a:t>		cru</a:t>
            </a:r>
            <a:r>
              <a:rPr lang="en-GB" sz="2000" b="1" dirty="0">
                <a:ln>
                  <a:solidFill>
                    <a:schemeClr val="tx1"/>
                  </a:solidFill>
                </a:ln>
                <a:solidFill>
                  <a:srgbClr val="78F9D4"/>
                </a:solidFill>
                <a:latin typeface="Arial" panose="020B0604020202020204" pitchFamily="34" charset="0"/>
                <a:cs typeface="Arial" panose="020B0604020202020204" pitchFamily="34" charset="0"/>
              </a:rPr>
              <a:t>mb</a:t>
            </a:r>
          </a:p>
          <a:p>
            <a:r>
              <a:rPr lang="en-GB" sz="2000" dirty="0">
                <a:latin typeface="Arial" panose="020B0604020202020204" pitchFamily="34" charset="0"/>
                <a:cs typeface="Arial" panose="020B0604020202020204" pitchFamily="34" charset="0"/>
              </a:rPr>
              <a:t>cli</a:t>
            </a:r>
            <a:r>
              <a:rPr lang="en-GB" sz="2000" b="1" dirty="0">
                <a:ln>
                  <a:solidFill>
                    <a:schemeClr val="tx1"/>
                  </a:solidFill>
                </a:ln>
                <a:solidFill>
                  <a:srgbClr val="78F9D4"/>
                </a:solidFill>
                <a:latin typeface="Arial" panose="020B0604020202020204" pitchFamily="34" charset="0"/>
                <a:cs typeface="Arial" panose="020B0604020202020204" pitchFamily="34" charset="0"/>
              </a:rPr>
              <a:t>mb</a:t>
            </a:r>
            <a:r>
              <a:rPr lang="en-GB" sz="2000" dirty="0">
                <a:latin typeface="Arial" panose="020B0604020202020204" pitchFamily="34" charset="0"/>
                <a:cs typeface="Arial" panose="020B0604020202020204" pitchFamily="34" charset="0"/>
              </a:rPr>
              <a:t>		conde</a:t>
            </a:r>
            <a:r>
              <a:rPr lang="en-GB" sz="2000" b="1" dirty="0">
                <a:ln>
                  <a:solidFill>
                    <a:schemeClr val="tx1"/>
                  </a:solidFill>
                </a:ln>
                <a:solidFill>
                  <a:srgbClr val="78F9D4"/>
                </a:solidFill>
                <a:latin typeface="Arial" panose="020B0604020202020204" pitchFamily="34" charset="0"/>
                <a:cs typeface="Arial" panose="020B0604020202020204" pitchFamily="34" charset="0"/>
              </a:rPr>
              <a:t>mn</a:t>
            </a:r>
          </a:p>
          <a:p>
            <a:r>
              <a:rPr lang="en-GB" sz="2000" dirty="0">
                <a:latin typeface="Arial" panose="020B0604020202020204" pitchFamily="34" charset="0"/>
                <a:cs typeface="Arial" panose="020B0604020202020204" pitchFamily="34" charset="0"/>
              </a:rPr>
              <a:t>colu</a:t>
            </a:r>
            <a:r>
              <a:rPr lang="en-GB" sz="2000" b="1" dirty="0">
                <a:ln>
                  <a:solidFill>
                    <a:schemeClr val="tx1"/>
                  </a:solidFill>
                </a:ln>
                <a:solidFill>
                  <a:srgbClr val="78F9D4"/>
                </a:solidFill>
                <a:latin typeface="Arial" panose="020B0604020202020204" pitchFamily="34" charset="0"/>
                <a:cs typeface="Arial" panose="020B0604020202020204" pitchFamily="34" charset="0"/>
              </a:rPr>
              <a:t>mn</a:t>
            </a:r>
            <a:r>
              <a:rPr lang="en-GB" sz="2000" dirty="0">
                <a:latin typeface="Arial" panose="020B0604020202020204" pitchFamily="34" charset="0"/>
                <a:cs typeface="Arial" panose="020B0604020202020204" pitchFamily="34" charset="0"/>
              </a:rPr>
              <a:t>		autu</a:t>
            </a:r>
            <a:r>
              <a:rPr lang="en-GB" sz="2000" b="1" dirty="0">
                <a:ln>
                  <a:solidFill>
                    <a:schemeClr val="tx1"/>
                  </a:solidFill>
                </a:ln>
                <a:solidFill>
                  <a:srgbClr val="78F9D4"/>
                </a:solidFill>
                <a:latin typeface="Arial" panose="020B0604020202020204" pitchFamily="34" charset="0"/>
                <a:cs typeface="Arial" panose="020B0604020202020204" pitchFamily="34" charset="0"/>
              </a:rPr>
              <a:t>mn</a:t>
            </a:r>
          </a:p>
        </p:txBody>
      </p:sp>
      <p:sp>
        <p:nvSpPr>
          <p:cNvPr id="14" name="Rectangle 13"/>
          <p:cNvSpPr/>
          <p:nvPr/>
        </p:nvSpPr>
        <p:spPr>
          <a:xfrm>
            <a:off x="6234917" y="2209800"/>
            <a:ext cx="4019550" cy="1631216"/>
          </a:xfrm>
          <a:prstGeom prst="rect">
            <a:avLst/>
          </a:prstGeom>
        </p:spPr>
        <p:txBody>
          <a:bodyPr wrap="square">
            <a:spAutoFit/>
          </a:bodyPr>
          <a:lstStyle/>
          <a:p>
            <a:pPr lvl="0"/>
            <a:r>
              <a:rPr lang="en-GB" sz="2000" dirty="0">
                <a:solidFill>
                  <a:schemeClr val="dk1"/>
                </a:solidFill>
                <a:latin typeface="Arial" panose="020B0604020202020204" pitchFamily="34" charset="0"/>
                <a:ea typeface="Arial"/>
                <a:cs typeface="Arial" panose="020B0604020202020204" pitchFamily="34" charset="0"/>
                <a:sym typeface="Arial"/>
              </a:rPr>
              <a:t>/g/</a:t>
            </a:r>
          </a:p>
          <a:p>
            <a:pPr lvl="0"/>
            <a:r>
              <a:rPr lang="en-GB" sz="2000" dirty="0">
                <a:solidFill>
                  <a:schemeClr val="dk1"/>
                </a:solidFill>
                <a:latin typeface="Arial" panose="020B0604020202020204" pitchFamily="34" charset="0"/>
                <a:cs typeface="Arial" panose="020B0604020202020204" pitchFamily="34" charset="0"/>
              </a:rPr>
              <a:t>sound heard</a:t>
            </a:r>
          </a:p>
          <a:p>
            <a:pPr lvl="0"/>
            <a:endParaRPr lang="en-GB" sz="2000" dirty="0">
              <a:solidFill>
                <a:schemeClr val="dk1"/>
              </a:solidFill>
              <a:latin typeface="Arial" panose="020B0604020202020204" pitchFamily="34" charset="0"/>
              <a:ea typeface="Arial"/>
              <a:cs typeface="Arial" panose="020B0604020202020204" pitchFamily="34" charset="0"/>
              <a:sym typeface="Arial"/>
            </a:endParaRPr>
          </a:p>
          <a:p>
            <a:pPr lvl="0"/>
            <a:r>
              <a:rPr lang="en-GB" sz="2000" dirty="0">
                <a:solidFill>
                  <a:schemeClr val="dk1"/>
                </a:solidFill>
                <a:latin typeface="Arial" panose="020B0604020202020204" pitchFamily="34" charset="0"/>
                <a:cs typeface="Arial" panose="020B0604020202020204" pitchFamily="34" charset="0"/>
              </a:rPr>
              <a:t>words needed to know</a:t>
            </a:r>
          </a:p>
          <a:p>
            <a:pPr lvl="0"/>
            <a:r>
              <a:rPr lang="en-GB" sz="2000" b="1" dirty="0" smtClean="0">
                <a:ln>
                  <a:solidFill>
                    <a:schemeClr val="tx1"/>
                  </a:solidFill>
                </a:ln>
                <a:solidFill>
                  <a:srgbClr val="78F9D4"/>
                </a:solidFill>
                <a:latin typeface="Arial" panose="020B0604020202020204" pitchFamily="34" charset="0"/>
                <a:cs typeface="Arial" panose="020B0604020202020204" pitchFamily="34" charset="0"/>
              </a:rPr>
              <a:t>gu</a:t>
            </a:r>
            <a:r>
              <a:rPr lang="en-GB" sz="2000" dirty="0" smtClean="0">
                <a:solidFill>
                  <a:schemeClr val="dk1"/>
                </a:solidFill>
                <a:latin typeface="Arial" panose="020B0604020202020204" pitchFamily="34" charset="0"/>
                <a:cs typeface="Arial" panose="020B0604020202020204" pitchFamily="34" charset="0"/>
              </a:rPr>
              <a:t>arantee</a:t>
            </a:r>
            <a:endParaRPr lang="en-GB" sz="2000" dirty="0">
              <a:solidFill>
                <a:schemeClr val="dk1"/>
              </a:solidFill>
              <a:latin typeface="Arial" panose="020B0604020202020204" pitchFamily="34" charset="0"/>
              <a:cs typeface="Arial" panose="020B0604020202020204" pitchFamily="34" charset="0"/>
            </a:endParaRPr>
          </a:p>
        </p:txBody>
      </p:sp>
      <p:sp>
        <p:nvSpPr>
          <p:cNvPr id="15" name="Rectangle 14"/>
          <p:cNvSpPr/>
          <p:nvPr/>
        </p:nvSpPr>
        <p:spPr>
          <a:xfrm>
            <a:off x="971550" y="4456569"/>
            <a:ext cx="4019550" cy="2246769"/>
          </a:xfrm>
          <a:prstGeom prst="rect">
            <a:avLst/>
          </a:prstGeom>
        </p:spPr>
        <p:txBody>
          <a:bodyPr wrap="square">
            <a:spAutoFit/>
          </a:bodyPr>
          <a:lstStyle/>
          <a:p>
            <a:pPr lvl="0"/>
            <a:r>
              <a:rPr lang="en-GB" sz="2000" dirty="0">
                <a:solidFill>
                  <a:schemeClr val="dk1"/>
                </a:solidFill>
                <a:latin typeface="Arial" panose="020B0604020202020204" pitchFamily="34" charset="0"/>
                <a:cs typeface="Arial" panose="020B0604020202020204" pitchFamily="34" charset="0"/>
              </a:rPr>
              <a:t>/ʃ/</a:t>
            </a:r>
          </a:p>
          <a:p>
            <a:pPr lvl="0"/>
            <a:r>
              <a:rPr lang="en-GB" sz="2000" dirty="0">
                <a:solidFill>
                  <a:schemeClr val="dk1"/>
                </a:solidFill>
                <a:latin typeface="Arial" panose="020B0604020202020204" pitchFamily="34" charset="0"/>
                <a:cs typeface="Arial" panose="020B0604020202020204" pitchFamily="34" charset="0"/>
              </a:rPr>
              <a:t>sound heard</a:t>
            </a:r>
          </a:p>
          <a:p>
            <a:pPr lvl="0"/>
            <a:endParaRPr lang="en-GB" sz="2000" dirty="0">
              <a:solidFill>
                <a:schemeClr val="dk1"/>
              </a:solidFill>
              <a:latin typeface="Arial" panose="020B0604020202020204" pitchFamily="34" charset="0"/>
              <a:cs typeface="Arial" panose="020B0604020202020204" pitchFamily="34" charset="0"/>
            </a:endParaRPr>
          </a:p>
          <a:p>
            <a:pPr lvl="0"/>
            <a:r>
              <a:rPr lang="en-GB" sz="2000" dirty="0">
                <a:solidFill>
                  <a:schemeClr val="dk1"/>
                </a:solidFill>
                <a:latin typeface="Arial" panose="020B0604020202020204" pitchFamily="34" charset="0"/>
                <a:cs typeface="Arial" panose="020B0604020202020204" pitchFamily="34" charset="0"/>
              </a:rPr>
              <a:t>words needed to know</a:t>
            </a:r>
          </a:p>
          <a:p>
            <a:pPr lvl="0"/>
            <a:endParaRPr lang="en-GB" sz="2000" dirty="0">
              <a:solidFill>
                <a:schemeClr val="dk1"/>
              </a:solidFill>
              <a:latin typeface="Arial" panose="020B0604020202020204" pitchFamily="34" charset="0"/>
              <a:cs typeface="Arial" panose="020B0604020202020204" pitchFamily="34" charset="0"/>
            </a:endParaRPr>
          </a:p>
          <a:p>
            <a:pPr lvl="0"/>
            <a:r>
              <a:rPr lang="en-GB" sz="2000" dirty="0">
                <a:solidFill>
                  <a:schemeClr val="dk1"/>
                </a:solidFill>
                <a:latin typeface="Arial" panose="020B0604020202020204" pitchFamily="34" charset="0"/>
                <a:cs typeface="Arial" panose="020B0604020202020204" pitchFamily="34" charset="0"/>
              </a:rPr>
              <a:t>espe</a:t>
            </a:r>
            <a:r>
              <a:rPr lang="en-GB" sz="2000" b="1" dirty="0">
                <a:ln>
                  <a:solidFill>
                    <a:schemeClr val="tx1"/>
                  </a:solidFill>
                </a:ln>
                <a:solidFill>
                  <a:srgbClr val="78F9D4"/>
                </a:solidFill>
                <a:latin typeface="Arial" panose="020B0604020202020204" pitchFamily="34" charset="0"/>
                <a:cs typeface="Arial" panose="020B0604020202020204" pitchFamily="34" charset="0"/>
              </a:rPr>
              <a:t>c</a:t>
            </a:r>
            <a:r>
              <a:rPr lang="en-GB" sz="2000" dirty="0">
                <a:solidFill>
                  <a:schemeClr val="dk1"/>
                </a:solidFill>
                <a:latin typeface="Arial" panose="020B0604020202020204" pitchFamily="34" charset="0"/>
                <a:cs typeface="Arial" panose="020B0604020202020204" pitchFamily="34" charset="0"/>
              </a:rPr>
              <a:t>ially</a:t>
            </a:r>
          </a:p>
          <a:p>
            <a:pPr lvl="0"/>
            <a:r>
              <a:rPr lang="en-GB" sz="2000" dirty="0">
                <a:solidFill>
                  <a:schemeClr val="dk1"/>
                </a:solidFill>
                <a:latin typeface="Arial" panose="020B0604020202020204" pitchFamily="34" charset="0"/>
                <a:cs typeface="Arial" panose="020B0604020202020204" pitchFamily="34" charset="0"/>
              </a:rPr>
              <a:t>appre</a:t>
            </a:r>
            <a:r>
              <a:rPr lang="en-GB" sz="2000" b="1" dirty="0">
                <a:ln>
                  <a:solidFill>
                    <a:schemeClr val="tx1"/>
                  </a:solidFill>
                </a:ln>
                <a:solidFill>
                  <a:srgbClr val="78F9D4"/>
                </a:solidFill>
                <a:latin typeface="Arial" panose="020B0604020202020204" pitchFamily="34" charset="0"/>
                <a:cs typeface="Arial" panose="020B0604020202020204" pitchFamily="34" charset="0"/>
              </a:rPr>
              <a:t>c</a:t>
            </a:r>
            <a:r>
              <a:rPr lang="en-GB" sz="2000" dirty="0">
                <a:solidFill>
                  <a:schemeClr val="dk1"/>
                </a:solidFill>
                <a:latin typeface="Arial" panose="020B0604020202020204" pitchFamily="34" charset="0"/>
                <a:cs typeface="Arial" panose="020B0604020202020204" pitchFamily="34" charset="0"/>
              </a:rPr>
              <a:t>iate</a:t>
            </a:r>
          </a:p>
        </p:txBody>
      </p:sp>
      <p:sp>
        <p:nvSpPr>
          <p:cNvPr id="16" name="Rectangle 15"/>
          <p:cNvSpPr/>
          <p:nvPr/>
        </p:nvSpPr>
        <p:spPr>
          <a:xfrm>
            <a:off x="6234917" y="4420731"/>
            <a:ext cx="4019550" cy="2246769"/>
          </a:xfrm>
          <a:prstGeom prst="rect">
            <a:avLst/>
          </a:prstGeom>
        </p:spPr>
        <p:txBody>
          <a:bodyPr wrap="square">
            <a:spAutoFit/>
          </a:bodyPr>
          <a:lstStyle/>
          <a:p>
            <a:pPr lvl="0"/>
            <a:r>
              <a:rPr lang="en-GB" sz="2000" dirty="0">
                <a:latin typeface="Arial" panose="020B0604020202020204" pitchFamily="34" charset="0"/>
                <a:ea typeface="Arial"/>
                <a:cs typeface="Arial" panose="020B0604020202020204" pitchFamily="34" charset="0"/>
                <a:sym typeface="Arial"/>
              </a:rPr>
              <a:t>/n/</a:t>
            </a:r>
          </a:p>
          <a:p>
            <a:pPr lvl="0"/>
            <a:r>
              <a:rPr lang="en-GB" sz="2000" dirty="0">
                <a:latin typeface="Arial" panose="020B0604020202020204" pitchFamily="34" charset="0"/>
                <a:cs typeface="Arial" panose="020B0604020202020204" pitchFamily="34" charset="0"/>
              </a:rPr>
              <a:t>sound heard</a:t>
            </a:r>
            <a:endParaRPr lang="en-GB" sz="2000" dirty="0">
              <a:latin typeface="Arial" panose="020B0604020202020204" pitchFamily="34" charset="0"/>
              <a:ea typeface="Arial"/>
              <a:cs typeface="Arial" panose="020B0604020202020204" pitchFamily="34" charset="0"/>
              <a:sym typeface="Arial"/>
            </a:endParaRPr>
          </a:p>
          <a:p>
            <a:pPr lvl="0"/>
            <a:r>
              <a:rPr lang="en-GB" sz="2000" dirty="0">
                <a:latin typeface="Arial" panose="020B0604020202020204" pitchFamily="34" charset="0"/>
                <a:cs typeface="Arial" panose="020B0604020202020204" pitchFamily="34" charset="0"/>
              </a:rPr>
              <a:t>words needed to know</a:t>
            </a:r>
          </a:p>
          <a:p>
            <a:pPr lvl="0"/>
            <a:r>
              <a:rPr lang="en-GB" sz="2000" b="1" dirty="0">
                <a:ln>
                  <a:solidFill>
                    <a:schemeClr val="tx1"/>
                  </a:solidFill>
                </a:ln>
                <a:solidFill>
                  <a:srgbClr val="78F9D4"/>
                </a:solidFill>
                <a:latin typeface="Arial" panose="020B0604020202020204" pitchFamily="34" charset="0"/>
                <a:ea typeface="Arial"/>
                <a:cs typeface="Arial" panose="020B0604020202020204" pitchFamily="34" charset="0"/>
                <a:sym typeface="Arial"/>
              </a:rPr>
              <a:t>kn</a:t>
            </a:r>
            <a:r>
              <a:rPr lang="en-GB" sz="2000" dirty="0">
                <a:latin typeface="Arial" panose="020B0604020202020204" pitchFamily="34" charset="0"/>
                <a:ea typeface="Arial"/>
                <a:cs typeface="Arial" panose="020B0604020202020204" pitchFamily="34" charset="0"/>
                <a:sym typeface="Arial"/>
              </a:rPr>
              <a:t>ot</a:t>
            </a:r>
          </a:p>
          <a:p>
            <a:pPr lvl="0"/>
            <a:r>
              <a:rPr lang="en-GB" sz="2000" b="1" dirty="0">
                <a:ln>
                  <a:solidFill>
                    <a:schemeClr val="tx1"/>
                  </a:solidFill>
                </a:ln>
                <a:solidFill>
                  <a:srgbClr val="78F9D4"/>
                </a:solidFill>
                <a:latin typeface="Arial" panose="020B0604020202020204" pitchFamily="34" charset="0"/>
                <a:cs typeface="Arial" panose="020B0604020202020204" pitchFamily="34" charset="0"/>
              </a:rPr>
              <a:t>kn</a:t>
            </a:r>
            <a:r>
              <a:rPr lang="en-GB" sz="2000" dirty="0">
                <a:latin typeface="Arial" panose="020B0604020202020204" pitchFamily="34" charset="0"/>
                <a:cs typeface="Arial" panose="020B0604020202020204" pitchFamily="34" charset="0"/>
              </a:rPr>
              <a:t>ee</a:t>
            </a:r>
          </a:p>
          <a:p>
            <a:pPr lvl="0"/>
            <a:r>
              <a:rPr lang="en-GB" sz="2000" b="1" dirty="0">
                <a:ln>
                  <a:solidFill>
                    <a:schemeClr val="tx1"/>
                  </a:solidFill>
                </a:ln>
                <a:solidFill>
                  <a:srgbClr val="78F9D4"/>
                </a:solidFill>
                <a:latin typeface="Arial" panose="020B0604020202020204" pitchFamily="34" charset="0"/>
                <a:ea typeface="Arial"/>
                <a:cs typeface="Arial" panose="020B0604020202020204" pitchFamily="34" charset="0"/>
                <a:sym typeface="Arial"/>
              </a:rPr>
              <a:t>kn</a:t>
            </a:r>
            <a:r>
              <a:rPr lang="en-GB" sz="2000" dirty="0">
                <a:latin typeface="Arial" panose="020B0604020202020204" pitchFamily="34" charset="0"/>
                <a:ea typeface="Arial"/>
                <a:cs typeface="Arial" panose="020B0604020202020204" pitchFamily="34" charset="0"/>
                <a:sym typeface="Arial"/>
              </a:rPr>
              <a:t>ife</a:t>
            </a:r>
          </a:p>
          <a:p>
            <a:pPr lvl="0"/>
            <a:r>
              <a:rPr lang="en-GB" sz="2000" b="1" dirty="0">
                <a:ln>
                  <a:solidFill>
                    <a:schemeClr val="tx1"/>
                  </a:solidFill>
                </a:ln>
                <a:solidFill>
                  <a:srgbClr val="78F9D4"/>
                </a:solidFill>
                <a:latin typeface="Arial" panose="020B0604020202020204" pitchFamily="34" charset="0"/>
                <a:cs typeface="Arial" panose="020B0604020202020204" pitchFamily="34" charset="0"/>
              </a:rPr>
              <a:t>kn</a:t>
            </a:r>
            <a:r>
              <a:rPr lang="en-GB" sz="2000" dirty="0">
                <a:latin typeface="Arial" panose="020B0604020202020204" pitchFamily="34" charset="0"/>
                <a:cs typeface="Arial" panose="020B0604020202020204" pitchFamily="34" charset="0"/>
              </a:rPr>
              <a:t>owledge</a:t>
            </a:r>
            <a:endParaRPr lang="en-GB" sz="2000" dirty="0">
              <a:latin typeface="Arial" panose="020B0604020202020204" pitchFamily="34" charset="0"/>
              <a:cs typeface="Arial" panose="020B0604020202020204" pitchFamily="34" charset="0"/>
              <a:sym typeface="Arial"/>
            </a:endParaRPr>
          </a:p>
        </p:txBody>
      </p:sp>
      <p:sp>
        <p:nvSpPr>
          <p:cNvPr id="3" name="Rectangle 2"/>
          <p:cNvSpPr/>
          <p:nvPr/>
        </p:nvSpPr>
        <p:spPr>
          <a:xfrm>
            <a:off x="5886450" y="4017288"/>
            <a:ext cx="5143500" cy="403443"/>
          </a:xfrm>
          <a:prstGeom prst="rect">
            <a:avLst/>
          </a:prstGeom>
          <a:solidFill>
            <a:srgbClr val="78F9D4"/>
          </a:solidFill>
          <a:ln w="28575">
            <a:solidFill>
              <a:srgbClr val="A098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p:cNvSpPr/>
          <p:nvPr/>
        </p:nvSpPr>
        <p:spPr>
          <a:xfrm>
            <a:off x="6234917" y="4017288"/>
            <a:ext cx="4716484" cy="400110"/>
          </a:xfrm>
          <a:prstGeom prst="rect">
            <a:avLst/>
          </a:prstGeom>
        </p:spPr>
        <p:txBody>
          <a:bodyPr wrap="none">
            <a:spAutoFit/>
          </a:bodyPr>
          <a:lstStyle/>
          <a:p>
            <a:pPr algn="ctr"/>
            <a:r>
              <a:rPr lang="en-GB" sz="2000" dirty="0">
                <a:latin typeface="Arial" panose="020B0604020202020204" pitchFamily="34" charset="0"/>
                <a:cs typeface="Arial" panose="020B0604020202020204" pitchFamily="34" charset="0"/>
              </a:rPr>
              <a:t>Watch out for silent letters when spoken</a:t>
            </a:r>
          </a:p>
        </p:txBody>
      </p:sp>
      <p:pic>
        <p:nvPicPr>
          <p:cNvPr id="1026" name="Picture 2" descr="C:\Users\vicsafc\Documents\NCFE\Rebranding project\EDSQ workbook\FW__Workbook_icons_ (1)\L&amp;OD Icons-08.png"/>
          <p:cNvPicPr>
            <a:picLocks noChangeAspect="1" noChangeArrowheads="1"/>
          </p:cNvPicPr>
          <p:nvPr/>
        </p:nvPicPr>
        <p:blipFill>
          <a:blip r:embed="rId11" cstate="print">
            <a:biLevel thresh="75000"/>
            <a:extLst>
              <a:ext uri="{28A0092B-C50C-407E-A947-70E740481C1C}">
                <a14:useLocalDpi xmlns:a14="http://schemas.microsoft.com/office/drawing/2010/main" val="0"/>
              </a:ext>
            </a:extLst>
          </a:blip>
          <a:srcRect/>
          <a:stretch>
            <a:fillRect/>
          </a:stretch>
        </p:blipFill>
        <p:spPr bwMode="auto">
          <a:xfrm>
            <a:off x="5915036" y="4057402"/>
            <a:ext cx="319881" cy="319881"/>
          </a:xfrm>
          <a:prstGeom prst="rect">
            <a:avLst/>
          </a:prstGeom>
          <a:noFill/>
          <a:extLst>
            <a:ext uri="{909E8E84-426E-40DD-AFC4-6F175D3DCCD1}">
              <a14:hiddenFill xmlns:a14="http://schemas.microsoft.com/office/drawing/2010/main">
                <a:solidFill>
                  <a:srgbClr val="FFFFFF"/>
                </a:solidFill>
              </a14:hiddenFill>
            </a:ext>
          </a:extLst>
        </p:spPr>
      </p:pic>
      <p:pic>
        <p:nvPicPr>
          <p:cNvPr id="23" name="/m/">
            <a:hlinkClick r:id="" action="ppaction://media"/>
            <a:extLst>
              <a:ext uri="{FF2B5EF4-FFF2-40B4-BE49-F238E27FC236}">
                <a16:creationId xmlns="" xmlns:a16="http://schemas.microsoft.com/office/drawing/2014/main" id="{7EF65196-527D-4AD1-A911-A90A021B7C09}"/>
              </a:ext>
            </a:extLst>
          </p:cNvPr>
          <p:cNvPicPr>
            <a:picLocks noChangeAspect="1"/>
          </p:cNvPicPr>
          <p:nvPr>
            <a:audioFile r:link="rId2"/>
            <p:extLst>
              <p:ext uri="{DAA4B4D4-6D71-4841-9C94-3DE7FCFB9230}">
                <p14:media xmlns:p14="http://schemas.microsoft.com/office/powerpoint/2010/main" r:embed="rId1"/>
              </p:ext>
            </p:extLst>
          </p:nvPr>
        </p:nvPicPr>
        <p:blipFill>
          <a:blip r:embed="rId12">
            <a:biLevel thresh="75000"/>
          </a:blip>
          <a:stretch>
            <a:fillRect/>
          </a:stretch>
        </p:blipFill>
        <p:spPr>
          <a:xfrm>
            <a:off x="3111500" y="2321722"/>
            <a:ext cx="406400" cy="406400"/>
          </a:xfrm>
          <a:prstGeom prst="rect">
            <a:avLst/>
          </a:prstGeom>
        </p:spPr>
      </p:pic>
      <p:pic>
        <p:nvPicPr>
          <p:cNvPr id="24" name="Recorded Sound">
            <a:hlinkClick r:id="" action="ppaction://media"/>
            <a:extLst>
              <a:ext uri="{FF2B5EF4-FFF2-40B4-BE49-F238E27FC236}">
                <a16:creationId xmlns="" xmlns:a16="http://schemas.microsoft.com/office/drawing/2014/main" id="{C7F84DA5-E774-46BA-B05C-4F23B5715800}"/>
              </a:ext>
            </a:extLst>
          </p:cNvPr>
          <p:cNvPicPr>
            <a:picLocks noChangeAspect="1"/>
          </p:cNvPicPr>
          <p:nvPr>
            <a:audioFile r:link="rId4"/>
            <p:extLst>
              <p:ext uri="{DAA4B4D4-6D71-4841-9C94-3DE7FCFB9230}">
                <p14:media xmlns:p14="http://schemas.microsoft.com/office/powerpoint/2010/main" r:embed="rId3"/>
              </p:ext>
            </p:extLst>
          </p:nvPr>
        </p:nvPicPr>
        <p:blipFill>
          <a:blip r:embed="rId12">
            <a:biLevel thresh="75000"/>
          </a:blip>
          <a:stretch>
            <a:fillRect/>
          </a:stretch>
        </p:blipFill>
        <p:spPr>
          <a:xfrm>
            <a:off x="8041492" y="2321722"/>
            <a:ext cx="406400" cy="406400"/>
          </a:xfrm>
          <a:prstGeom prst="rect">
            <a:avLst/>
          </a:prstGeom>
        </p:spPr>
      </p:pic>
      <p:pic>
        <p:nvPicPr>
          <p:cNvPr id="25" name="/sh/">
            <a:hlinkClick r:id="" action="ppaction://media"/>
            <a:extLst>
              <a:ext uri="{FF2B5EF4-FFF2-40B4-BE49-F238E27FC236}">
                <a16:creationId xmlns="" xmlns:a16="http://schemas.microsoft.com/office/drawing/2014/main" id="{EE08E07B-525D-4109-917B-42DDF26366F2}"/>
              </a:ext>
            </a:extLst>
          </p:cNvPr>
          <p:cNvPicPr>
            <a:picLocks noChangeAspect="1"/>
          </p:cNvPicPr>
          <p:nvPr>
            <a:audioFile r:link="rId6"/>
            <p:extLst>
              <p:ext uri="{DAA4B4D4-6D71-4841-9C94-3DE7FCFB9230}">
                <p14:media xmlns:p14="http://schemas.microsoft.com/office/powerpoint/2010/main" r:embed="rId5"/>
              </p:ext>
            </p:extLst>
          </p:nvPr>
        </p:nvPicPr>
        <p:blipFill>
          <a:blip r:embed="rId12">
            <a:biLevel thresh="75000"/>
          </a:blip>
          <a:stretch>
            <a:fillRect/>
          </a:stretch>
        </p:blipFill>
        <p:spPr>
          <a:xfrm>
            <a:off x="3111500" y="4664581"/>
            <a:ext cx="406400" cy="406400"/>
          </a:xfrm>
          <a:prstGeom prst="rect">
            <a:avLst/>
          </a:prstGeom>
        </p:spPr>
      </p:pic>
      <p:pic>
        <p:nvPicPr>
          <p:cNvPr id="26" name="/n/">
            <a:hlinkClick r:id="" action="ppaction://media"/>
            <a:extLst>
              <a:ext uri="{FF2B5EF4-FFF2-40B4-BE49-F238E27FC236}">
                <a16:creationId xmlns="" xmlns:a16="http://schemas.microsoft.com/office/drawing/2014/main" id="{723F27B3-A57F-4AAC-8A71-78EA0CE06296}"/>
              </a:ext>
            </a:extLst>
          </p:cNvPr>
          <p:cNvPicPr>
            <a:picLocks noChangeAspect="1"/>
          </p:cNvPicPr>
          <p:nvPr>
            <a:audioFile r:link="rId8"/>
            <p:extLst>
              <p:ext uri="{DAA4B4D4-6D71-4841-9C94-3DE7FCFB9230}">
                <p14:media xmlns:p14="http://schemas.microsoft.com/office/powerpoint/2010/main" r:embed="rId7"/>
              </p:ext>
            </p:extLst>
          </p:nvPr>
        </p:nvPicPr>
        <p:blipFill>
          <a:blip r:embed="rId12">
            <a:biLevel thresh="75000"/>
          </a:blip>
          <a:stretch>
            <a:fillRect/>
          </a:stretch>
        </p:blipFill>
        <p:spPr>
          <a:xfrm>
            <a:off x="8041492" y="4664581"/>
            <a:ext cx="406400" cy="406400"/>
          </a:xfrm>
          <a:prstGeom prst="rect">
            <a:avLst/>
          </a:prstGeom>
        </p:spPr>
      </p:pic>
      <p:sp>
        <p:nvSpPr>
          <p:cNvPr id="27" name="Oval 26">
            <a:extLst>
              <a:ext uri="{FF2B5EF4-FFF2-40B4-BE49-F238E27FC236}">
                <a16:creationId xmlns="" xmlns:a16="http://schemas.microsoft.com/office/drawing/2014/main" id="{59FA6002-0637-46CE-A276-786B725006E4}"/>
              </a:ext>
            </a:extLst>
          </p:cNvPr>
          <p:cNvSpPr/>
          <p:nvPr/>
        </p:nvSpPr>
        <p:spPr>
          <a:xfrm>
            <a:off x="2457450" y="2728122"/>
            <a:ext cx="1885950" cy="1569535"/>
          </a:xfrm>
          <a:prstGeom prst="ellipse">
            <a:avLst/>
          </a:prstGeom>
          <a:noFill/>
          <a:ln>
            <a:solidFill>
              <a:srgbClr val="A098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Oval 27">
            <a:extLst>
              <a:ext uri="{FF2B5EF4-FFF2-40B4-BE49-F238E27FC236}">
                <a16:creationId xmlns="" xmlns:a16="http://schemas.microsoft.com/office/drawing/2014/main" id="{C3049BB2-F4D6-4CD7-943D-B45D84FA6B86}"/>
              </a:ext>
            </a:extLst>
          </p:cNvPr>
          <p:cNvSpPr/>
          <p:nvPr/>
        </p:nvSpPr>
        <p:spPr>
          <a:xfrm>
            <a:off x="742950" y="3081784"/>
            <a:ext cx="1333500" cy="1047958"/>
          </a:xfrm>
          <a:prstGeom prst="ellipse">
            <a:avLst/>
          </a:prstGeom>
          <a:noFill/>
          <a:ln>
            <a:solidFill>
              <a:srgbClr val="A098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Oval 28">
            <a:extLst>
              <a:ext uri="{FF2B5EF4-FFF2-40B4-BE49-F238E27FC236}">
                <a16:creationId xmlns="" xmlns:a16="http://schemas.microsoft.com/office/drawing/2014/main" id="{30A86770-BFF4-4348-A079-C9F8BC881B5C}"/>
              </a:ext>
            </a:extLst>
          </p:cNvPr>
          <p:cNvSpPr/>
          <p:nvPr/>
        </p:nvSpPr>
        <p:spPr>
          <a:xfrm>
            <a:off x="6234917" y="3512889"/>
            <a:ext cx="443345" cy="328127"/>
          </a:xfrm>
          <a:prstGeom prst="ellipse">
            <a:avLst/>
          </a:prstGeom>
          <a:noFill/>
          <a:ln>
            <a:solidFill>
              <a:srgbClr val="A098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Oval 29">
            <a:extLst>
              <a:ext uri="{FF2B5EF4-FFF2-40B4-BE49-F238E27FC236}">
                <a16:creationId xmlns="" xmlns:a16="http://schemas.microsoft.com/office/drawing/2014/main" id="{8314A788-8E6A-4C90-A40C-01D2394A32D1}"/>
              </a:ext>
            </a:extLst>
          </p:cNvPr>
          <p:cNvSpPr/>
          <p:nvPr/>
        </p:nvSpPr>
        <p:spPr>
          <a:xfrm>
            <a:off x="5886451" y="5312688"/>
            <a:ext cx="1866900" cy="1354812"/>
          </a:xfrm>
          <a:prstGeom prst="ellipse">
            <a:avLst/>
          </a:prstGeom>
          <a:noFill/>
          <a:ln>
            <a:solidFill>
              <a:srgbClr val="A098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093109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2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1" fill="hold" display="0">
                  <p:stCondLst>
                    <p:cond delay="indefinite"/>
                  </p:stCondLst>
                  <p:endCondLst>
                    <p:cond evt="onStopAudio" delay="0">
                      <p:tgtEl>
                        <p:sldTgt/>
                      </p:tgtEl>
                    </p:cond>
                  </p:endCondLst>
                </p:cTn>
                <p:tgtEl>
                  <p:spTgt spid="23"/>
                </p:tgtEl>
              </p:cMediaNode>
            </p:audio>
            <p:audio>
              <p:cMediaNode vol="80000">
                <p:cTn id="22" fill="hold" display="0">
                  <p:stCondLst>
                    <p:cond delay="indefinite"/>
                  </p:stCondLst>
                  <p:endCondLst>
                    <p:cond evt="onStopAudio" delay="0">
                      <p:tgtEl>
                        <p:sldTgt/>
                      </p:tgtEl>
                    </p:cond>
                  </p:endCondLst>
                </p:cTn>
                <p:tgtEl>
                  <p:spTgt spid="24"/>
                </p:tgtEl>
              </p:cMediaNode>
            </p:audio>
            <p:audio>
              <p:cMediaNode vol="80000">
                <p:cTn id="23" fill="hold" display="0">
                  <p:stCondLst>
                    <p:cond delay="indefinite"/>
                  </p:stCondLst>
                  <p:endCondLst>
                    <p:cond evt="onStopAudio" delay="0">
                      <p:tgtEl>
                        <p:sldTgt/>
                      </p:tgtEl>
                    </p:cond>
                  </p:endCondLst>
                </p:cTn>
                <p:tgtEl>
                  <p:spTgt spid="25"/>
                </p:tgtEl>
              </p:cMediaNode>
            </p:audio>
            <p:audio>
              <p:cMediaNode vol="80000">
                <p:cTn id="24" fill="hold" display="0">
                  <p:stCondLst>
                    <p:cond delay="indefinite"/>
                  </p:stCondLst>
                  <p:endCondLst>
                    <p:cond evt="onStopAudio" delay="0">
                      <p:tgtEl>
                        <p:sldTgt/>
                      </p:tgtEl>
                    </p:cond>
                  </p:endCondLst>
                </p:cTn>
                <p:tgtEl>
                  <p:spTgt spid="26"/>
                </p:tgtEl>
              </p:cMediaNode>
            </p:audio>
          </p:childTnLst>
        </p:cTn>
      </p:par>
    </p:tnLst>
    <p:bldLst>
      <p:bldP spid="3" grpId="0" animBg="1"/>
      <p:bldP spid="4" grpId="0"/>
      <p:bldP spid="27" grpId="0" animBg="1"/>
      <p:bldP spid="28" grpId="0" animBg="1"/>
      <p:bldP spid="29" grpId="0" animBg="1"/>
      <p:bldP spid="30" grpId="0" animBg="1"/>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9206D9CA9E20B449A2A1539CFDCD822" ma:contentTypeVersion="15" ma:contentTypeDescription="Create a new document." ma:contentTypeScope="" ma:versionID="7734e13487aa62487ee63480f97bac87">
  <xsd:schema xmlns:xsd="http://www.w3.org/2001/XMLSchema" xmlns:xs="http://www.w3.org/2001/XMLSchema" xmlns:p="http://schemas.microsoft.com/office/2006/metadata/properties" xmlns:ns1="http://schemas.microsoft.com/sharepoint/v3" xmlns:ns2="8a220d04-cd4c-4a42-a0ef-10d364ba1cb5" xmlns:ns3="23a673d0-6c97-4602-af76-52d498a4d789" targetNamespace="http://schemas.microsoft.com/office/2006/metadata/properties" ma:root="true" ma:fieldsID="f47377445f1a2c6a231ec8f6d24403e5" ns1:_="" ns2:_="" ns3:_="">
    <xsd:import namespace="http://schemas.microsoft.com/sharepoint/v3"/>
    <xsd:import namespace="8a220d04-cd4c-4a42-a0ef-10d364ba1cb5"/>
    <xsd:import namespace="23a673d0-6c97-4602-af76-52d498a4d789"/>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1:_ip_UnifiedCompliancePolicyProperties" minOccurs="0"/>
                <xsd:element ref="ns1:_ip_UnifiedCompliancePolicyUIAction" minOccurs="0"/>
                <xsd:element ref="ns3:SharedWithUsers" minOccurs="0"/>
                <xsd:element ref="ns3:SharedWithDetails"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7" nillable="true" ma:displayName="Unified Compliance Policy Properties" ma:hidden="true" ma:internalName="_ip_UnifiedCompliancePolicyProperties">
      <xsd:simpleType>
        <xsd:restriction base="dms:Note"/>
      </xsd:simpleType>
    </xsd:element>
    <xsd:element name="_ip_UnifiedCompliancePolicyUIAction" ma:index="18"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a220d04-cd4c-4a42-a0ef-10d364ba1cb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21" nillable="true" ma:displayName="Location" ma:internalName="MediaServiceLocation" ma:readOnly="true">
      <xsd:simpleType>
        <xsd:restriction base="dms:Text"/>
      </xsd:simpleType>
    </xsd:element>
    <xsd:element name="MediaLengthInSeconds" ma:index="22"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3a673d0-6c97-4602-af76-52d498a4d789"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19BC1BA-5300-4649-A84A-C9CF39DF12E3}">
  <ds:schemaRefs>
    <ds:schemaRef ds:uri="http://schemas.microsoft.com/sharepoint/v3/contenttype/forms"/>
  </ds:schemaRefs>
</ds:datastoreItem>
</file>

<file path=customXml/itemProps2.xml><?xml version="1.0" encoding="utf-8"?>
<ds:datastoreItem xmlns:ds="http://schemas.openxmlformats.org/officeDocument/2006/customXml" ds:itemID="{907B5A72-D85B-43D4-AEBC-F846AF4F4C43}">
  <ds:schemaRefs>
    <ds:schemaRef ds:uri="23a673d0-6c97-4602-af76-52d498a4d789"/>
    <ds:schemaRef ds:uri="http://purl.org/dc/elements/1.1/"/>
    <ds:schemaRef ds:uri="http://schemas.openxmlformats.org/package/2006/metadata/core-properties"/>
    <ds:schemaRef ds:uri="http://purl.org/dc/terms/"/>
    <ds:schemaRef ds:uri="http://schemas.microsoft.com/office/infopath/2007/PartnerControls"/>
    <ds:schemaRef ds:uri="http://schemas.microsoft.com/office/2006/documentManagement/types"/>
    <ds:schemaRef ds:uri="http://schemas.microsoft.com/office/2006/metadata/properties"/>
    <ds:schemaRef ds:uri="8a220d04-cd4c-4a42-a0ef-10d364ba1cb5"/>
    <ds:schemaRef ds:uri="http://schemas.microsoft.com/sharepoint/v3"/>
    <ds:schemaRef ds:uri="http://www.w3.org/XML/1998/namespace"/>
    <ds:schemaRef ds:uri="http://purl.org/dc/dcmitype/"/>
  </ds:schemaRefs>
</ds:datastoreItem>
</file>

<file path=customXml/itemProps3.xml><?xml version="1.0" encoding="utf-8"?>
<ds:datastoreItem xmlns:ds="http://schemas.openxmlformats.org/officeDocument/2006/customXml" ds:itemID="{433B0619-0DB6-4CF9-B372-E1C8327BB8F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8a220d04-cd4c-4a42-a0ef-10d364ba1cb5"/>
    <ds:schemaRef ds:uri="23a673d0-6c97-4602-af76-52d498a4d78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2938</TotalTime>
  <Words>1301</Words>
  <Application>Microsoft Office PowerPoint</Application>
  <PresentationFormat>Custom</PresentationFormat>
  <Paragraphs>296</Paragraphs>
  <Slides>18</Slides>
  <Notes>16</Notes>
  <HiddenSlides>0</HiddenSlides>
  <MMClips>32</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PowerPoint Presentation</vt:lpstr>
      <vt:lpstr>PowerPoint Presentation</vt:lpstr>
      <vt:lpstr>Sound quiz part 1</vt:lpstr>
      <vt:lpstr>Sound quiz part 2</vt:lpstr>
      <vt:lpstr>Double letters</vt:lpstr>
      <vt:lpstr>Silent letters</vt:lpstr>
      <vt:lpstr>Consonant Sounds 1</vt:lpstr>
      <vt:lpstr>Consonant Sounds 1</vt:lpstr>
      <vt:lpstr>Consonant Sounds 1</vt:lpstr>
      <vt:lpstr>/s/</vt:lpstr>
      <vt:lpstr>Consonant sounds spelling check</vt:lpstr>
      <vt:lpstr>Vowel Sounds 1</vt:lpstr>
      <vt:lpstr>Consonant and Vowel Sounds 1</vt:lpstr>
      <vt:lpstr>/ə/</vt:lpstr>
      <vt:lpstr>You need to know all these words</vt:lpstr>
      <vt:lpstr>Read the Text</vt:lpstr>
      <vt:lpstr>Read the Text Answers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Dean Blewitt</dc:creator>
  <cp:lastModifiedBy>vicsafc</cp:lastModifiedBy>
  <cp:revision>247</cp:revision>
  <dcterms:created xsi:type="dcterms:W3CDTF">2021-03-05T10:31:48Z</dcterms:created>
  <dcterms:modified xsi:type="dcterms:W3CDTF">2021-07-02T15:21:46Z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0x01010089206D9CA9E20B449A2A1539CFDCD822</vt:lpwstr>
  </property>
</Properties>
</file>