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3"/>
  </p:notesMasterIdLst>
  <p:sldIdLst>
    <p:sldId id="276" r:id="rId5"/>
    <p:sldId id="336" r:id="rId6"/>
    <p:sldId id="337" r:id="rId7"/>
    <p:sldId id="347" r:id="rId8"/>
    <p:sldId id="361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373" r:id="rId20"/>
    <p:sldId id="430" r:id="rId21"/>
    <p:sldId id="392" r:id="rId22"/>
    <p:sldId id="393" r:id="rId23"/>
    <p:sldId id="431" r:id="rId24"/>
    <p:sldId id="395" r:id="rId25"/>
    <p:sldId id="432" r:id="rId26"/>
    <p:sldId id="397" r:id="rId27"/>
    <p:sldId id="433" r:id="rId28"/>
    <p:sldId id="434" r:id="rId29"/>
    <p:sldId id="435" r:id="rId30"/>
    <p:sldId id="399" r:id="rId31"/>
    <p:sldId id="436" r:id="rId32"/>
    <p:sldId id="437" r:id="rId33"/>
    <p:sldId id="438" r:id="rId34"/>
    <p:sldId id="439" r:id="rId35"/>
    <p:sldId id="440" r:id="rId36"/>
    <p:sldId id="401" r:id="rId37"/>
    <p:sldId id="441" r:id="rId38"/>
    <p:sldId id="403" r:id="rId39"/>
    <p:sldId id="442" r:id="rId40"/>
    <p:sldId id="411" r:id="rId41"/>
    <p:sldId id="443" r:id="rId42"/>
    <p:sldId id="413" r:id="rId43"/>
    <p:sldId id="444" r:id="rId44"/>
    <p:sldId id="415" r:id="rId45"/>
    <p:sldId id="445" r:id="rId46"/>
    <p:sldId id="417" r:id="rId47"/>
    <p:sldId id="446" r:id="rId48"/>
    <p:sldId id="447" r:id="rId49"/>
    <p:sldId id="448" r:id="rId50"/>
    <p:sldId id="449" r:id="rId51"/>
    <p:sldId id="450" r:id="rId52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9D4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B16646-D5BC-255D-EF5E-D86FC6D89F2F}" v="1" dt="2021-06-17T09:01:56.4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103" autoAdjust="0"/>
    <p:restoredTop sz="95176" autoAdjust="0"/>
  </p:normalViewPr>
  <p:slideViewPr>
    <p:cSldViewPr snapToGrid="0">
      <p:cViewPr>
        <p:scale>
          <a:sx n="86" d="100"/>
          <a:sy n="86" d="100"/>
        </p:scale>
        <p:origin x="-630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60" d="100"/>
          <a:sy n="60" d="100"/>
        </p:scale>
        <p:origin x="-2664" y="14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6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atul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Congratulations!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14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928584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iz Q  5 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1162050" y="59198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114549" y="59436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159470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 more space for 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Quiz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86740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86740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23951" y="55181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23951" y="42561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7645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0764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19900" y="42799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00850" y="55181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35626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725572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300425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501833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89465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913191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13373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Ice Breaker </a:t>
            </a:r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EC5FD8FB-69CF-40A4-A622-1E0EBFEDBB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632" y="983668"/>
            <a:ext cx="1430031" cy="143003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2989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140649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A's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3434538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A's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Check your answer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sz="4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prstGeom prst="rect">
            <a:avLst/>
          </a:prstGeom>
          <a:ln w="38100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Question</a:t>
            </a:r>
            <a:endParaRPr lang="en-GB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  <a:prstGeom prst="rect">
            <a:avLst/>
          </a:prstGeo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162050" y="58102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sz="40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095499" y="5810250"/>
            <a:ext cx="3562351" cy="882650"/>
          </a:xfrm>
          <a:prstGeom prst="rect">
            <a:avLst/>
          </a:prstGeom>
          <a:ln w="28575">
            <a:noFill/>
          </a:ln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2677276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07/07/2021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199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=""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068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=""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51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=""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0" y="5675768"/>
            <a:ext cx="12192957" cy="1188000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657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Graphic 3" descr="Stopwatch 75% with solid fill">
            <a:extLst>
              <a:ext uri="{FF2B5EF4-FFF2-40B4-BE49-F238E27FC236}">
                <a16:creationId xmlns="" xmlns:a16="http://schemas.microsoft.com/office/drawing/2014/main" id="{2B52B4B0-EDE2-46A0-9806-427A1B207C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2050" name="Picture 2" descr="C:\Users\vicsafc\Documents\NCFE\Rebranding project\EDSQ workbook\FW__Workbook_icons_ (1)\L&amp;OD Icons-11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34" y="822324"/>
            <a:ext cx="1812557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8229600" y="4229100"/>
            <a:ext cx="3448050" cy="1908000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44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sp>
        <p:nvSpPr>
          <p:cNvPr id="8" name="Text Box 2">
            <a:extLst>
              <a:ext uri="{FF2B5EF4-FFF2-40B4-BE49-F238E27FC236}">
                <a16:creationId xmlns=""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0" name="Graphic 9" descr="Stopwatch 75% with solid fill">
            <a:extLst>
              <a:ext uri="{FF2B5EF4-FFF2-40B4-BE49-F238E27FC236}">
                <a16:creationId xmlns="" xmlns:a16="http://schemas.microsoft.com/office/drawing/2014/main" id="{08ACC6B3-A7CC-4EA6-87AF-3CD8A12AA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=""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40419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="" xmlns:a16="http://schemas.microsoft.com/office/drawing/2014/main" id="{687A2BC2-3139-488A-A7DA-A98040978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="" xmlns:a16="http://schemas.microsoft.com/office/drawing/2014/main" id="{CAC44082-180D-4308-A0A9-652D4594D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 descr="Left Brain with solid fill">
            <a:extLst>
              <a:ext uri="{FF2B5EF4-FFF2-40B4-BE49-F238E27FC236}">
                <a16:creationId xmlns="" xmlns:a16="http://schemas.microsoft.com/office/drawing/2014/main" id="{B2089269-9C04-401B-A9FE-72046B642D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10057" y="518300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="" xmlns:a16="http://schemas.microsoft.com/office/drawing/2014/main" id="{D617CE3A-3811-41CE-BEAC-A85EE1ACA99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Session objectives recap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A85B2D9D-3064-4018-9D4E-AE4D501864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Next session…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Graphic 5" descr="Fast Forward with solid fill">
            <a:extLst>
              <a:ext uri="{FF2B5EF4-FFF2-40B4-BE49-F238E27FC236}">
                <a16:creationId xmlns="" xmlns:a16="http://schemas.microsoft.com/office/drawing/2014/main" id="{823C7A73-E3A3-4303-8E14-D44C69EFDE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=""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Homework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latin typeface="Arial"/>
                <a:ea typeface="+mn-lt"/>
                <a:cs typeface="+mn-lt"/>
              </a:rPr>
              <a:t>TIME ON TASK</a:t>
            </a:r>
            <a:endParaRPr lang="en-US" dirty="0"/>
          </a:p>
        </p:txBody>
      </p:sp>
      <p:pic>
        <p:nvPicPr>
          <p:cNvPr id="7" name="Graphic 6" descr="Stopwatch 75% with solid fill">
            <a:extLst>
              <a:ext uri="{FF2B5EF4-FFF2-40B4-BE49-F238E27FC236}">
                <a16:creationId xmlns="" xmlns:a16="http://schemas.microsoft.com/office/drawing/2014/main" id="{9C4D065C-15E2-42A2-AC20-1FCE865942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47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07/07/2021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1" y="2390615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 dirty="0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What you will learn today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22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=""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Aims and</a:t>
            </a:r>
            <a:r>
              <a:rPr lang="en-GB" sz="4000" b="1" baseline="0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 Outcomes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8229600" y="4229099"/>
            <a:ext cx="3448050" cy="2246769"/>
          </a:xfrm>
          <a:prstGeom prst="rect">
            <a:avLst/>
          </a:prstGeom>
          <a:solidFill>
            <a:srgbClr val="78F9D4"/>
          </a:solidFill>
        </p:spPr>
        <p:txBody>
          <a:bodyPr wrap="square" rtlCol="0">
            <a:spAutoFit/>
          </a:bodyPr>
          <a:lstStyle/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Don’t forget to complete your Knowledge Check!</a:t>
            </a:r>
          </a:p>
          <a:p>
            <a:pPr algn="ctr"/>
            <a:endParaRPr lang="en-GB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icsafc\Documents\NCFE\Rebranding project\EDSQ workbook\FW__Workbook_icons_ (1)\L&amp;OD Icons-09.png"/>
          <p:cNvPicPr>
            <a:picLocks noChangeAspect="1" noChangeArrowheads="1"/>
          </p:cNvPicPr>
          <p:nvPr userDrawn="1"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579" y="4402793"/>
            <a:ext cx="832571" cy="83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112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=""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Comple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 smtClean="0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Course Completion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2" descr="Image preview"/>
          <p:cNvPicPr>
            <a:picLocks noChangeAspect="1" noChangeArrowheads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075" y="988474"/>
            <a:ext cx="1529998" cy="15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59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4" r:id="rId3"/>
    <p:sldLayoutId id="2147483667" r:id="rId4"/>
    <p:sldLayoutId id="2147483668" r:id="rId5"/>
    <p:sldLayoutId id="2147483686" r:id="rId6"/>
    <p:sldLayoutId id="2147483690" r:id="rId7"/>
    <p:sldLayoutId id="2147483680" r:id="rId8"/>
    <p:sldLayoutId id="2147483700" r:id="rId9"/>
    <p:sldLayoutId id="2147483701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702" r:id="rId19"/>
    <p:sldLayoutId id="2147483703" r:id="rId20"/>
    <p:sldLayoutId id="2147483704" r:id="rId21"/>
    <p:sldLayoutId id="2147483705" r:id="rId22"/>
    <p:sldLayoutId id="2147483699" r:id="rId23"/>
    <p:sldLayoutId id="2147483689" r:id="rId24"/>
    <p:sldLayoutId id="2147483685" r:id="rId25"/>
    <p:sldLayoutId id="2147483687" r:id="rId26"/>
    <p:sldLayoutId id="2147483671" r:id="rId27"/>
    <p:sldLayoutId id="2147483688" r:id="rId28"/>
    <p:sldLayoutId id="2147483682" r:id="rId29"/>
    <p:sldLayoutId id="2147483679" r:id="rId30"/>
    <p:sldLayoutId id="2147483669" r:id="rId31"/>
    <p:sldLayoutId id="2147483678" r:id="rId32"/>
    <p:sldLayoutId id="2147483677" r:id="rId33"/>
    <p:sldLayoutId id="2147483670" r:id="rId34"/>
    <p:sldLayoutId id="2147483683" r:id="rId3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="" xmlns:a16="http://schemas.microsoft.com/office/drawing/2014/main" id="{EAC99EAD-E0B9-4894-9670-CE44ACFFE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390615"/>
            <a:ext cx="764108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 dirty="0" smtClean="0">
                <a:latin typeface="Verdana"/>
                <a:ea typeface="Verdana"/>
                <a:cs typeface="Verdana"/>
              </a:rPr>
              <a:t>Functional Skills</a:t>
            </a:r>
            <a:endParaRPr lang="en-US" sz="5600" b="1" dirty="0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Version 3</a:t>
            </a:r>
            <a:r>
              <a:rPr lang="en-GB" sz="1600" dirty="0" smtClean="0">
                <a:solidFill>
                  <a:srgbClr val="333333"/>
                </a:solidFill>
                <a:latin typeface="Arial"/>
                <a:cs typeface="Arial"/>
              </a:rPr>
              <a:t>.0</a:t>
            </a: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   |   </a:t>
            </a:r>
            <a:r>
              <a:rPr lang="en-GB" sz="1600" dirty="0" smtClean="0">
                <a:solidFill>
                  <a:srgbClr val="333333"/>
                </a:solidFill>
                <a:latin typeface="Arial"/>
                <a:cs typeface="Arial"/>
              </a:rPr>
              <a:t>July </a:t>
            </a: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2021</a:t>
            </a:r>
            <a:endParaRPr lang="en-US" sz="16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EL3.13 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778340"/>
            <a:ext cx="7324784" cy="308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87500"/>
              </a:lnSpc>
            </a:pPr>
            <a:r>
              <a:rPr lang="en-GB" sz="1600" dirty="0">
                <a:latin typeface="Arial"/>
                <a:ea typeface="Arial"/>
                <a:cs typeface="Arial"/>
                <a:sym typeface="Arial"/>
              </a:rPr>
              <a:t>Use a range of punctuation correctly </a:t>
            </a:r>
          </a:p>
        </p:txBody>
      </p:sp>
    </p:spTree>
    <p:extLst>
      <p:ext uri="{BB962C8B-B14F-4D97-AF65-F5344CB8AC3E}">
        <p14:creationId xmlns:p14="http://schemas.microsoft.com/office/powerpoint/2010/main" val="381038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Commas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6935040" cy="958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Watch this video to find out how to use the comma correctly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Video 3 – Starting commas.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02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 smtClean="0"/>
              <a:t>Comma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11051743" cy="3737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0800"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comma’s purpose is to separate parts of sentences. Use them:</a:t>
            </a:r>
          </a:p>
          <a:p>
            <a:pPr marL="3937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you list adjectives and nouns</a:t>
            </a:r>
          </a:p>
          <a:p>
            <a:pPr marL="628650" indent="-3619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 was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cold, wet, dark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miserable.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There had been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snow, rain and hail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all in one day.</a:t>
            </a:r>
          </a:p>
          <a:p>
            <a:pPr marL="3937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Starting letters or emails</a:t>
            </a:r>
          </a:p>
          <a:p>
            <a:pPr marL="622300" indent="-3556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Dear Sam,</a:t>
            </a:r>
          </a:p>
          <a:p>
            <a:pPr marL="3937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 separate extra information</a:t>
            </a:r>
          </a:p>
          <a:p>
            <a:pPr marL="628650" indent="-3619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surgeon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, who had trained at Harvard,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performed a perfect operation.</a:t>
            </a:r>
          </a:p>
          <a:p>
            <a:pPr>
              <a:lnSpc>
                <a:spcPct val="150000"/>
              </a:lnSpc>
            </a:pPr>
            <a:endParaRPr lang="en-GB" sz="2000" dirty="0"/>
          </a:p>
        </p:txBody>
      </p:sp>
      <p:sp>
        <p:nvSpPr>
          <p:cNvPr id="4" name="Speech Bubble: Rectangle 4">
            <a:extLst>
              <a:ext uri="{FF2B5EF4-FFF2-40B4-BE49-F238E27FC236}">
                <a16:creationId xmlns="" xmlns:a16="http://schemas.microsoft.com/office/drawing/2014/main" xmlns:lc="http://schemas.openxmlformats.org/drawingml/2006/lockedCanvas" id="{1C31FA70-CF99-4ED2-9879-A83A5CD5100A}"/>
              </a:ext>
            </a:extLst>
          </p:cNvPr>
          <p:cNvSpPr/>
          <p:nvPr/>
        </p:nvSpPr>
        <p:spPr>
          <a:xfrm>
            <a:off x="4321350" y="5991680"/>
            <a:ext cx="2897597" cy="685799"/>
          </a:xfrm>
          <a:prstGeom prst="wedgeRectCallout">
            <a:avLst>
              <a:gd name="adj1" fmla="val -32928"/>
              <a:gd name="adj2" fmla="val -135893"/>
            </a:avLst>
          </a:prstGeom>
          <a:solidFill>
            <a:schemeClr val="bg1"/>
          </a:solidFill>
          <a:ln w="28575"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This is called a clause</a:t>
            </a:r>
          </a:p>
        </p:txBody>
      </p:sp>
    </p:spTree>
    <p:extLst>
      <p:ext uri="{BB962C8B-B14F-4D97-AF65-F5344CB8AC3E}">
        <p14:creationId xmlns:p14="http://schemas.microsoft.com/office/powerpoint/2010/main" val="307815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- lists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10346807" cy="4001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Commas are used to separate items in a list. You don’t put a comma before the word and </a:t>
            </a:r>
          </a:p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in a list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	I got GCSEs in maths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 English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 PE and art.</a:t>
            </a:r>
          </a:p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None/>
            </a:pPr>
            <a:r>
              <a:rPr lang="en-GB" sz="2000" b="1" dirty="0">
                <a:latin typeface="Arial" charset="0"/>
                <a:ea typeface="Arial" charset="0"/>
                <a:cs typeface="Arial" charset="0"/>
              </a:rPr>
              <a:t>Where should the commas go?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  <a:buFont typeface="+mj-lt"/>
              <a:buAutoNum type="arabicPeriod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The office shuts at six on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Mondays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Tuesdays and Thursdays.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You can park in bay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3  4  6 </a:t>
            </a:r>
            <a:r>
              <a:rPr lang="en-GB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7 or 9.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Bring some ID such as a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passport   driving 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licence or bank card.</a:t>
            </a:r>
          </a:p>
          <a:p>
            <a:pPr indent="0">
              <a:buClr>
                <a:srgbClr val="825AA4"/>
              </a:buClr>
              <a:buNone/>
            </a:pPr>
            <a:endParaRPr lang="en-GB" sz="1200" dirty="0">
              <a:latin typeface="Arial" charset="0"/>
              <a:ea typeface="Arial" charset="0"/>
              <a:cs typeface="Arial" charset="0"/>
            </a:endParaRPr>
          </a:p>
          <a:p>
            <a:pPr indent="0">
              <a:buClr>
                <a:srgbClr val="825AA4"/>
              </a:buClr>
              <a:buNone/>
            </a:pPr>
            <a:endParaRPr lang="en-GB" sz="1200" b="1" dirty="0">
              <a:solidFill>
                <a:srgbClr val="825AA4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0480" y="4279462"/>
            <a:ext cx="8109285" cy="175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The office shuts at six on Mondays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Tuesdays and Thursdays.</a:t>
            </a:r>
          </a:p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You can park in bay 3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4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6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7 or 9</a:t>
            </a:r>
            <a:r>
              <a:rPr lang="en-GB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  <a:p>
            <a:pPr marL="457200" lvl="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Bring some ID such as a passport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charset="0"/>
                <a:ea typeface="Arial" charset="0"/>
                <a:cs typeface="Arial" charset="0"/>
              </a:rPr>
              <a:t>,</a:t>
            </a:r>
            <a:r>
              <a:rPr lang="en-GB" sz="20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r>
              <a:rPr lang="en-GB" sz="2000" dirty="0">
                <a:noFill/>
                <a:latin typeface="Arial" charset="0"/>
                <a:ea typeface="Arial" charset="0"/>
                <a:cs typeface="Arial" charset="0"/>
              </a:rPr>
              <a:t>driving licence or bank card.</a:t>
            </a:r>
          </a:p>
          <a:p>
            <a:pPr lvl="0">
              <a:buClr>
                <a:srgbClr val="825AA4"/>
              </a:buClr>
            </a:pPr>
            <a:endParaRPr lang="en-GB" sz="120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8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1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79" y="2601375"/>
            <a:ext cx="9241984" cy="4314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You use commas to separate parts of a sentence: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Before a linking word  (e.g.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and, or, but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28638" indent="193675">
              <a:lnSpc>
                <a:spcPct val="120000"/>
              </a:lnSpc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He tried hard, but didn’t get the job.</a:t>
            </a:r>
          </a:p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Giving additional information</a:t>
            </a:r>
          </a:p>
          <a:p>
            <a:pPr marL="528638" indent="193675">
              <a:lnSpc>
                <a:spcPct val="120000"/>
              </a:lnSpc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The warehouse, where I work, is on the business park.  </a:t>
            </a:r>
          </a:p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Joining two statements</a:t>
            </a:r>
          </a:p>
          <a:p>
            <a:pPr marL="528638" indent="193675">
              <a:lnSpc>
                <a:spcPct val="120000"/>
              </a:lnSpc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Before starting work, I go to the gym.	</a:t>
            </a:r>
          </a:p>
          <a:p>
            <a:pPr marL="342900" indent="-342900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addressing someone or after introductory words</a:t>
            </a:r>
          </a:p>
          <a:p>
            <a:pPr marL="528638" indent="193675">
              <a:lnSpc>
                <a:spcPct val="120000"/>
              </a:lnSpc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Bina, can we postpone our meeting?</a:t>
            </a:r>
          </a:p>
          <a:p>
            <a:pPr marL="528638" indent="193675">
              <a:lnSpc>
                <a:spcPct val="120000"/>
              </a:lnSpc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Yes, that’s a good idea.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97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When to use a comma – parts of a sentence </a:t>
            </a:r>
            <a:r>
              <a:rPr lang="en-GB" altLang="en-US" dirty="0" smtClean="0"/>
              <a:t>2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79" y="2842007"/>
            <a:ext cx="924198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Where should the commas go?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 applied for the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job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but missed the closing date. 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interviews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the warehouse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jobs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will be in the main office.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a hard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contest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our company won the export prize.  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manager is on annual leave.</a:t>
            </a:r>
          </a:p>
        </p:txBody>
      </p:sp>
      <p:sp>
        <p:nvSpPr>
          <p:cNvPr id="5" name="Rectangle 4"/>
          <p:cNvSpPr/>
          <p:nvPr/>
        </p:nvSpPr>
        <p:spPr>
          <a:xfrm>
            <a:off x="840480" y="2830645"/>
            <a:ext cx="924198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b="1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Where should the commas go?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He applied for the 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job</a:t>
            </a:r>
            <a:r>
              <a:rPr lang="en-GB" sz="2000" b="1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but missed the closing date. 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interviews</a:t>
            </a:r>
            <a:r>
              <a:rPr lang="en-GB" sz="2000" b="1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for the warehouse 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jobs</a:t>
            </a:r>
            <a:r>
              <a:rPr lang="en-GB" sz="2000" b="1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will be in the main office.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In a hard </a:t>
            </a: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contest</a:t>
            </a:r>
            <a:r>
              <a:rPr lang="en-GB" sz="2000" b="1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our company won the export prize.  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 smtClean="0">
                <a:noFill/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  <a:r>
              <a:rPr lang="en-GB" sz="2000" b="1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noFill/>
                <a:latin typeface="Arial" panose="020B0604020202020204" pitchFamily="34" charset="0"/>
                <a:cs typeface="Arial" panose="020B0604020202020204" pitchFamily="34" charset="0"/>
              </a:rPr>
              <a:t>the manager is on annual leave.</a:t>
            </a:r>
          </a:p>
        </p:txBody>
      </p:sp>
    </p:spTree>
    <p:extLst>
      <p:ext uri="{BB962C8B-B14F-4D97-AF65-F5344CB8AC3E}">
        <p14:creationId xmlns:p14="http://schemas.microsoft.com/office/powerpoint/2010/main" val="211667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How not to use the comma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79" y="2012931"/>
            <a:ext cx="9241984" cy="5044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 careful not to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overuse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commas. Sometimes you may use a comma 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you should use a full stop. </a:t>
            </a: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  <a:buClr>
                <a:srgbClr val="825AA4"/>
              </a:buClr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How should these sentences be punctuated?</a:t>
            </a:r>
          </a:p>
          <a:p>
            <a:pPr>
              <a:spcAft>
                <a:spcPts val="300"/>
              </a:spcAft>
              <a:buClr>
                <a:srgbClr val="825AA4"/>
              </a:buClr>
            </a:pPr>
            <a:endParaRPr lang="en-GB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week, it is shut at the weekend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office is open five days a week</a:t>
            </a:r>
            <a:r>
              <a:rPr lang="en-GB" sz="2000" b="1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 is shut at the weekend</a:t>
            </a:r>
            <a:r>
              <a:rPr lang="en-GB" sz="2000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 is going to be a busy shift, there are twenty orders to process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2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000"/>
              </a:lnSpc>
              <a:spcAft>
                <a:spcPts val="3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going to be a busy shift</a:t>
            </a:r>
            <a:r>
              <a:rPr lang="en-GB" sz="2000" b="1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There are twenty orders to process</a:t>
            </a:r>
            <a:r>
              <a:rPr lang="en-GB" sz="2000" dirty="0" smtClean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2000"/>
              </a:lnSpc>
              <a:spcAft>
                <a:spcPts val="300"/>
              </a:spcAft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Do the urgent orders first, we can sort out the others later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ts val="2000"/>
              </a:lnSpc>
              <a:spcAft>
                <a:spcPts val="300"/>
              </a:spcAft>
              <a:buFont typeface="+mj-lt"/>
              <a:buAutoNum type="arabicPeriod" startAt="3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 urgent orders first</a:t>
            </a:r>
            <a:r>
              <a:rPr lang="en-GB" sz="2000" b="1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000" dirty="0">
                <a:ln>
                  <a:solidFill>
                    <a:schemeClr val="tx1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sort out the others later.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251176" y="5562416"/>
            <a:ext cx="2748214" cy="69783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</a:t>
            </a:r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80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US" altLang="en-US" dirty="0"/>
              <a:t>Question mark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61999" y="2351872"/>
            <a:ext cx="97004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question mark indicates a question or request. When you write a question or request, always use a question mark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did she leave?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Could you pass me the salt?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is there no question mark here?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 wondered if she had left him some cake.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It’s not a question. He is just wondering about a possibility (if).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US" altLang="en-US" dirty="0"/>
              <a:t>Exclamation marks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61999" y="2351871"/>
            <a:ext cx="97004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They go at the end of a sentence to show surprise or shock.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e.g. She couldn’t believe it!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   A bear attacked him!</a:t>
            </a:r>
          </a:p>
          <a:p>
            <a:pPr>
              <a:lnSpc>
                <a:spcPct val="150000"/>
              </a:lnSpc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Also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it can show emphasis. 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e.g. Things must change!</a:t>
            </a:r>
          </a:p>
          <a:p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9088329" y="5521970"/>
            <a:ext cx="2748214" cy="69783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</a:t>
            </a:r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1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US" altLang="en-US" dirty="0"/>
              <a:t>Quiz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439330"/>
              </p:ext>
            </p:extLst>
          </p:nvPr>
        </p:nvGraphicFramePr>
        <p:xfrm>
          <a:off x="2981405" y="2391248"/>
          <a:ext cx="6162595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468"/>
                <a:gridCol w="2334127"/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Come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here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!.?</a:t>
                      </a:r>
                    </a:p>
                  </a:txBody>
                  <a:tcPr>
                    <a:solidFill>
                      <a:srgbClr val="A098FA"/>
                    </a:solidFill>
                  </a:tcPr>
                </a:tc>
              </a:tr>
              <a:tr h="41163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is the capital of Fiji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</a:tr>
              <a:tr h="38501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Come 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</a:tr>
              <a:tr h="336885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have a new job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/>
                </a:tc>
              </a:tr>
              <a:tr h="33688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fair to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</a:tr>
              <a:tr h="336884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 must</a:t>
                      </a:r>
                      <a:r>
                        <a:rPr lang="en-GB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recycle more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57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Use capital letters accurately.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1"/>
            <a:ext cx="8286750" cy="419100"/>
          </a:xfrm>
        </p:spPr>
        <p:txBody>
          <a:bodyPr/>
          <a:lstStyle/>
          <a:p>
            <a:r>
              <a:rPr lang="en-GB" altLang="x-none" b="1" dirty="0" smtClean="0"/>
              <a:t>1</a:t>
            </a:r>
            <a:r>
              <a:rPr lang="en-GB" altLang="x-none" b="1" dirty="0"/>
              <a:t>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Use end of sentence punctuation accurately.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Use commas.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A, B and 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5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956" y="2486087"/>
            <a:ext cx="8635093" cy="45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By the end of the session 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must: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capital letters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full stops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commas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question marks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exclamation marks.</a:t>
            </a:r>
          </a:p>
          <a:p>
            <a:pPr lvl="0">
              <a:buClr>
                <a:srgbClr val="000000"/>
              </a:buClr>
              <a:defRPr/>
            </a:pPr>
            <a:endParaRPr lang="en-GB" sz="11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should: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Regularly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use the above correctly.</a:t>
            </a:r>
          </a:p>
          <a:p>
            <a:pPr lvl="0">
              <a:buClr>
                <a:srgbClr val="000000"/>
              </a:buClr>
              <a:defRPr/>
            </a:pP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could: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Always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use the above correctly.</a:t>
            </a:r>
          </a:p>
          <a:p>
            <a:pPr lvl="0">
              <a:buClr>
                <a:srgbClr val="000000"/>
              </a:buClr>
              <a:defRPr/>
            </a:pP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Students will be assessed on their ability to 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Use a range of punctuation (listed above) correctly.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229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Use capital letters accurately.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 smtClean="0"/>
              <a:t>1</a:t>
            </a:r>
            <a:r>
              <a:rPr lang="en-GB" altLang="x-none" b="1" dirty="0"/>
              <a:t>. What do you need to be able to do at Entry Level 3?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Use end of sentence punctuation accurately.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>
              <a:spcBef>
                <a:spcPts val="1440"/>
              </a:spcBef>
              <a:buClr>
                <a:srgbClr val="825AA4"/>
              </a:buClr>
            </a:pPr>
            <a:r>
              <a:rPr lang="en-GB" dirty="0">
                <a:latin typeface="Arial" charset="0"/>
                <a:ea typeface="Arial" charset="0"/>
                <a:cs typeface="Arial" charset="0"/>
              </a:rPr>
              <a:t>Use commas.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A, B and C.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445488" y="5996763"/>
            <a:ext cx="7017489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Entry Level 3 you need to use capital letters, commas and end of sentence punctuation accurately.</a:t>
            </a:r>
            <a:endParaRPr lang="en-GB" altLang="x-non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79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contains a subject and verb and makes sense on its own.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1"/>
            <a:ext cx="8286750" cy="419100"/>
          </a:xfrm>
        </p:spPr>
        <p:txBody>
          <a:bodyPr/>
          <a:lstStyle/>
          <a:p>
            <a:r>
              <a:rPr lang="en-GB" altLang="x-none" b="1" dirty="0"/>
              <a:t>2. </a:t>
            </a:r>
            <a:r>
              <a:rPr lang="en-GB" altLang="x-none" b="1" dirty="0"/>
              <a:t>A complete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contains a subject and verb.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starts with a capital letter.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makes sense on its own.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35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contains a subject and verb and makes sense on its own.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/>
              <a:t>2. </a:t>
            </a:r>
            <a:r>
              <a:rPr lang="en-GB" altLang="x-none" b="1" dirty="0"/>
              <a:t>A complete sentence: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contains a subject and verb.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starts with a capital letter.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makes sense on its own.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67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1"/>
            <a:ext cx="8286750" cy="419100"/>
          </a:xfrm>
        </p:spPr>
        <p:txBody>
          <a:bodyPr/>
          <a:lstStyle/>
          <a:p>
            <a:r>
              <a:rPr lang="en-GB" altLang="x-none" b="1" dirty="0"/>
              <a:t>3. </a:t>
            </a:r>
            <a:r>
              <a:rPr lang="en-GB" altLang="x-none" b="1" dirty="0"/>
              <a:t>Which sentence is correctly punctuated?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  <a:endParaRPr lang="en-GB" altLang="x-none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979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/>
              <a:t>3. </a:t>
            </a:r>
            <a:r>
              <a:rPr lang="en-GB" altLang="x-none" b="1" dirty="0"/>
              <a:t>Which sentence is correctly punctuated?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35706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printer.</a:t>
            </a:r>
            <a:endParaRPr lang="en-GB" altLang="x-none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The document is on the printer,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60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1"/>
            <a:ext cx="8286750" cy="419100"/>
          </a:xfrm>
        </p:spPr>
        <p:txBody>
          <a:bodyPr/>
          <a:lstStyle/>
          <a:p>
            <a:r>
              <a:rPr lang="en-GB" altLang="x-none" b="1" dirty="0"/>
              <a:t>4</a:t>
            </a:r>
            <a:r>
              <a:rPr lang="en-GB" altLang="x-none" b="1" dirty="0" smtClean="0"/>
              <a:t>. </a:t>
            </a:r>
            <a:r>
              <a:rPr lang="en-GB" altLang="x-none" b="1" dirty="0"/>
              <a:t>Which sentence is correctly punctuated?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shop. </a:t>
            </a:r>
            <a:endParaRPr lang="en-GB" altLang="x-none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329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/>
              <a:t>4</a:t>
            </a:r>
            <a:r>
              <a:rPr lang="en-GB" altLang="x-none" b="1" dirty="0" smtClean="0"/>
              <a:t>. </a:t>
            </a:r>
            <a:r>
              <a:rPr lang="en-GB" altLang="x-none" b="1" dirty="0"/>
              <a:t>Which sentence is correctly punctuated?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 err="1">
                <a:latin typeface="Arial" charset="0"/>
                <a:ea typeface="Arial" charset="0"/>
                <a:cs typeface="Arial" charset="0"/>
              </a:rPr>
              <a:t>i</a:t>
            </a: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 work in a shop. 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87580" cy="88265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shop. </a:t>
            </a:r>
            <a:endParaRPr lang="en-GB" altLang="x-none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GB" altLang="x-none" dirty="0">
                <a:latin typeface="Arial" charset="0"/>
                <a:ea typeface="Arial" charset="0"/>
                <a:cs typeface="Arial" charset="0"/>
              </a:rPr>
              <a:t>I work in a shop,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729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0"/>
            <a:ext cx="8286750" cy="615359"/>
          </a:xfrm>
        </p:spPr>
        <p:txBody>
          <a:bodyPr/>
          <a:lstStyle/>
          <a:p>
            <a:pPr marL="50800"/>
            <a:r>
              <a:rPr lang="en-GB" altLang="x-none" b="1" dirty="0"/>
              <a:t>5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!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334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altLang="x-none" b="1" dirty="0"/>
              <a:t>5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!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3852344" y="6012152"/>
            <a:ext cx="4641951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shows shock, surprise and emphasis</a:t>
            </a:r>
            <a:endParaRPr lang="en-GB" altLang="x-non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12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0"/>
            <a:ext cx="8286750" cy="615359"/>
          </a:xfrm>
        </p:spPr>
        <p:txBody>
          <a:bodyPr/>
          <a:lstStyle/>
          <a:p>
            <a:pPr marL="50800"/>
            <a:r>
              <a:rPr lang="en-GB" altLang="x-none" b="1" dirty="0"/>
              <a:t>6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,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45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Watch this video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6965497" cy="958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Watch this video to find out more about complete sentences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Video 1 - Complete sentences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5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altLang="x-none" b="1" dirty="0"/>
              <a:t>6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,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3924535" y="6012152"/>
            <a:ext cx="305378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 but very important</a:t>
            </a:r>
          </a:p>
        </p:txBody>
      </p:sp>
    </p:spTree>
    <p:extLst>
      <p:ext uri="{BB962C8B-B14F-4D97-AF65-F5344CB8AC3E}">
        <p14:creationId xmlns:p14="http://schemas.microsoft.com/office/powerpoint/2010/main" val="164519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0"/>
            <a:ext cx="8286750" cy="615359"/>
          </a:xfrm>
        </p:spPr>
        <p:txBody>
          <a:bodyPr/>
          <a:lstStyle/>
          <a:p>
            <a:pPr marL="50800"/>
            <a:r>
              <a:rPr lang="en-GB" altLang="x-none" b="1" dirty="0"/>
              <a:t>7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?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04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altLang="x-none" b="1" dirty="0"/>
              <a:t>7</a:t>
            </a:r>
            <a:r>
              <a:rPr lang="en-GB" altLang="x-none" b="1" dirty="0" smtClean="0"/>
              <a:t>. </a:t>
            </a:r>
            <a:r>
              <a:rPr lang="en-GB" b="1" dirty="0"/>
              <a:t>Name the punctuation </a:t>
            </a:r>
            <a:r>
              <a:rPr lang="en-GB" b="1" dirty="0" smtClean="0"/>
              <a:t>mark	</a:t>
            </a:r>
            <a:r>
              <a:rPr lang="en-GB" sz="3600" b="1" dirty="0" smtClean="0"/>
              <a:t>?</a:t>
            </a:r>
            <a:endParaRPr lang="en-GB" sz="3600" b="1" dirty="0"/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815390" cy="882650"/>
          </a:xfrm>
        </p:spPr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887579" y="6012152"/>
            <a:ext cx="5606716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questions about the question mark later…</a:t>
            </a:r>
          </a:p>
        </p:txBody>
      </p:sp>
    </p:spTree>
    <p:extLst>
      <p:ext uri="{BB962C8B-B14F-4D97-AF65-F5344CB8AC3E}">
        <p14:creationId xmlns:p14="http://schemas.microsoft.com/office/powerpoint/2010/main" val="403614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to organise sentences and help us understand them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585041"/>
            <a:ext cx="8286750" cy="419100"/>
          </a:xfrm>
        </p:spPr>
        <p:txBody>
          <a:bodyPr/>
          <a:lstStyle/>
          <a:p>
            <a:r>
              <a:rPr lang="en-GB" altLang="x-none" b="1" dirty="0"/>
              <a:t>8</a:t>
            </a:r>
            <a:r>
              <a:rPr lang="en-GB" altLang="x-none" b="1" dirty="0"/>
              <a:t>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to make them easier to read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2987750" cy="882650"/>
          </a:xfrm>
        </p:spPr>
        <p:txBody>
          <a:bodyPr/>
          <a:lstStyle/>
          <a:p>
            <a:pPr marL="50800"/>
            <a:r>
              <a:rPr lang="en-GB" dirty="0"/>
              <a:t>to make them look nice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to help us understand words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0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to organise sentences and help us understand them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x-none" b="1" dirty="0"/>
              <a:t>8</a:t>
            </a:r>
            <a:r>
              <a:rPr lang="en-GB" altLang="x-none" b="1" dirty="0"/>
              <a:t>. Why do we use punctuation?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to make them easier to read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to make them look nice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to help us understand words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887579" y="6012152"/>
            <a:ext cx="5606716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help us understand the </a:t>
            </a:r>
            <a:r>
              <a:rPr lang="en-GB" altLang="x-none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</a:t>
            </a: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sentence</a:t>
            </a:r>
          </a:p>
        </p:txBody>
      </p:sp>
    </p:spTree>
    <p:extLst>
      <p:ext uri="{BB962C8B-B14F-4D97-AF65-F5344CB8AC3E}">
        <p14:creationId xmlns:p14="http://schemas.microsoft.com/office/powerpoint/2010/main" val="319448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at the beginning of sentences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/>
              <a:t>9</a:t>
            </a:r>
            <a:r>
              <a:rPr lang="en-GB" b="1" dirty="0" smtClean="0"/>
              <a:t>. </a:t>
            </a:r>
            <a:r>
              <a:rPr lang="en-GB" b="1" dirty="0"/>
              <a:t>When should we NOT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for all nouns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35148" cy="882650"/>
          </a:xfrm>
        </p:spPr>
        <p:txBody>
          <a:bodyPr/>
          <a:lstStyle/>
          <a:p>
            <a:pPr marL="50800"/>
            <a:r>
              <a:rPr lang="en-GB" dirty="0"/>
              <a:t>for the personal pronoun </a:t>
            </a:r>
            <a:r>
              <a:rPr lang="en-GB" dirty="0" err="1"/>
              <a:t>i</a:t>
            </a:r>
            <a:r>
              <a:rPr lang="en-GB" dirty="0"/>
              <a:t>/I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for proper nouns like a city’s name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397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at the beginning of sentences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/>
              <a:t>9</a:t>
            </a:r>
            <a:r>
              <a:rPr lang="en-GB" b="1" dirty="0" smtClean="0"/>
              <a:t>. </a:t>
            </a:r>
            <a:r>
              <a:rPr lang="en-GB" b="1" dirty="0"/>
              <a:t>When should we NOT use a capital letter?</a:t>
            </a:r>
          </a:p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for all nouns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224464" cy="882650"/>
          </a:xfrm>
        </p:spPr>
        <p:txBody>
          <a:bodyPr/>
          <a:lstStyle/>
          <a:p>
            <a:pPr marL="50800"/>
            <a:r>
              <a:rPr lang="en-GB" dirty="0"/>
              <a:t>for the personal pronoun </a:t>
            </a:r>
            <a:r>
              <a:rPr lang="en-GB" dirty="0" err="1"/>
              <a:t>i</a:t>
            </a:r>
            <a:r>
              <a:rPr lang="en-GB" dirty="0"/>
              <a:t>/I</a:t>
            </a:r>
          </a:p>
          <a:p>
            <a:pPr>
              <a:spcBef>
                <a:spcPct val="50000"/>
              </a:spcBef>
            </a:pPr>
            <a:endParaRPr lang="en-GB" altLang="x-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for proper nouns like a city’s name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887579" y="6012152"/>
            <a:ext cx="5606716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 nouns, but not all nouns e.g. a </a:t>
            </a:r>
            <a:r>
              <a:rPr lang="en-GB" altLang="x-none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auxhall </a:t>
            </a:r>
            <a:r>
              <a:rPr lang="en-GB" altLang="x-none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</a:p>
        </p:txBody>
      </p:sp>
    </p:spTree>
    <p:extLst>
      <p:ext uri="{BB962C8B-B14F-4D97-AF65-F5344CB8AC3E}">
        <p14:creationId xmlns:p14="http://schemas.microsoft.com/office/powerpoint/2010/main" val="239093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A 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16935" y="2563776"/>
            <a:ext cx="8286750" cy="419100"/>
          </a:xfrm>
        </p:spPr>
        <p:txBody>
          <a:bodyPr/>
          <a:lstStyle/>
          <a:p>
            <a:pPr marL="50800"/>
            <a:r>
              <a:rPr lang="en-GB" b="1" dirty="0" smtClean="0"/>
              <a:t>10. </a:t>
            </a:r>
            <a:r>
              <a:rPr lang="en-GB" b="1" dirty="0"/>
              <a:t>What is missing from this piece of text?</a:t>
            </a:r>
          </a:p>
          <a:p>
            <a:pPr marL="50800"/>
            <a:r>
              <a:rPr lang="en-GB" dirty="0" err="1"/>
              <a:t>Majidah</a:t>
            </a:r>
            <a:r>
              <a:rPr lang="en-GB" dirty="0"/>
              <a:t> and </a:t>
            </a:r>
            <a:r>
              <a:rPr lang="en-GB" dirty="0" err="1"/>
              <a:t>Aravinda</a:t>
            </a:r>
            <a:r>
              <a:rPr lang="en-GB" dirty="0"/>
              <a:t> met in the UK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018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A full stop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 smtClean="0"/>
              <a:t>10. </a:t>
            </a:r>
            <a:r>
              <a:rPr lang="en-GB" b="1" dirty="0"/>
              <a:t>What is missing from this piece of text?</a:t>
            </a:r>
          </a:p>
          <a:p>
            <a:pPr marL="50800"/>
            <a:r>
              <a:rPr lang="en-GB" dirty="0" err="1"/>
              <a:t>Majidah</a:t>
            </a:r>
            <a:r>
              <a:rPr lang="en-GB" dirty="0"/>
              <a:t> and </a:t>
            </a:r>
            <a:r>
              <a:rPr lang="en-GB" dirty="0" err="1"/>
              <a:t>Aravinda</a:t>
            </a:r>
            <a:r>
              <a:rPr lang="en-GB" dirty="0"/>
              <a:t> met in the UK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comma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question mark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exclamation mark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3898232" y="5892116"/>
            <a:ext cx="4788568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end a sentence with a full stop.</a:t>
            </a:r>
          </a:p>
        </p:txBody>
      </p:sp>
    </p:spTree>
    <p:extLst>
      <p:ext uri="{BB962C8B-B14F-4D97-AF65-F5344CB8AC3E}">
        <p14:creationId xmlns:p14="http://schemas.microsoft.com/office/powerpoint/2010/main" val="163674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when listing things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16935" y="2563776"/>
            <a:ext cx="8286750" cy="419100"/>
          </a:xfrm>
        </p:spPr>
        <p:txBody>
          <a:bodyPr/>
          <a:lstStyle/>
          <a:p>
            <a:pPr marL="50800"/>
            <a:r>
              <a:rPr lang="en-GB" b="1" dirty="0" smtClean="0"/>
              <a:t>11</a:t>
            </a:r>
            <a:r>
              <a:rPr lang="en-GB" b="1" dirty="0"/>
              <a:t>. </a:t>
            </a:r>
            <a:r>
              <a:rPr lang="en-GB" b="1" dirty="0"/>
              <a:t>When should you NOT use a comma?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addressing somebody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at the end of a sentence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to separate a clause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915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90190" y="2221136"/>
            <a:ext cx="8106706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Entry Level 3 you are expected to: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always write in complete sentences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end of sentence punctuation with accuracy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always use a capitals for the personal pronoun I and proper nouns.</a:t>
            </a:r>
          </a:p>
          <a:p>
            <a:pPr>
              <a:spcAft>
                <a:spcPts val="600"/>
              </a:spcAft>
              <a:buClr>
                <a:srgbClr val="825AA4"/>
              </a:buClr>
            </a:pP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Clr>
                <a:srgbClr val="825AA4"/>
              </a:buClr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Do not: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answers just in capital letters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random capital letters mid-sentence</a:t>
            </a:r>
          </a:p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commas at the end of a sentence.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68607" y="1481055"/>
            <a:ext cx="10833582" cy="707886"/>
          </a:xfrm>
          <a:prstGeom prst="rect">
            <a:avLst/>
          </a:prstGeom>
          <a:ln>
            <a:noFill/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altLang="en-US" dirty="0"/>
              <a:t>What do you need to know?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907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when listing things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 smtClean="0"/>
              <a:t>11</a:t>
            </a:r>
            <a:r>
              <a:rPr lang="en-GB" b="1" dirty="0"/>
              <a:t>. </a:t>
            </a:r>
            <a:r>
              <a:rPr lang="en-GB" b="1" dirty="0"/>
              <a:t>When should you NOT use a comma?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addressing somebody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3007896" cy="882650"/>
          </a:xfrm>
        </p:spPr>
        <p:txBody>
          <a:bodyPr/>
          <a:lstStyle/>
          <a:p>
            <a:pPr marL="50800"/>
            <a:r>
              <a:rPr lang="en-GB" dirty="0"/>
              <a:t>at the end of a sentence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to separate a clause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114800" y="5892116"/>
            <a:ext cx="3320715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That’s the job of a full stop.</a:t>
            </a:r>
          </a:p>
        </p:txBody>
      </p:sp>
    </p:spTree>
    <p:extLst>
      <p:ext uri="{BB962C8B-B14F-4D97-AF65-F5344CB8AC3E}">
        <p14:creationId xmlns:p14="http://schemas.microsoft.com/office/powerpoint/2010/main" val="214113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 eggs sugar and milk?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16935" y="2563776"/>
            <a:ext cx="8286750" cy="419100"/>
          </a:xfrm>
        </p:spPr>
        <p:txBody>
          <a:bodyPr/>
          <a:lstStyle/>
          <a:p>
            <a:pPr marL="50800"/>
            <a:r>
              <a:rPr lang="en-GB" b="1" dirty="0" smtClean="0"/>
              <a:t>12</a:t>
            </a:r>
            <a:r>
              <a:rPr lang="en-GB" b="1" dirty="0"/>
              <a:t>. </a:t>
            </a:r>
            <a:r>
              <a:rPr lang="en-GB" b="1" dirty="0"/>
              <a:t>You want to text your friend to bring some ingredients to your house to make cakes. How do you punctuate that sentence?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Flour, Eggs, Sugar and Milk?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Can you bring some flour, egg, sugar and milk.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flour, eggs, sugar and milk?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25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 eggs sugar and milk?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 smtClean="0"/>
              <a:t>12</a:t>
            </a:r>
            <a:r>
              <a:rPr lang="en-GB" b="1" dirty="0"/>
              <a:t>. </a:t>
            </a:r>
            <a:r>
              <a:rPr lang="en-GB" b="1" dirty="0"/>
              <a:t>You want to text your friend to bring some ingredients to your house to make cakes. How do you punctuate that sentence?</a:t>
            </a:r>
            <a:endParaRPr lang="en-GB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Flour, Eggs, Sugar and Milk?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GB" dirty="0"/>
              <a:t>Can you bring some flour, egg, sugar and milk.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Can you bring some flour, eggs, sugar and milk?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526632" y="5978295"/>
            <a:ext cx="695425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Commas needed between all items except where the and is. Also, we need a question mark as it is a request</a:t>
            </a:r>
          </a:p>
        </p:txBody>
      </p:sp>
    </p:spTree>
    <p:extLst>
      <p:ext uri="{BB962C8B-B14F-4D97-AF65-F5344CB8AC3E}">
        <p14:creationId xmlns:p14="http://schemas.microsoft.com/office/powerpoint/2010/main" val="215222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0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722145"/>
            <a:ext cx="8286750" cy="419100"/>
          </a:xfrm>
        </p:spPr>
        <p:txBody>
          <a:bodyPr/>
          <a:lstStyle/>
          <a:p>
            <a:pPr marL="50800"/>
            <a:r>
              <a:rPr lang="en-GB" b="1" dirty="0" smtClean="0"/>
              <a:t>13</a:t>
            </a:r>
            <a:r>
              <a:rPr lang="en-GB" b="1" dirty="0"/>
              <a:t>. </a:t>
            </a:r>
            <a:r>
              <a:rPr lang="en-GB" b="1" dirty="0"/>
              <a:t>How many commas should go in this sentence?</a:t>
            </a:r>
          </a:p>
          <a:p>
            <a:pPr marL="50800"/>
            <a:r>
              <a:rPr lang="en-GB" dirty="0"/>
              <a:t>Trina who once played netball for Denmark left the room but not before putting down her book.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 smtClean="0"/>
              <a:t>1</a:t>
            </a:r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 smtClean="0"/>
              <a:t>2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 smtClean="0"/>
              <a:t>3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08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0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 smtClean="0"/>
              <a:t>13</a:t>
            </a:r>
            <a:r>
              <a:rPr lang="en-GB" b="1" dirty="0"/>
              <a:t>. </a:t>
            </a:r>
            <a:r>
              <a:rPr lang="en-GB" b="1" dirty="0"/>
              <a:t>How many commas should go in this sentence?</a:t>
            </a:r>
          </a:p>
          <a:p>
            <a:pPr marL="50800"/>
            <a:r>
              <a:rPr lang="en-GB" dirty="0"/>
              <a:t>Trina who once played netball for Denmark left the room but not before putting down her book.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 smtClean="0"/>
              <a:t>1</a:t>
            </a:r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8000" y="3467100"/>
            <a:ext cx="1106906" cy="882650"/>
          </a:xfrm>
        </p:spPr>
        <p:txBody>
          <a:bodyPr/>
          <a:lstStyle/>
          <a:p>
            <a:pPr marL="50800"/>
            <a:r>
              <a:rPr lang="en-GB" dirty="0" smtClean="0"/>
              <a:t>2</a:t>
            </a:r>
            <a:endParaRPr lang="en-GB" dirty="0"/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 smtClean="0"/>
              <a:t>3</a:t>
            </a:r>
            <a:endParaRPr lang="en-GB" dirty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526632" y="5978295"/>
            <a:ext cx="695425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to separate the clause with extra information, and one before the linking word. </a:t>
            </a:r>
          </a:p>
        </p:txBody>
      </p:sp>
    </p:spTree>
    <p:extLst>
      <p:ext uri="{BB962C8B-B14F-4D97-AF65-F5344CB8AC3E}">
        <p14:creationId xmlns:p14="http://schemas.microsoft.com/office/powerpoint/2010/main" val="48179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The comma is in the wrong place.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40998" y="2467523"/>
            <a:ext cx="8286750" cy="419100"/>
          </a:xfrm>
        </p:spPr>
        <p:txBody>
          <a:bodyPr/>
          <a:lstStyle/>
          <a:p>
            <a:pPr marL="50800"/>
            <a:r>
              <a:rPr lang="en-GB" b="1" dirty="0" smtClean="0"/>
              <a:t>14. </a:t>
            </a:r>
            <a:r>
              <a:rPr lang="en-GB" b="1" dirty="0"/>
              <a:t>What is wrong here?</a:t>
            </a:r>
          </a:p>
          <a:p>
            <a:pPr marL="50800"/>
            <a:r>
              <a:rPr lang="en-GB" dirty="0" err="1"/>
              <a:t>Pyotr</a:t>
            </a:r>
            <a:r>
              <a:rPr lang="en-GB" dirty="0"/>
              <a:t> left Poland in 2004, he set up his business in Leicester with his partner.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It is a question so needs a question mark.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>
          <a:xfrm>
            <a:off x="6857999" y="3467100"/>
            <a:ext cx="2935705" cy="882650"/>
          </a:xfrm>
        </p:spPr>
        <p:txBody>
          <a:bodyPr/>
          <a:lstStyle/>
          <a:p>
            <a:pPr marL="50800"/>
            <a:r>
              <a:rPr lang="en-GB" dirty="0"/>
              <a:t>It needs a comma after Peter and a capital </a:t>
            </a:r>
            <a:r>
              <a:rPr lang="en-GB" dirty="0" smtClean="0"/>
              <a:t>B for </a:t>
            </a:r>
            <a:r>
              <a:rPr lang="en-GB" dirty="0"/>
              <a:t>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It needs a full stop after 2004 and a capital H on he.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155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/>
            <a:r>
              <a:rPr lang="en-GB" dirty="0"/>
              <a:t>The comma is in the wrong place.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0800"/>
            <a:r>
              <a:rPr lang="en-GB" b="1" dirty="0" smtClean="0"/>
              <a:t>14. </a:t>
            </a:r>
            <a:r>
              <a:rPr lang="en-GB" b="1" dirty="0"/>
              <a:t>What is wrong here?</a:t>
            </a:r>
          </a:p>
          <a:p>
            <a:pPr marL="50800"/>
            <a:r>
              <a:rPr lang="en-GB" dirty="0" err="1"/>
              <a:t>Pyotr</a:t>
            </a:r>
            <a:r>
              <a:rPr lang="en-GB" dirty="0"/>
              <a:t> left Poland in 2004, he set up his business in Leicester with his partner.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pPr marL="50800"/>
            <a:r>
              <a:rPr lang="en-GB" dirty="0"/>
              <a:t>It is a question so needs a question mark.</a:t>
            </a:r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50800"/>
            <a:r>
              <a:rPr lang="en-GB" dirty="0"/>
              <a:t>It needs a comma after Peter and a capital </a:t>
            </a:r>
            <a:r>
              <a:rPr lang="en-GB" dirty="0" smtClean="0"/>
              <a:t>B for </a:t>
            </a:r>
            <a:r>
              <a:rPr lang="en-GB" dirty="0"/>
              <a:t>business.</a:t>
            </a:r>
          </a:p>
          <a:p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pPr marL="50800"/>
            <a:r>
              <a:rPr lang="en-GB" dirty="0"/>
              <a:t>It needs a full stop after 2004 and a capital H on he.</a:t>
            </a:r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526632" y="5978295"/>
            <a:ext cx="6954252" cy="79744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400"/>
            </a:pPr>
            <a:r>
              <a:rPr lang="en-GB" altLang="x-non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are two separate sentences. </a:t>
            </a:r>
          </a:p>
        </p:txBody>
      </p:sp>
    </p:spTree>
    <p:extLst>
      <p:ext uri="{BB962C8B-B14F-4D97-AF65-F5344CB8AC3E}">
        <p14:creationId xmlns:p14="http://schemas.microsoft.com/office/powerpoint/2010/main" val="41172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 Question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89810" y="2274838"/>
            <a:ext cx="100664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800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Do these sentences need an exclamation mark or question mark at the end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last, it’s Friday 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Are we all responsible for global warming</a:t>
            </a: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next for the British Paralympic team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0" y="3198167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last, it’s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Friday!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Are we all responsible for global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warming?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next for the British Paralympic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team?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12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7956" y="2486087"/>
            <a:ext cx="8635093" cy="45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By the end of the session 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must: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capital letters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full stops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commas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question marks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Be aware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of how to use exclamation marks.</a:t>
            </a:r>
          </a:p>
          <a:p>
            <a:pPr lvl="0">
              <a:buClr>
                <a:srgbClr val="000000"/>
              </a:buClr>
              <a:defRPr/>
            </a:pPr>
            <a:endParaRPr lang="en-GB" sz="110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should: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Regularly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use the above correctly.</a:t>
            </a:r>
          </a:p>
          <a:p>
            <a:pPr lvl="0">
              <a:buClr>
                <a:srgbClr val="000000"/>
              </a:buClr>
              <a:defRPr/>
            </a:pP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Learners </a:t>
            </a: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could: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Always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use the above correctly.</a:t>
            </a:r>
          </a:p>
          <a:p>
            <a:pPr lvl="0">
              <a:buClr>
                <a:srgbClr val="000000"/>
              </a:buClr>
              <a:defRPr/>
            </a:pP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Students will be assessed on their ability to </a:t>
            </a:r>
          </a:p>
          <a:p>
            <a:pPr marL="457200" lvl="0" indent="-45720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Use a range of punctuation (listed above) correctly.</a:t>
            </a:r>
          </a:p>
          <a:p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8059479" y="4061637"/>
            <a:ext cx="3785191" cy="2445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61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789843" cy="707886"/>
          </a:xfrm>
        </p:spPr>
        <p:txBody>
          <a:bodyPr/>
          <a:lstStyle/>
          <a:p>
            <a:r>
              <a:rPr lang="en-GB" altLang="en-US" dirty="0"/>
              <a:t>What else do you need to know?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86061" y="2249415"/>
            <a:ext cx="10243887" cy="234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 Entry Level 3 you are also expected to know how to correctly use: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full stops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commas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question marks</a:t>
            </a:r>
          </a:p>
          <a:p>
            <a:pPr marL="342900" lvl="0" indent="-34290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exclamation </a:t>
            </a:r>
            <a:r>
              <a:rPr lang="en-GB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marks</a:t>
            </a: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908004" y="3260249"/>
            <a:ext cx="5399315" cy="1741713"/>
          </a:xfrm>
          <a:custGeom>
            <a:avLst/>
            <a:gdLst>
              <a:gd name="connsiteX0" fmla="*/ 0 w 1954334"/>
              <a:gd name="connsiteY0" fmla="*/ 156347 h 1563467"/>
              <a:gd name="connsiteX1" fmla="*/ 156347 w 1954334"/>
              <a:gd name="connsiteY1" fmla="*/ 0 h 1563467"/>
              <a:gd name="connsiteX2" fmla="*/ 1797987 w 1954334"/>
              <a:gd name="connsiteY2" fmla="*/ 0 h 1563467"/>
              <a:gd name="connsiteX3" fmla="*/ 1954334 w 1954334"/>
              <a:gd name="connsiteY3" fmla="*/ 156347 h 1563467"/>
              <a:gd name="connsiteX4" fmla="*/ 1954334 w 1954334"/>
              <a:gd name="connsiteY4" fmla="*/ 1407120 h 1563467"/>
              <a:gd name="connsiteX5" fmla="*/ 1797987 w 1954334"/>
              <a:gd name="connsiteY5" fmla="*/ 1563467 h 1563467"/>
              <a:gd name="connsiteX6" fmla="*/ 156347 w 1954334"/>
              <a:gd name="connsiteY6" fmla="*/ 1563467 h 1563467"/>
              <a:gd name="connsiteX7" fmla="*/ 0 w 1954334"/>
              <a:gd name="connsiteY7" fmla="*/ 1407120 h 1563467"/>
              <a:gd name="connsiteX8" fmla="*/ 0 w 1954334"/>
              <a:gd name="connsiteY8" fmla="*/ 156347 h 156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4334" h="1563467">
                <a:moveTo>
                  <a:pt x="0" y="156347"/>
                </a:moveTo>
                <a:cubicBezTo>
                  <a:pt x="0" y="69999"/>
                  <a:pt x="69999" y="0"/>
                  <a:pt x="156347" y="0"/>
                </a:cubicBezTo>
                <a:lnTo>
                  <a:pt x="1797987" y="0"/>
                </a:lnTo>
                <a:cubicBezTo>
                  <a:pt x="1884335" y="0"/>
                  <a:pt x="1954334" y="69999"/>
                  <a:pt x="1954334" y="156347"/>
                </a:cubicBezTo>
                <a:lnTo>
                  <a:pt x="1954334" y="1407120"/>
                </a:lnTo>
                <a:cubicBezTo>
                  <a:pt x="1954334" y="1493468"/>
                  <a:pt x="1884335" y="1563467"/>
                  <a:pt x="1797987" y="1563467"/>
                </a:cubicBezTo>
                <a:lnTo>
                  <a:pt x="156347" y="1563467"/>
                </a:lnTo>
                <a:cubicBezTo>
                  <a:pt x="69999" y="1563467"/>
                  <a:pt x="0" y="1493468"/>
                  <a:pt x="0" y="1407120"/>
                </a:cubicBezTo>
                <a:lnTo>
                  <a:pt x="0" y="156347"/>
                </a:lnTo>
                <a:close/>
              </a:path>
            </a:pathLst>
          </a:custGeom>
          <a:noFill/>
          <a:ln w="38100" cap="sq"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417" tIns="93417" rIns="93417" bIns="93417" numCol="1" spcCol="1270" anchor="ctr" anchorCtr="0">
            <a:no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. ? ! . + capitals (nouns, pronoun I and sentences)</a:t>
            </a:r>
            <a:endParaRPr lang="en-US" sz="3200" b="1" kern="1200" baseline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34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789843" cy="707886"/>
          </a:xfrm>
        </p:spPr>
        <p:txBody>
          <a:bodyPr/>
          <a:lstStyle/>
          <a:p>
            <a:r>
              <a:rPr lang="en-GB" altLang="en-US" dirty="0"/>
              <a:t>What is punctuation in writing?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86061" y="2249415"/>
            <a:ext cx="102438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Punctuation is used in writing to separate sentences and their parts and to help you understand </a:t>
            </a:r>
            <a:r>
              <a:rPr lang="en-GB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r>
              <a:rPr lang="en-GB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Punctuation is represented by symbols like these: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SzPts val="2000"/>
            </a:pPr>
            <a:endParaRPr lang="en-GB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="" xmlns:a16="http://schemas.microsoft.com/office/drawing/2014/main" xmlns:lc="http://schemas.openxmlformats.org/drawingml/2006/lockedCanvas" id="{58069130-0B5E-4372-A9C7-2D0585782F7C}"/>
              </a:ext>
            </a:extLst>
          </p:cNvPr>
          <p:cNvSpPr txBox="1"/>
          <p:nvPr/>
        </p:nvSpPr>
        <p:spPr>
          <a:xfrm>
            <a:off x="786061" y="5518865"/>
            <a:ext cx="7621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name them?</a:t>
            </a:r>
          </a:p>
        </p:txBody>
      </p:sp>
      <p:sp>
        <p:nvSpPr>
          <p:cNvPr id="3" name="Oval 2"/>
          <p:cNvSpPr/>
          <p:nvPr/>
        </p:nvSpPr>
        <p:spPr>
          <a:xfrm>
            <a:off x="1082842" y="3880631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273147" y="3880631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552248" y="3880631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en-GB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742553" y="3880631"/>
            <a:ext cx="1323474" cy="132347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6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59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9789843" cy="707886"/>
          </a:xfrm>
        </p:spPr>
        <p:txBody>
          <a:bodyPr/>
          <a:lstStyle/>
          <a:p>
            <a:r>
              <a:rPr lang="en-GB" altLang="en-US" dirty="0"/>
              <a:t>What is punctuation in writing?</a:t>
            </a:r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193050"/>
              </p:ext>
            </p:extLst>
          </p:nvPr>
        </p:nvGraphicFramePr>
        <p:xfrm>
          <a:off x="569495" y="2902596"/>
          <a:ext cx="3064042" cy="321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40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Punctuation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solidFill>
                      <a:srgbClr val="A098FA"/>
                    </a:solidFill>
                  </a:tcPr>
                </a:tc>
              </a:tr>
              <a:tr h="49672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.</a:t>
                      </a:r>
                      <a:endParaRPr lang="en-GB" sz="28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1545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,</a:t>
                      </a:r>
                      <a:endParaRPr lang="en-GB" sz="2800" b="1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77387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000" b="0" i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ombasa</a:t>
                      </a:r>
                      <a:endParaRPr lang="en-GB" sz="20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3688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!</a:t>
                      </a:r>
                      <a:endParaRPr lang="en-GB" sz="28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3688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?</a:t>
                      </a:r>
                      <a:endParaRPr lang="en-GB" sz="2800" b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909860"/>
              </p:ext>
            </p:extLst>
          </p:nvPr>
        </p:nvGraphicFramePr>
        <p:xfrm>
          <a:off x="6954253" y="2934680"/>
          <a:ext cx="3064042" cy="293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40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solidFill>
                      <a:srgbClr val="A098FA"/>
                    </a:solidFill>
                  </a:tcPr>
                </a:tc>
              </a:tr>
              <a:tr h="49301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Exclamation mark</a:t>
                      </a:r>
                      <a:endParaRPr lang="en-GB" sz="200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85010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spcAft>
                          <a:spcPts val="300"/>
                        </a:spcAft>
                        <a:buClr>
                          <a:srgbClr val="7030A0"/>
                        </a:buClr>
                        <a:buFont typeface="+mj-lt"/>
                        <a:buNone/>
                      </a:pPr>
                      <a:r>
                        <a:rPr lang="en-GB" sz="2000" i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Comma</a:t>
                      </a:r>
                      <a:endParaRPr lang="en-GB" sz="2000" i="1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033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Question Mark</a:t>
                      </a:r>
                      <a:endParaRPr lang="en-GB" sz="200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775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Capital</a:t>
                      </a:r>
                      <a:r>
                        <a:rPr lang="en-GB" sz="2000" baseline="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 letter</a:t>
                      </a:r>
                      <a:endParaRPr lang="en-GB" sz="200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030A0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2000" dirty="0" smtClean="0">
                          <a:latin typeface="Arial" panose="020B0604020202020204" pitchFamily="34" charset="0"/>
                          <a:ea typeface="Arial" charset="0"/>
                          <a:cs typeface="Arial" panose="020B0604020202020204" pitchFamily="34" charset="0"/>
                        </a:rPr>
                        <a:t>Full stop</a:t>
                      </a:r>
                      <a:endParaRPr lang="en-GB" sz="2000" dirty="0"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3657600" y="3537284"/>
            <a:ext cx="3296649" cy="207344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657599" y="4070684"/>
            <a:ext cx="3296650" cy="1002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657600" y="4732420"/>
            <a:ext cx="3296649" cy="3940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657598" y="3537284"/>
            <a:ext cx="3296653" cy="18167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657597" y="4574004"/>
            <a:ext cx="3296652" cy="12332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208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Watch this video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7084119" cy="958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Watch the following video about end of sentence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punctuation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Video 2 End of sentence punctuation.</a:t>
            </a:r>
          </a:p>
        </p:txBody>
      </p:sp>
    </p:spTree>
    <p:extLst>
      <p:ext uri="{BB962C8B-B14F-4D97-AF65-F5344CB8AC3E}">
        <p14:creationId xmlns:p14="http://schemas.microsoft.com/office/powerpoint/2010/main" val="214507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607" y="1481055"/>
            <a:ext cx="10833582" cy="707886"/>
          </a:xfrm>
        </p:spPr>
        <p:txBody>
          <a:bodyPr/>
          <a:lstStyle/>
          <a:p>
            <a:r>
              <a:rPr lang="en-GB" altLang="en-US" dirty="0"/>
              <a:t>Capital letters and full stops – a recap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840480" y="2253734"/>
            <a:ext cx="8762848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5AA4"/>
              </a:buClr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When do you use a capital letter?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30000"/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A sentence always begins with a capital letter and ends with a full stop, </a:t>
            </a:r>
            <a:b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question mark or exclamation mark. </a:t>
            </a:r>
          </a:p>
          <a:p>
            <a:pPr>
              <a:buClr>
                <a:srgbClr val="7030A0"/>
              </a:buClr>
              <a:buSzPct val="130000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E.g. When is Eid this year</a:t>
            </a:r>
            <a:r>
              <a:rPr lang="en-GB" sz="2000" b="1" dirty="0">
                <a:ln>
                  <a:solidFill>
                    <a:sysClr val="windowText" lastClr="000000"/>
                  </a:solidFill>
                </a:ln>
                <a:solidFill>
                  <a:srgbClr val="78F9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Eid is in September</a:t>
            </a:r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30000"/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Proper nouns –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names of people, places, months of the year, days </a:t>
            </a:r>
            <a:b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  of the week, book and film titles.</a:t>
            </a:r>
          </a:p>
          <a:p>
            <a:pPr>
              <a:buClr>
                <a:srgbClr val="7030A0"/>
              </a:buClr>
              <a:buSzPct val="130000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E.g. February, Angela Merkel, Tuesday. </a:t>
            </a:r>
          </a:p>
          <a:p>
            <a:pPr marL="342900" indent="-342900">
              <a:buSzPct val="130000"/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For the personal pronoun I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SzPct val="130000"/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GB" alt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you and I have a safe future</a:t>
            </a:r>
            <a:r>
              <a:rPr lang="en-GB" altLang="en-US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buSzPct val="130000"/>
            </a:pP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How should this paragraph be punctuated?</a:t>
            </a:r>
          </a:p>
          <a:p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my favourite sport is football </a:t>
            </a:r>
            <a:r>
              <a:rPr lang="en-GB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manchester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united is the team </a:t>
            </a:r>
          </a:p>
          <a:p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GB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follow </a:t>
            </a:r>
            <a:r>
              <a:rPr lang="en-GB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have been a fan since </a:t>
            </a:r>
            <a:r>
              <a:rPr lang="en-GB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was a child a trip to old </a:t>
            </a:r>
          </a:p>
          <a:p>
            <a:r>
              <a:rPr lang="en-GB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trafford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always something special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7967031" y="4867623"/>
            <a:ext cx="4058653" cy="1938992"/>
          </a:xfrm>
          <a:prstGeom prst="rect">
            <a:avLst/>
          </a:prstGeom>
          <a:solidFill>
            <a:schemeClr val="bg1">
              <a:alpha val="20000"/>
            </a:schemeClr>
          </a:solidFill>
          <a:ln w="28575">
            <a:solidFill>
              <a:srgbClr val="78F9D4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342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84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6026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680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709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051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93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7359" algn="l" defTabSz="1506840" rtl="0" eaLnBrk="1" latinLnBrk="0" hangingPunct="1">
              <a:defRPr sz="2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000" dirty="0">
                <a:latin typeface="Arial" charset="0"/>
                <a:ea typeface="Arial" charset="0"/>
                <a:cs typeface="Arial" charset="0"/>
              </a:rPr>
              <a:t>My favourite sport is football. Manchester United is the team that I follow. I have been a fan since I was a child. A trip to Old Trafford is always something special.</a:t>
            </a:r>
            <a:endParaRPr lang="en-GB" sz="2000" dirty="0"/>
          </a:p>
        </p:txBody>
      </p:sp>
      <p:sp>
        <p:nvSpPr>
          <p:cNvPr id="5" name="Rectangle 4"/>
          <p:cNvSpPr/>
          <p:nvPr/>
        </p:nvSpPr>
        <p:spPr>
          <a:xfrm>
            <a:off x="9277470" y="3107974"/>
            <a:ext cx="2748214" cy="697832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activity </a:t>
            </a:r>
            <a:r>
              <a:rPr lang="en-GB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27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5" ma:contentTypeDescription="Create a new document." ma:contentTypeScope="" ma:versionID="7734e13487aa62487ee63480f97bac87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f47377445f1a2c6a231ec8f6d24403e5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3a673d0-6c97-4602-af76-52d498a4d789"/>
    <ds:schemaRef ds:uri="http://schemas.microsoft.com/sharepoint/v3"/>
    <ds:schemaRef ds:uri="8a220d04-cd4c-4a42-a0ef-10d364ba1cb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33B0619-0DB6-4CF9-B372-E1C8327BB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9513</TotalTime>
  <Words>2105</Words>
  <Application>Microsoft Office PowerPoint</Application>
  <PresentationFormat>Custom</PresentationFormat>
  <Paragraphs>393</Paragraphs>
  <Slides>48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Watch this video</vt:lpstr>
      <vt:lpstr>PowerPoint Presentation</vt:lpstr>
      <vt:lpstr>What else do you need to know?</vt:lpstr>
      <vt:lpstr>What is punctuation in writing?</vt:lpstr>
      <vt:lpstr>What is punctuation in writing?</vt:lpstr>
      <vt:lpstr>Watch this video</vt:lpstr>
      <vt:lpstr>Capital letters and full stops – a recap</vt:lpstr>
      <vt:lpstr>Commas</vt:lpstr>
      <vt:lpstr>Comma</vt:lpstr>
      <vt:lpstr>When to use a comma - lists</vt:lpstr>
      <vt:lpstr>When to use a comma – parts of a sentence 1</vt:lpstr>
      <vt:lpstr>When to use a comma – parts of a sentence 2</vt:lpstr>
      <vt:lpstr>How not to use the comma</vt:lpstr>
      <vt:lpstr>Question mark</vt:lpstr>
      <vt:lpstr>Exclamation marks</vt:lpstr>
      <vt:lpstr>Quiz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Question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vicsafc</cp:lastModifiedBy>
  <cp:revision>318</cp:revision>
  <dcterms:created xsi:type="dcterms:W3CDTF">2021-03-05T10:31:48Z</dcterms:created>
  <dcterms:modified xsi:type="dcterms:W3CDTF">2021-07-08T09:18:05Z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</Properties>
</file>