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76" r:id="rId5"/>
    <p:sldId id="336" r:id="rId6"/>
    <p:sldId id="337" r:id="rId7"/>
    <p:sldId id="347" r:id="rId8"/>
    <p:sldId id="451" r:id="rId9"/>
    <p:sldId id="361" r:id="rId10"/>
    <p:sldId id="420" r:id="rId11"/>
    <p:sldId id="421" r:id="rId12"/>
    <p:sldId id="422" r:id="rId13"/>
    <p:sldId id="424" r:id="rId14"/>
    <p:sldId id="452" r:id="rId15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9D4"/>
    <a:srgbClr val="E9EBF5"/>
    <a:srgbClr val="CFD5EA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B16646-D5BC-255D-EF5E-D86FC6D89F2F}" v="1" dt="2021-06-17T09:01:56.4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7" autoAdjust="0"/>
    <p:restoredTop sz="95176" autoAdjust="0"/>
  </p:normalViewPr>
  <p:slideViewPr>
    <p:cSldViewPr snapToGrid="0">
      <p:cViewPr>
        <p:scale>
          <a:sx n="40" d="100"/>
          <a:sy n="40" d="100"/>
        </p:scale>
        <p:origin x="-204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</a:t>
            </a:r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xmlns="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xmlns="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xmlns="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xmlns="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xmlns="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xmlns="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xmlns="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xmlns="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xmlns="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xmlns="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xmlns="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xmlns="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xmlns="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xmlns="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xmlns="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xmlns="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0" r:id="rId9"/>
    <p:sldLayoutId id="2147483701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702" r:id="rId19"/>
    <p:sldLayoutId id="2147483703" r:id="rId20"/>
    <p:sldLayoutId id="2147483704" r:id="rId21"/>
    <p:sldLayoutId id="2147483705" r:id="rId22"/>
    <p:sldLayoutId id="2147483699" r:id="rId23"/>
    <p:sldLayoutId id="2147483689" r:id="rId24"/>
    <p:sldLayoutId id="2147483685" r:id="rId25"/>
    <p:sldLayoutId id="2147483687" r:id="rId26"/>
    <p:sldLayoutId id="2147483671" r:id="rId27"/>
    <p:sldLayoutId id="2147483688" r:id="rId28"/>
    <p:sldLayoutId id="2147483682" r:id="rId29"/>
    <p:sldLayoutId id="2147483679" r:id="rId30"/>
    <p:sldLayoutId id="2147483669" r:id="rId31"/>
    <p:sldLayoutId id="2147483678" r:id="rId32"/>
    <p:sldLayoutId id="2147483677" r:id="rId33"/>
    <p:sldLayoutId id="2147483670" r:id="rId34"/>
    <p:sldLayoutId id="2147483683" r:id="rId3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 smtClean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</a:t>
            </a:r>
            <a:r>
              <a:rPr lang="en-GB" sz="1600" dirty="0" smtClean="0">
                <a:solidFill>
                  <a:srgbClr val="333333"/>
                </a:solidFill>
                <a:latin typeface="Arial"/>
                <a:cs typeface="Arial"/>
              </a:rPr>
              <a:t>.0</a:t>
            </a: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   |   </a:t>
            </a:r>
            <a:r>
              <a:rPr lang="en-GB" sz="1600" dirty="0" smtClean="0">
                <a:solidFill>
                  <a:srgbClr val="333333"/>
                </a:solidFill>
                <a:latin typeface="Arial"/>
                <a:cs typeface="Arial"/>
              </a:rPr>
              <a:t>July </a:t>
            </a: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L1.1_N</a:t>
            </a:r>
            <a:endParaRPr lang="en-GB" sz="3200" dirty="0">
              <a:solidFill>
                <a:schemeClr val="bg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EDCF0B3-B0B3-9746-82FB-E4357B61BF69}"/>
              </a:ext>
            </a:extLst>
          </p:cNvPr>
          <p:cNvSpPr txBox="1"/>
          <p:nvPr/>
        </p:nvSpPr>
        <p:spPr>
          <a:xfrm>
            <a:off x="555133" y="5778340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Read, write, order and compare large numbers  (up to one million)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Digit challenge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840481" y="2253734"/>
            <a:ext cx="104692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List all the 3-digit numbers you can make from the digits 1, 5 and 8 if you use each digit </a:t>
            </a:r>
            <a:r>
              <a:rPr lang="en-GB" sz="2000" b="1" dirty="0">
                <a:latin typeface="Arial"/>
                <a:cs typeface="Arial"/>
              </a:rPr>
              <a:t>only</a:t>
            </a:r>
            <a:r>
              <a:rPr lang="en-GB" sz="2000" dirty="0">
                <a:latin typeface="Arial"/>
                <a:cs typeface="Arial"/>
              </a:rPr>
              <a:t> once.</a:t>
            </a:r>
          </a:p>
          <a:p>
            <a:endParaRPr lang="en-GB" sz="2000" dirty="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/>
                <a:cs typeface="Arial"/>
              </a:rPr>
              <a:t>158   185   518   581   815   851</a:t>
            </a:r>
          </a:p>
          <a:p>
            <a:pPr algn="ctr"/>
            <a:endParaRPr lang="en-GB" sz="2000" dirty="0">
              <a:solidFill>
                <a:srgbClr val="FF0000"/>
              </a:solidFill>
              <a:latin typeface="Arial"/>
              <a:cs typeface="Arial"/>
            </a:endParaRP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List all the 3-digit numbers you can make from the digits 1, 5 and 8 if you use each digit </a:t>
            </a:r>
            <a:r>
              <a:rPr lang="en-GB" sz="2000" b="1" dirty="0">
                <a:latin typeface="Arial"/>
                <a:cs typeface="Arial"/>
              </a:rPr>
              <a:t>more than</a:t>
            </a:r>
            <a:r>
              <a:rPr lang="en-GB" sz="2000" dirty="0">
                <a:latin typeface="Arial"/>
                <a:cs typeface="Arial"/>
              </a:rPr>
              <a:t> once.</a:t>
            </a:r>
          </a:p>
          <a:p>
            <a:endParaRPr lang="en-GB" sz="2000" dirty="0">
              <a:latin typeface="Arial"/>
              <a:cs typeface="Arial"/>
            </a:endParaRPr>
          </a:p>
          <a:p>
            <a:pPr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/>
                <a:cs typeface="Arial"/>
              </a:rPr>
              <a:t>111   115   118   151   155   158   181   185   188</a:t>
            </a:r>
          </a:p>
          <a:p>
            <a:pPr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/>
                <a:cs typeface="Arial"/>
              </a:rPr>
              <a:t>511   515   518   551   555   558   581   585   588</a:t>
            </a:r>
          </a:p>
          <a:p>
            <a:pPr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/>
                <a:cs typeface="Arial"/>
              </a:rPr>
              <a:t>811   815   818   851   855   858   881   885   888</a:t>
            </a:r>
            <a:endParaRPr lang="en-GB" sz="2800" dirty="0">
              <a:ln>
                <a:solidFill>
                  <a:sysClr val="windowText" lastClr="000000"/>
                </a:solidFill>
              </a:ln>
              <a:solidFill>
                <a:srgbClr val="78F9D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902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021" y="2818219"/>
            <a:ext cx="8181474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You’ve completed this module on “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Read, write, order and compare large numbers (up to one million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)”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00011" y="5389763"/>
            <a:ext cx="5702968" cy="114713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Now practise your skills with the Activities and test your progress with our Knowledge Check.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956" y="2517732"/>
            <a:ext cx="86350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the session students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GB" sz="2000" dirty="0">
                <a:solidFill>
                  <a:srgbClr val="825A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place value.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able to: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Order</a:t>
            </a:r>
            <a:r>
              <a:rPr lang="en-GB" sz="2000" dirty="0">
                <a:solidFill>
                  <a:srgbClr val="00B4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compare numbers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lvl="0">
              <a:spcBef>
                <a:spcPts val="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en-GB" sz="2000" dirty="0">
                <a:solidFill>
                  <a:srgbClr val="FF69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numbers and understand the terminology of 1-digit, 2-digits etc. numbers.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How we read and write numbers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647976" y="2277331"/>
            <a:ext cx="100120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What is the difference between a </a:t>
            </a:r>
            <a:r>
              <a:rPr lang="en-US" sz="2000" b="1" dirty="0">
                <a:latin typeface="Arial"/>
                <a:cs typeface="Arial"/>
              </a:rPr>
              <a:t>number </a:t>
            </a:r>
            <a:r>
              <a:rPr lang="en-US" sz="2000" dirty="0">
                <a:latin typeface="Arial"/>
                <a:cs typeface="Arial"/>
              </a:rPr>
              <a:t>and a </a:t>
            </a:r>
            <a:r>
              <a:rPr lang="en-US" sz="2000" b="1" dirty="0">
                <a:latin typeface="Arial"/>
                <a:cs typeface="Arial"/>
              </a:rPr>
              <a:t>digit</a:t>
            </a:r>
            <a:r>
              <a:rPr lang="en-US" sz="2000" dirty="0">
                <a:latin typeface="Arial"/>
                <a:cs typeface="Arial"/>
              </a:rPr>
              <a:t>?</a:t>
            </a:r>
          </a:p>
          <a:p>
            <a:endParaRPr lang="en-US" sz="2000" dirty="0">
              <a:latin typeface="Arial"/>
              <a:cs typeface="Arial"/>
            </a:endParaRPr>
          </a:p>
          <a:p>
            <a:pPr marL="1317625" lvl="1" indent="-56515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	There are only 10 ‘</a:t>
            </a:r>
            <a:r>
              <a:rPr lang="en-US" sz="2000" b="1" dirty="0">
                <a:latin typeface="Arial"/>
                <a:cs typeface="Arial"/>
              </a:rPr>
              <a:t>digits’ </a:t>
            </a:r>
            <a:r>
              <a:rPr lang="en-US" sz="2000" dirty="0">
                <a:latin typeface="Arial"/>
                <a:cs typeface="Arial"/>
              </a:rPr>
              <a:t>in our 	</a:t>
            </a:r>
            <a:r>
              <a:rPr lang="en-GB" sz="2000" dirty="0">
                <a:latin typeface="Arial"/>
                <a:cs typeface="Arial"/>
              </a:rPr>
              <a:t>number system, </a:t>
            </a:r>
          </a:p>
          <a:p>
            <a:pPr marL="1876425" lvl="1" indent="-1419225"/>
            <a:r>
              <a:rPr lang="en-GB" sz="2000" dirty="0">
                <a:latin typeface="Arial"/>
                <a:cs typeface="Arial"/>
              </a:rPr>
              <a:t>	these are: 0, 1, 2, 3, 4, 5, 6, 7, 8, 9</a:t>
            </a:r>
          </a:p>
          <a:p>
            <a:pPr lvl="1"/>
            <a:endParaRPr lang="en-GB" sz="2000" dirty="0">
              <a:latin typeface="Arial"/>
              <a:cs typeface="Arial"/>
            </a:endParaRPr>
          </a:p>
          <a:p>
            <a:pPr marL="1318885" lvl="1" indent="-565236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b="1" dirty="0">
                <a:latin typeface="Arial"/>
                <a:cs typeface="Arial"/>
              </a:rPr>
              <a:t>‘Numbers’ </a:t>
            </a:r>
            <a:r>
              <a:rPr lang="en-GB" sz="2000" dirty="0">
                <a:latin typeface="Arial"/>
                <a:cs typeface="Arial"/>
              </a:rPr>
              <a:t>are made up by combining these digits, </a:t>
            </a:r>
          </a:p>
          <a:p>
            <a:pPr marL="1804988" lvl="1" indent="-1347788"/>
            <a:r>
              <a:rPr lang="en-GB" sz="2000" dirty="0">
                <a:latin typeface="Arial"/>
                <a:cs typeface="Arial"/>
              </a:rPr>
              <a:t>	for example: 697.</a:t>
            </a:r>
          </a:p>
          <a:p>
            <a:pPr lvl="1"/>
            <a:endParaRPr lang="en-US" sz="2000" dirty="0">
              <a:latin typeface="Arial"/>
              <a:cs typeface="Arial"/>
            </a:endParaRPr>
          </a:p>
          <a:p>
            <a:r>
              <a:rPr lang="en-US" sz="2000" dirty="0" smtClean="0">
                <a:latin typeface="Arial"/>
                <a:cs typeface="Arial"/>
              </a:rPr>
              <a:t>The </a:t>
            </a:r>
            <a:r>
              <a:rPr lang="en-US" sz="2000" b="1" dirty="0">
                <a:latin typeface="Arial"/>
                <a:cs typeface="Arial"/>
              </a:rPr>
              <a:t>place value </a:t>
            </a:r>
            <a:r>
              <a:rPr lang="en-US" sz="2000" dirty="0">
                <a:latin typeface="Arial"/>
                <a:cs typeface="Arial"/>
              </a:rPr>
              <a:t>of each digit </a:t>
            </a:r>
            <a:r>
              <a:rPr lang="en-GB" sz="2000" dirty="0">
                <a:latin typeface="Arial"/>
                <a:cs typeface="Arial"/>
              </a:rPr>
              <a:t>in a number depends on its position, or place, within this number. </a:t>
            </a:r>
            <a:r>
              <a:rPr lang="en-US" sz="2000" dirty="0">
                <a:latin typeface="Arial"/>
                <a:cs typeface="Arial"/>
              </a:rPr>
              <a:t> 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>
                <a:latin typeface="Arial"/>
                <a:cs typeface="Arial"/>
              </a:rPr>
              <a:t>For example, in </a:t>
            </a:r>
            <a:r>
              <a:rPr lang="en-US" sz="2000" b="1" dirty="0">
                <a:latin typeface="Arial"/>
                <a:cs typeface="Arial"/>
              </a:rPr>
              <a:t>697 </a:t>
            </a:r>
            <a:r>
              <a:rPr lang="en-US" sz="2000" dirty="0">
                <a:latin typeface="Arial"/>
                <a:cs typeface="Arial"/>
              </a:rPr>
              <a:t>above, the </a:t>
            </a:r>
            <a:r>
              <a:rPr lang="en-US" sz="2000" b="1" dirty="0">
                <a:latin typeface="Arial"/>
                <a:cs typeface="Arial"/>
              </a:rPr>
              <a:t>6</a:t>
            </a:r>
            <a:r>
              <a:rPr lang="en-US" sz="2000" dirty="0">
                <a:latin typeface="Arial"/>
                <a:cs typeface="Arial"/>
              </a:rPr>
              <a:t> is in the </a:t>
            </a:r>
            <a:r>
              <a:rPr lang="en-US" sz="2000" b="1" dirty="0">
                <a:latin typeface="Arial"/>
                <a:cs typeface="Arial"/>
              </a:rPr>
              <a:t>hundreds</a:t>
            </a:r>
            <a:r>
              <a:rPr lang="en-US" sz="2000" dirty="0">
                <a:latin typeface="Arial"/>
                <a:cs typeface="Arial"/>
              </a:rPr>
              <a:t> column, the </a:t>
            </a:r>
            <a:r>
              <a:rPr lang="en-US" sz="2000" b="1" dirty="0">
                <a:latin typeface="Arial"/>
                <a:cs typeface="Arial"/>
              </a:rPr>
              <a:t>9 </a:t>
            </a:r>
            <a:r>
              <a:rPr lang="en-US" sz="2000" dirty="0">
                <a:latin typeface="Arial"/>
                <a:cs typeface="Arial"/>
              </a:rPr>
              <a:t>is in the </a:t>
            </a:r>
            <a:r>
              <a:rPr lang="en-US" sz="2000" b="1" dirty="0">
                <a:latin typeface="Arial"/>
                <a:cs typeface="Arial"/>
              </a:rPr>
              <a:t>tens </a:t>
            </a:r>
            <a:r>
              <a:rPr lang="en-US" sz="2000" dirty="0">
                <a:latin typeface="Arial"/>
                <a:cs typeface="Arial"/>
              </a:rPr>
              <a:t>column and the </a:t>
            </a:r>
            <a:r>
              <a:rPr lang="en-US" sz="2000" b="1" dirty="0">
                <a:latin typeface="Arial"/>
                <a:cs typeface="Arial"/>
              </a:rPr>
              <a:t>7 </a:t>
            </a:r>
            <a:r>
              <a:rPr lang="en-US" sz="2000" dirty="0">
                <a:latin typeface="Arial"/>
                <a:cs typeface="Arial"/>
              </a:rPr>
              <a:t>is in the </a:t>
            </a:r>
            <a:r>
              <a:rPr lang="en-US" sz="2000" b="1" dirty="0">
                <a:latin typeface="Arial"/>
                <a:cs typeface="Arial"/>
              </a:rPr>
              <a:t>units (or ones) </a:t>
            </a:r>
            <a:r>
              <a:rPr lang="en-US" sz="2000" dirty="0">
                <a:latin typeface="Arial"/>
                <a:cs typeface="Arial"/>
              </a:rPr>
              <a:t>column.</a:t>
            </a:r>
            <a:endParaRPr lang="en-GB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5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401155" y="861611"/>
            <a:ext cx="6622530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dirty="0"/>
              <a:t>Place value in numbers</a:t>
            </a:r>
            <a:endParaRPr lang="en-GB" altLang="en-US" dirty="0"/>
          </a:p>
        </p:txBody>
      </p:sp>
      <p:sp>
        <p:nvSpPr>
          <p:cNvPr id="2" name="Rectangle 1"/>
          <p:cNvSpPr/>
          <p:nvPr/>
        </p:nvSpPr>
        <p:spPr>
          <a:xfrm>
            <a:off x="668606" y="2188941"/>
            <a:ext cx="9216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/>
                <a:cs typeface="Arial"/>
              </a:rPr>
              <a:t>For each of these numbers below, decide what is the value of the digit 7?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/>
              <a:cs typeface="Arial"/>
            </a:endParaRPr>
          </a:p>
          <a:p>
            <a:pPr algn="ctr">
              <a:lnSpc>
                <a:spcPct val="150000"/>
              </a:lnSpc>
            </a:pPr>
            <a:r>
              <a:rPr lang="en-GB" sz="2000" dirty="0">
                <a:latin typeface="Arial"/>
                <a:cs typeface="Arial"/>
              </a:rPr>
              <a:t>75     237     7428     54 726     7     750 000     7 000 000</a:t>
            </a:r>
          </a:p>
          <a:p>
            <a:pPr algn="ctr">
              <a:lnSpc>
                <a:spcPct val="150000"/>
              </a:lnSpc>
            </a:pPr>
            <a:endParaRPr lang="en-GB" sz="2000" dirty="0"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/>
                <a:cs typeface="Arial"/>
              </a:rPr>
              <a:t>We can use a place value table to help.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/>
                <a:cs typeface="Arial"/>
              </a:rPr>
              <a:t>Write each number in the </a:t>
            </a:r>
            <a:r>
              <a:rPr lang="en-GB" sz="2000" dirty="0" smtClean="0">
                <a:latin typeface="Arial"/>
                <a:cs typeface="Arial"/>
              </a:rPr>
              <a:t>table shown on the next slide.</a:t>
            </a:r>
            <a:endParaRPr lang="en-GB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907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401155" y="861611"/>
            <a:ext cx="6622530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dirty="0"/>
              <a:t>Place value in numbers</a:t>
            </a:r>
            <a:endParaRPr lang="en-GB" altLang="en-US" dirty="0"/>
          </a:p>
        </p:txBody>
      </p:sp>
      <p:sp>
        <p:nvSpPr>
          <p:cNvPr id="2" name="Rectangle 1"/>
          <p:cNvSpPr/>
          <p:nvPr/>
        </p:nvSpPr>
        <p:spPr>
          <a:xfrm>
            <a:off x="678058" y="1374517"/>
            <a:ext cx="92160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000" dirty="0" smtClean="0">
                <a:latin typeface="Arial"/>
                <a:cs typeface="Arial"/>
              </a:rPr>
              <a:t>75     </a:t>
            </a:r>
            <a:r>
              <a:rPr lang="en-GB" sz="2000" dirty="0">
                <a:latin typeface="Arial"/>
                <a:cs typeface="Arial"/>
              </a:rPr>
              <a:t>237     7428     54 726     7     750 000     7 000 </a:t>
            </a:r>
            <a:r>
              <a:rPr lang="en-GB" sz="2000" dirty="0" smtClean="0">
                <a:latin typeface="Arial"/>
                <a:cs typeface="Arial"/>
              </a:rPr>
              <a:t>000</a:t>
            </a:r>
            <a:endParaRPr lang="en-GB" sz="2000" dirty="0">
              <a:latin typeface="Arial"/>
              <a:cs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651898"/>
              </p:ext>
            </p:extLst>
          </p:nvPr>
        </p:nvGraphicFramePr>
        <p:xfrm>
          <a:off x="678058" y="1943010"/>
          <a:ext cx="10044000" cy="4837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168"/>
                <a:gridCol w="1513032"/>
                <a:gridCol w="1537048"/>
                <a:gridCol w="1657130"/>
                <a:gridCol w="1561064"/>
                <a:gridCol w="846701"/>
                <a:gridCol w="1434857"/>
              </a:tblGrid>
              <a:tr h="1209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Millions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Hundreds of thousands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Hth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Tens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 thousands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Tth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Thousands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Hundreds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Tens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Units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113046" marR="113046" marT="0" marB="0" anchor="ctr">
                    <a:solidFill>
                      <a:srgbClr val="A098FA"/>
                    </a:solidFill>
                  </a:tcPr>
                </a:tc>
              </a:tr>
              <a:tr h="513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1550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000" b="0" i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000" b="0" i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000" b="0" i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0034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8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3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6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3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3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3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7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0</a:t>
                      </a:r>
                      <a:endParaRPr lang="en-GB" sz="2000" b="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472952" y="553834"/>
            <a:ext cx="2245806" cy="1015663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look to see in which column we find the 7.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79095" y="6280484"/>
            <a:ext cx="9416760" cy="409074"/>
          </a:xfrm>
          <a:prstGeom prst="rect">
            <a:avLst/>
          </a:prstGeom>
          <a:solidFill>
            <a:srgbClr val="CFD5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79095" y="5277853"/>
            <a:ext cx="9416760" cy="409074"/>
          </a:xfrm>
          <a:prstGeom prst="rect">
            <a:avLst/>
          </a:prstGeom>
          <a:solidFill>
            <a:srgbClr val="CFD5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179095" y="4315327"/>
            <a:ext cx="9416760" cy="409074"/>
          </a:xfrm>
          <a:prstGeom prst="rect">
            <a:avLst/>
          </a:prstGeom>
          <a:solidFill>
            <a:srgbClr val="CFD5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179095" y="3232484"/>
            <a:ext cx="9416760" cy="409074"/>
          </a:xfrm>
          <a:prstGeom prst="rect">
            <a:avLst/>
          </a:prstGeom>
          <a:solidFill>
            <a:srgbClr val="CFD5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179095" y="5755106"/>
            <a:ext cx="9416760" cy="409074"/>
          </a:xfrm>
          <a:prstGeom prst="rect">
            <a:avLst/>
          </a:prstGeom>
          <a:solidFill>
            <a:srgbClr val="E9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331495" y="4748465"/>
            <a:ext cx="9416760" cy="409074"/>
          </a:xfrm>
          <a:prstGeom prst="rect">
            <a:avLst/>
          </a:prstGeom>
          <a:solidFill>
            <a:srgbClr val="E9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179095" y="3777919"/>
            <a:ext cx="9416760" cy="409074"/>
          </a:xfrm>
          <a:prstGeom prst="rect">
            <a:avLst/>
          </a:prstGeom>
          <a:solidFill>
            <a:srgbClr val="E9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82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198" y="1204054"/>
            <a:ext cx="11117179" cy="560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Taking each number in turn: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75  (we read this as seventy-five): the 7 is in the </a:t>
            </a:r>
            <a:r>
              <a:rPr lang="en-GB" sz="2000" b="1" dirty="0">
                <a:latin typeface="Arial"/>
                <a:cs typeface="Arial"/>
              </a:rPr>
              <a:t>Tens</a:t>
            </a:r>
            <a:r>
              <a:rPr lang="en-GB" sz="2000" dirty="0">
                <a:latin typeface="Arial"/>
                <a:cs typeface="Arial"/>
              </a:rPr>
              <a:t> column so the </a:t>
            </a:r>
            <a:r>
              <a:rPr lang="en-GB" sz="2000" dirty="0" smtClean="0">
                <a:latin typeface="Arial"/>
                <a:cs typeface="Arial"/>
              </a:rPr>
              <a:t>value </a:t>
            </a:r>
            <a:r>
              <a:rPr lang="en-GB" sz="2000" dirty="0">
                <a:latin typeface="Arial"/>
                <a:cs typeface="Arial"/>
              </a:rPr>
              <a:t>of the digit 7 is 7 tens (that is, 70).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237 (we read this as two hundred and thirty-seven): the 7 is in the </a:t>
            </a:r>
            <a:r>
              <a:rPr lang="en-GB" sz="2000" b="1" dirty="0">
                <a:latin typeface="Arial"/>
                <a:cs typeface="Arial"/>
              </a:rPr>
              <a:t>Units 	(or Ones)</a:t>
            </a:r>
            <a:r>
              <a:rPr lang="en-GB" sz="2000" dirty="0">
                <a:latin typeface="Arial"/>
                <a:cs typeface="Arial"/>
              </a:rPr>
              <a:t> column so the value of the digit 7 is 7 units (ones) (that is, 7).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7 428 (we read this a seven thousand, four hundred and twenty-eight): the </a:t>
            </a:r>
            <a:r>
              <a:rPr lang="en-GB" sz="2000" dirty="0" smtClean="0">
                <a:latin typeface="Arial"/>
                <a:cs typeface="Arial"/>
              </a:rPr>
              <a:t>7 </a:t>
            </a:r>
            <a:r>
              <a:rPr lang="en-GB" sz="2000" dirty="0">
                <a:latin typeface="Arial"/>
                <a:cs typeface="Arial"/>
              </a:rPr>
              <a:t>is in the </a:t>
            </a:r>
            <a:r>
              <a:rPr lang="en-GB" sz="2000" b="1" dirty="0">
                <a:latin typeface="Arial"/>
                <a:cs typeface="Arial"/>
              </a:rPr>
              <a:t>Thousands</a:t>
            </a:r>
            <a:r>
              <a:rPr lang="en-GB" sz="2000" dirty="0">
                <a:latin typeface="Arial"/>
                <a:cs typeface="Arial"/>
              </a:rPr>
              <a:t> column so the value of the digit 7 is 7 thousand (that </a:t>
            </a:r>
            <a:r>
              <a:rPr lang="en-GB" sz="2000" dirty="0" smtClean="0">
                <a:latin typeface="Arial"/>
                <a:cs typeface="Arial"/>
              </a:rPr>
              <a:t>is</a:t>
            </a:r>
            <a:r>
              <a:rPr lang="en-GB" sz="2000" dirty="0">
                <a:latin typeface="Arial"/>
                <a:cs typeface="Arial"/>
              </a:rPr>
              <a:t>, 7000).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54 726 (we read this as fifty-four thousand seven hundred and twenty-six</a:t>
            </a:r>
            <a:r>
              <a:rPr lang="en-GB" sz="2000" dirty="0" smtClean="0">
                <a:latin typeface="Arial"/>
                <a:cs typeface="Arial"/>
              </a:rPr>
              <a:t>):the </a:t>
            </a:r>
            <a:r>
              <a:rPr lang="en-GB" sz="2000" dirty="0">
                <a:latin typeface="Arial"/>
                <a:cs typeface="Arial"/>
              </a:rPr>
              <a:t>7 is in the </a:t>
            </a:r>
            <a:r>
              <a:rPr lang="en-GB" sz="2000" b="1" dirty="0">
                <a:latin typeface="Arial"/>
                <a:cs typeface="Arial"/>
              </a:rPr>
              <a:t>Hundreds</a:t>
            </a:r>
            <a:r>
              <a:rPr lang="en-GB" sz="2000" dirty="0">
                <a:latin typeface="Arial"/>
                <a:cs typeface="Arial"/>
              </a:rPr>
              <a:t> column so the value of the digit 7 is 7 hundred </a:t>
            </a:r>
            <a:r>
              <a:rPr lang="en-GB" sz="2000" dirty="0" smtClean="0">
                <a:latin typeface="Arial"/>
                <a:cs typeface="Arial"/>
              </a:rPr>
              <a:t>(</a:t>
            </a:r>
            <a:r>
              <a:rPr lang="en-GB" sz="2000" dirty="0">
                <a:latin typeface="Arial"/>
                <a:cs typeface="Arial"/>
              </a:rPr>
              <a:t>that is, 700).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7 (we read this as seven), the 7 is in the </a:t>
            </a:r>
            <a:r>
              <a:rPr lang="en-GB" sz="2000" b="1" dirty="0">
                <a:latin typeface="Arial"/>
                <a:cs typeface="Arial"/>
              </a:rPr>
              <a:t>Units (or Ones)</a:t>
            </a:r>
            <a:r>
              <a:rPr lang="en-GB" sz="2000" dirty="0">
                <a:latin typeface="Arial"/>
                <a:cs typeface="Arial"/>
              </a:rPr>
              <a:t> column so the </a:t>
            </a:r>
            <a:r>
              <a:rPr lang="en-GB" sz="2000" dirty="0" smtClean="0">
                <a:latin typeface="Arial"/>
                <a:cs typeface="Arial"/>
              </a:rPr>
              <a:t>value </a:t>
            </a:r>
            <a:r>
              <a:rPr lang="en-GB" sz="2000" dirty="0">
                <a:latin typeface="Arial"/>
                <a:cs typeface="Arial"/>
              </a:rPr>
              <a:t>of the digit 7 is 7 units (ones) (that is, 7).</a:t>
            </a:r>
          </a:p>
          <a:p>
            <a:pPr marL="890588" indent="-890588"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750 000 (we read this as seven hundred and fifty thousand): the 7 is in the </a:t>
            </a:r>
            <a:r>
              <a:rPr lang="en-GB" sz="2000" b="1" dirty="0" smtClean="0">
                <a:latin typeface="Arial"/>
                <a:cs typeface="Arial"/>
              </a:rPr>
              <a:t>Hundreds </a:t>
            </a:r>
            <a:r>
              <a:rPr lang="en-GB" sz="2000" b="1" dirty="0">
                <a:latin typeface="Arial"/>
                <a:cs typeface="Arial"/>
              </a:rPr>
              <a:t>of Thousands</a:t>
            </a:r>
            <a:r>
              <a:rPr lang="en-GB" sz="2000" dirty="0">
                <a:latin typeface="Arial"/>
                <a:cs typeface="Arial"/>
              </a:rPr>
              <a:t> column so the value of the digit 7 is 7 hundred </a:t>
            </a:r>
            <a:r>
              <a:rPr lang="en-GB" sz="2000" dirty="0" smtClean="0">
                <a:latin typeface="Arial"/>
                <a:cs typeface="Arial"/>
              </a:rPr>
              <a:t>thousand </a:t>
            </a:r>
            <a:r>
              <a:rPr lang="en-GB" sz="2000" dirty="0">
                <a:latin typeface="Arial"/>
                <a:cs typeface="Arial"/>
              </a:rPr>
              <a:t>(that is, 700 000).</a:t>
            </a:r>
          </a:p>
          <a:p>
            <a:pPr marL="890588" indent="-890588"/>
            <a:r>
              <a:rPr lang="en-GB" sz="2000" dirty="0">
                <a:latin typeface="Arial"/>
                <a:cs typeface="Arial"/>
              </a:rPr>
              <a:t>	7 000 000 (we read this as seven million): the 7 is in the </a:t>
            </a:r>
            <a:r>
              <a:rPr lang="en-GB" sz="2000" b="1" dirty="0">
                <a:latin typeface="Arial"/>
                <a:cs typeface="Arial"/>
              </a:rPr>
              <a:t>Millions</a:t>
            </a:r>
            <a:r>
              <a:rPr lang="en-GB" sz="2000" dirty="0">
                <a:latin typeface="Arial"/>
                <a:cs typeface="Arial"/>
              </a:rPr>
              <a:t> column 	so the value of the digit 7 is 7 million (that is, 7 000 000).</a:t>
            </a:r>
            <a:endParaRPr lang="en-GB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13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458172"/>
              </p:ext>
            </p:extLst>
          </p:nvPr>
        </p:nvGraphicFramePr>
        <p:xfrm>
          <a:off x="1211676" y="5724802"/>
          <a:ext cx="9392655" cy="96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8531"/>
                <a:gridCol w="1878531"/>
                <a:gridCol w="1878531"/>
                <a:gridCol w="1878531"/>
                <a:gridCol w="1878531"/>
              </a:tblGrid>
              <a:tr h="96475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789843" cy="707886"/>
          </a:xfrm>
        </p:spPr>
        <p:txBody>
          <a:bodyPr/>
          <a:lstStyle/>
          <a:p>
            <a:r>
              <a:rPr lang="en-GB" altLang="en-US" dirty="0"/>
              <a:t>Ordering numbers</a:t>
            </a:r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786061" y="2249415"/>
            <a:ext cx="10243887" cy="804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Write these numbers in the boxes below, in order of size from smallest to largest.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val 2"/>
          <p:cNvSpPr/>
          <p:nvPr/>
        </p:nvSpPr>
        <p:spPr>
          <a:xfrm>
            <a:off x="4683181" y="2762849"/>
            <a:ext cx="1948560" cy="17825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2906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631741" y="3654146"/>
            <a:ext cx="1948560" cy="17825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397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86061" y="2762849"/>
            <a:ext cx="1948560" cy="17825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406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734621" y="3654146"/>
            <a:ext cx="1948560" cy="17825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100 457</a:t>
            </a:r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582920" y="2762849"/>
            <a:ext cx="1948560" cy="17825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10 394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5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6318E-6 -2.59259E-6 L 0.18751 0.390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69" y="1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1405E-6 1.48148E-6 L -0.41028 0.25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20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546E-6 4.07407E-6 L 0.03553 0.38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" y="1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365E-6 4.07407E-6 L -0.15784 0.372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3136E-7 1.48148E-6 L 0.49902 0.246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45" y="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789843" cy="707886"/>
          </a:xfrm>
        </p:spPr>
        <p:txBody>
          <a:bodyPr/>
          <a:lstStyle/>
          <a:p>
            <a:r>
              <a:rPr lang="en-GB" altLang="en-US" dirty="0"/>
              <a:t>Writing numbers in words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00415"/>
              </p:ext>
            </p:extLst>
          </p:nvPr>
        </p:nvGraphicFramePr>
        <p:xfrm>
          <a:off x="569495" y="2902596"/>
          <a:ext cx="3064042" cy="3230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40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solidFill>
                      <a:srgbClr val="A098FA"/>
                    </a:solidFill>
                  </a:tcPr>
                </a:tc>
              </a:tr>
              <a:tr h="49672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340</a:t>
                      </a:r>
                      <a:endParaRPr lang="en-GB" sz="28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1545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5 756</a:t>
                      </a:r>
                      <a:endParaRPr lang="en-GB" sz="2800" b="1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7738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273 800</a:t>
                      </a:r>
                      <a:endParaRPr lang="en-GB" sz="2800" b="1" dirty="0" smtClean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3688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46 377</a:t>
                      </a:r>
                      <a:endParaRPr lang="en-GB" sz="2800" b="1" dirty="0" smtClean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3688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1 000 000</a:t>
                      </a:r>
                      <a:endParaRPr lang="en-GB" sz="28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520280"/>
              </p:ext>
            </p:extLst>
          </p:nvPr>
        </p:nvGraphicFramePr>
        <p:xfrm>
          <a:off x="6954253" y="2934680"/>
          <a:ext cx="5053263" cy="3248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326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Words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solidFill>
                      <a:srgbClr val="A098FA"/>
                    </a:solidFill>
                  </a:tcPr>
                </a:tc>
              </a:tr>
              <a:tr h="49301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Forty-six thousand three hundred and seventy-seven</a:t>
                      </a:r>
                    </a:p>
                  </a:txBody>
                  <a:tcPr anchor="ctr"/>
                </a:tc>
              </a:tr>
              <a:tr h="385010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000" i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Five thousand seven hundred and fifty-six</a:t>
                      </a:r>
                      <a:endParaRPr lang="en-GB" sz="2000" i="0" dirty="0" smtClean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033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One million</a:t>
                      </a:r>
                      <a:endParaRPr lang="en-GB" sz="2000" dirty="0" smtClean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77516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hundred and seventy-three thousand eight hundred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Three hundred and forty</a:t>
                      </a:r>
                      <a:endParaRPr lang="en-GB" sz="2000" dirty="0" smtClean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3657600" y="3537284"/>
            <a:ext cx="3296649" cy="24544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57599" y="4170951"/>
            <a:ext cx="3296650" cy="1844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657600" y="4732420"/>
            <a:ext cx="3296649" cy="6216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657598" y="3705726"/>
            <a:ext cx="3296651" cy="16483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657597" y="4764505"/>
            <a:ext cx="3296652" cy="10427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41905" y="2161492"/>
            <a:ext cx="40947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Write these numbers in words.</a:t>
            </a:r>
            <a:endParaRPr lang="en-GB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208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Amount of digits in a number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10216899" cy="3503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Numbers can be referred to as </a:t>
            </a:r>
            <a:r>
              <a:rPr lang="en-GB" sz="2000" b="1" dirty="0">
                <a:latin typeface="Arial"/>
                <a:cs typeface="Arial"/>
              </a:rPr>
              <a:t>1-digit numbers</a:t>
            </a:r>
            <a:r>
              <a:rPr lang="en-GB" sz="2000" dirty="0">
                <a:latin typeface="Arial"/>
                <a:cs typeface="Arial"/>
              </a:rPr>
              <a:t>, </a:t>
            </a:r>
            <a:r>
              <a:rPr lang="en-GB" sz="2000" b="1" dirty="0">
                <a:latin typeface="Arial"/>
                <a:cs typeface="Arial"/>
              </a:rPr>
              <a:t>2-digit numbers</a:t>
            </a:r>
            <a:r>
              <a:rPr lang="en-GB" sz="2000" dirty="0">
                <a:latin typeface="Arial"/>
                <a:cs typeface="Arial"/>
              </a:rPr>
              <a:t>, </a:t>
            </a:r>
          </a:p>
          <a:p>
            <a:r>
              <a:rPr lang="en-GB" sz="2000" b="1" dirty="0">
                <a:latin typeface="Arial"/>
                <a:cs typeface="Arial"/>
              </a:rPr>
              <a:t>3-digit numbers</a:t>
            </a:r>
            <a:r>
              <a:rPr lang="en-GB" sz="2000" dirty="0">
                <a:latin typeface="Arial"/>
                <a:cs typeface="Arial"/>
              </a:rPr>
              <a:t>, etc. </a:t>
            </a:r>
          </a:p>
          <a:p>
            <a:endParaRPr lang="en-GB" sz="2000" dirty="0">
              <a:latin typeface="Arial"/>
              <a:cs typeface="Arial"/>
            </a:endParaRP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For example: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6		is a 1-digit number 	(just Units)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37 		is a 2-digit number 	(Tens and Units)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837 	             is a 3-digit number         (Hundreds, Tens and Units)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2879	             is a 4-digit number         (Thousands, Hundreds, Tens and Units)</a:t>
            </a:r>
          </a:p>
          <a:p>
            <a:pPr>
              <a:spcAft>
                <a:spcPts val="989"/>
              </a:spcAft>
            </a:pPr>
            <a:r>
              <a:rPr lang="en-GB" sz="2000" dirty="0">
                <a:latin typeface="Arial"/>
                <a:cs typeface="Arial"/>
              </a:rPr>
              <a:t>	 …and so on	</a:t>
            </a:r>
            <a:endParaRPr lang="en-GB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507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7B5A72-D85B-43D4-AEBC-F846AF4F4C43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8a220d04-cd4c-4a42-a0ef-10d364ba1cb5"/>
    <ds:schemaRef ds:uri="http://schemas.microsoft.com/office/2006/metadata/properties"/>
    <ds:schemaRef ds:uri="http://purl.org/dc/elements/1.1/"/>
    <ds:schemaRef ds:uri="23a673d0-6c97-4602-af76-52d498a4d789"/>
    <ds:schemaRef ds:uri="http://schemas.microsoft.com/sharepoint/v3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9563</TotalTime>
  <Words>444</Words>
  <Application>Microsoft Office PowerPoint</Application>
  <PresentationFormat>Custom</PresentationFormat>
  <Paragraphs>139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How we read and write numbers</vt:lpstr>
      <vt:lpstr>PowerPoint Presentation</vt:lpstr>
      <vt:lpstr>PowerPoint Presentation</vt:lpstr>
      <vt:lpstr>PowerPoint Presentation</vt:lpstr>
      <vt:lpstr>Ordering numbers</vt:lpstr>
      <vt:lpstr>Writing numbers in words</vt:lpstr>
      <vt:lpstr>Amount of digits in a number</vt:lpstr>
      <vt:lpstr>Digit challenge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vicsafc</cp:lastModifiedBy>
  <cp:revision>325</cp:revision>
  <dcterms:created xsi:type="dcterms:W3CDTF">2021-03-05T10:31:48Z</dcterms:created>
  <dcterms:modified xsi:type="dcterms:W3CDTF">2021-07-13T11:06:16Z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